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embeddings/oleObject1.bin" ContentType="application/vnd.openxmlformats-officedocument.oleObject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embeddings/oleObject4.bin" ContentType="application/vnd.openxmlformats-officedocument.oleObject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159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426" r:id="rId21"/>
    <p:sldId id="400" r:id="rId22"/>
    <p:sldId id="423" r:id="rId23"/>
    <p:sldId id="401" r:id="rId24"/>
    <p:sldId id="402" r:id="rId25"/>
    <p:sldId id="403" r:id="rId26"/>
    <p:sldId id="404" r:id="rId27"/>
    <p:sldId id="405" r:id="rId28"/>
    <p:sldId id="406" r:id="rId29"/>
    <p:sldId id="281" r:id="rId30"/>
    <p:sldId id="428" r:id="rId31"/>
    <p:sldId id="429" r:id="rId32"/>
    <p:sldId id="430" r:id="rId33"/>
    <p:sldId id="431" r:id="rId34"/>
    <p:sldId id="432" r:id="rId35"/>
    <p:sldId id="433" r:id="rId36"/>
    <p:sldId id="434" r:id="rId37"/>
    <p:sldId id="282" r:id="rId38"/>
    <p:sldId id="285" r:id="rId39"/>
    <p:sldId id="286" r:id="rId40"/>
    <p:sldId id="287" r:id="rId41"/>
    <p:sldId id="290" r:id="rId42"/>
    <p:sldId id="291" r:id="rId43"/>
    <p:sldId id="410" r:id="rId44"/>
    <p:sldId id="409" r:id="rId45"/>
    <p:sldId id="292" r:id="rId46"/>
    <p:sldId id="294" r:id="rId47"/>
    <p:sldId id="295" r:id="rId48"/>
    <p:sldId id="296" r:id="rId49"/>
    <p:sldId id="297" r:id="rId50"/>
    <p:sldId id="298" r:id="rId51"/>
    <p:sldId id="299" r:id="rId52"/>
    <p:sldId id="411" r:id="rId53"/>
    <p:sldId id="412" r:id="rId54"/>
    <p:sldId id="413" r:id="rId55"/>
    <p:sldId id="300" r:id="rId56"/>
    <p:sldId id="301" r:id="rId57"/>
    <p:sldId id="302" r:id="rId58"/>
    <p:sldId id="303" r:id="rId59"/>
    <p:sldId id="304" r:id="rId60"/>
    <p:sldId id="305" r:id="rId61"/>
    <p:sldId id="306" r:id="rId62"/>
    <p:sldId id="390" r:id="rId63"/>
    <p:sldId id="391" r:id="rId64"/>
    <p:sldId id="392" r:id="rId65"/>
    <p:sldId id="393" r:id="rId66"/>
    <p:sldId id="394" r:id="rId67"/>
    <p:sldId id="395" r:id="rId68"/>
    <p:sldId id="396" r:id="rId69"/>
    <p:sldId id="397" r:id="rId70"/>
    <p:sldId id="398" r:id="rId71"/>
    <p:sldId id="399" r:id="rId72"/>
    <p:sldId id="310" r:id="rId73"/>
    <p:sldId id="307" r:id="rId74"/>
    <p:sldId id="308" r:id="rId75"/>
    <p:sldId id="309" r:id="rId76"/>
    <p:sldId id="312" r:id="rId77"/>
    <p:sldId id="313" r:id="rId78"/>
    <p:sldId id="314" r:id="rId79"/>
    <p:sldId id="315" r:id="rId80"/>
    <p:sldId id="316" r:id="rId81"/>
    <p:sldId id="317" r:id="rId82"/>
    <p:sldId id="318" r:id="rId83"/>
    <p:sldId id="319" r:id="rId84"/>
    <p:sldId id="320" r:id="rId85"/>
    <p:sldId id="321" r:id="rId86"/>
    <p:sldId id="322" r:id="rId87"/>
    <p:sldId id="323" r:id="rId88"/>
    <p:sldId id="324" r:id="rId89"/>
    <p:sldId id="325" r:id="rId90"/>
    <p:sldId id="326" r:id="rId91"/>
    <p:sldId id="327" r:id="rId92"/>
    <p:sldId id="328" r:id="rId93"/>
    <p:sldId id="329" r:id="rId94"/>
    <p:sldId id="330" r:id="rId95"/>
    <p:sldId id="331" r:id="rId96"/>
    <p:sldId id="332" r:id="rId97"/>
    <p:sldId id="333" r:id="rId98"/>
    <p:sldId id="334" r:id="rId99"/>
    <p:sldId id="363" r:id="rId100"/>
    <p:sldId id="335" r:id="rId101"/>
    <p:sldId id="336" r:id="rId102"/>
    <p:sldId id="337" r:id="rId103"/>
    <p:sldId id="338" r:id="rId104"/>
    <p:sldId id="339" r:id="rId105"/>
    <p:sldId id="340" r:id="rId106"/>
    <p:sldId id="341" r:id="rId107"/>
    <p:sldId id="342" r:id="rId108"/>
    <p:sldId id="343" r:id="rId109"/>
    <p:sldId id="344" r:id="rId110"/>
    <p:sldId id="345" r:id="rId111"/>
    <p:sldId id="346" r:id="rId112"/>
    <p:sldId id="347" r:id="rId113"/>
    <p:sldId id="348" r:id="rId114"/>
    <p:sldId id="349" r:id="rId115"/>
    <p:sldId id="350" r:id="rId116"/>
    <p:sldId id="351" r:id="rId117"/>
    <p:sldId id="352" r:id="rId118"/>
    <p:sldId id="353" r:id="rId119"/>
    <p:sldId id="354" r:id="rId120"/>
    <p:sldId id="355" r:id="rId121"/>
    <p:sldId id="356" r:id="rId122"/>
    <p:sldId id="358" r:id="rId123"/>
    <p:sldId id="359" r:id="rId124"/>
    <p:sldId id="360" r:id="rId125"/>
    <p:sldId id="361" r:id="rId126"/>
    <p:sldId id="362" r:id="rId127"/>
    <p:sldId id="364" r:id="rId128"/>
    <p:sldId id="365" r:id="rId129"/>
    <p:sldId id="366" r:id="rId130"/>
    <p:sldId id="367" r:id="rId131"/>
    <p:sldId id="420" r:id="rId132"/>
    <p:sldId id="421" r:id="rId133"/>
    <p:sldId id="368" r:id="rId134"/>
    <p:sldId id="422" r:id="rId135"/>
    <p:sldId id="369" r:id="rId136"/>
    <p:sldId id="407" r:id="rId137"/>
    <p:sldId id="414" r:id="rId138"/>
    <p:sldId id="415" r:id="rId139"/>
    <p:sldId id="427" r:id="rId140"/>
    <p:sldId id="418" r:id="rId141"/>
    <p:sldId id="416" r:id="rId142"/>
    <p:sldId id="417" r:id="rId143"/>
    <p:sldId id="419" r:id="rId144"/>
    <p:sldId id="385" r:id="rId145"/>
    <p:sldId id="386" r:id="rId146"/>
    <p:sldId id="370" r:id="rId147"/>
    <p:sldId id="371" r:id="rId148"/>
    <p:sldId id="372" r:id="rId149"/>
    <p:sldId id="378" r:id="rId150"/>
    <p:sldId id="379" r:id="rId151"/>
    <p:sldId id="380" r:id="rId152"/>
    <p:sldId id="381" r:id="rId153"/>
    <p:sldId id="382" r:id="rId154"/>
    <p:sldId id="383" r:id="rId155"/>
    <p:sldId id="424" r:id="rId156"/>
    <p:sldId id="425" r:id="rId157"/>
    <p:sldId id="384" r:id="rId158"/>
  </p:sldIdLst>
  <p:sldSz cx="9144000" cy="6858000" type="screen4x3"/>
  <p:notesSz cx="7756525" cy="11164888"/>
  <p:defaultTextStyle>
    <a:defPPr>
      <a:defRPr lang="de-DE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FF6699"/>
    <a:srgbClr val="99FFCC"/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98" d="100"/>
          <a:sy n="198" d="100"/>
        </p:scale>
        <p:origin x="-284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slide" Target="slides/slide156.xml"/><Relationship Id="rId158" Type="http://schemas.openxmlformats.org/officeDocument/2006/relationships/slide" Target="slides/slide157.xml"/><Relationship Id="rId159" Type="http://schemas.openxmlformats.org/officeDocument/2006/relationships/notesMaster" Target="notesMasters/notesMaster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160" Type="http://schemas.openxmlformats.org/officeDocument/2006/relationships/printerSettings" Target="printerSettings/printerSettings1.bin"/><Relationship Id="rId161" Type="http://schemas.openxmlformats.org/officeDocument/2006/relationships/presProps" Target="presProps.xml"/><Relationship Id="rId162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63" Type="http://schemas.openxmlformats.org/officeDocument/2006/relationships/theme" Target="theme/theme1.xml"/><Relationship Id="rId164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4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3607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807" tIns="49903" rIns="99807" bIns="49903" numCol="1" anchor="t" anchorCtr="0" compatLnSpc="1">
            <a:prstTxWarp prst="textNoShape">
              <a:avLst/>
            </a:prstTxWarp>
          </a:bodyPr>
          <a:lstStyle>
            <a:lvl1pPr algn="l" defTabSz="998538" eaLnBrk="1" hangingPunct="1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392613" y="0"/>
            <a:ext cx="3362325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807" tIns="49903" rIns="99807" bIns="49903" numCol="1" anchor="t" anchorCtr="0" compatLnSpc="1">
            <a:prstTxWarp prst="textNoShape">
              <a:avLst/>
            </a:prstTxWarp>
          </a:bodyPr>
          <a:lstStyle>
            <a:lvl1pPr algn="r" defTabSz="998538" eaLnBrk="1" hangingPunct="1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87438" y="838200"/>
            <a:ext cx="5581650" cy="4186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74700" y="5302250"/>
            <a:ext cx="6207125" cy="502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807" tIns="49903" rIns="99807" bIns="499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0606088"/>
            <a:ext cx="3360738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807" tIns="49903" rIns="99807" bIns="49903" numCol="1" anchor="b" anchorCtr="0" compatLnSpc="1">
            <a:prstTxWarp prst="textNoShape">
              <a:avLst/>
            </a:prstTxWarp>
          </a:bodyPr>
          <a:lstStyle>
            <a:lvl1pPr algn="l" defTabSz="998538" eaLnBrk="1" hangingPunct="1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392613" y="10606088"/>
            <a:ext cx="3362325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807" tIns="49903" rIns="99807" bIns="49903" numCol="1" anchor="b" anchorCtr="0" compatLnSpc="1">
            <a:prstTxWarp prst="textNoShape">
              <a:avLst/>
            </a:prstTxWarp>
          </a:bodyPr>
          <a:lstStyle>
            <a:lvl1pPr algn="r" defTabSz="998538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fld id="{D516B54C-10DF-E741-B26A-663B7CAFC52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75836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0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_rels/notesSlide10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_rels/notesSlide10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9.xml"/></Relationships>
</file>

<file path=ppt/notesSlides/_rels/notesSlide10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0.xml"/></Relationships>
</file>

<file path=ppt/notesSlides/_rels/notesSlide10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10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2.xml"/></Relationships>
</file>

<file path=ppt/notesSlides/_rels/notesSlide10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3.xml"/></Relationships>
</file>

<file path=ppt/notesSlides/_rels/notesSlide10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4.xml"/></Relationships>
</file>

<file path=ppt/notesSlides/_rels/notesSlide10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5.xml"/></Relationships>
</file>

<file path=ppt/notesSlides/_rels/notesSlide10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7.xml"/></Relationships>
</file>

<file path=ppt/notesSlides/_rels/notesSlide1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8.xml"/></Relationships>
</file>

<file path=ppt/notesSlides/_rels/notesSlide1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9.xml"/></Relationships>
</file>

<file path=ppt/notesSlides/_rels/notesSlide1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0.xml"/></Relationships>
</file>

<file path=ppt/notesSlides/_rels/notesSlide1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1.xml"/></Relationships>
</file>

<file path=ppt/notesSlides/_rels/notesSlide1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2.xml"/></Relationships>
</file>

<file path=ppt/notesSlides/_rels/notesSlide1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3.xml"/></Relationships>
</file>

<file path=ppt/notesSlides/_rels/notesSlide1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4.xml"/></Relationships>
</file>

<file path=ppt/notesSlides/_rels/notesSlide1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5.xml"/></Relationships>
</file>

<file path=ppt/notesSlides/_rels/notesSlide1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7.xml"/></Relationships>
</file>

<file path=ppt/notesSlides/_rels/notesSlide1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8.xml"/></Relationships>
</file>

<file path=ppt/notesSlides/_rels/notesSlide1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9.xml"/></Relationships>
</file>

<file path=ppt/notesSlides/_rels/notesSlide1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0.xml"/></Relationships>
</file>

<file path=ppt/notesSlides/_rels/notesSlide1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1.xml"/></Relationships>
</file>

<file path=ppt/notesSlides/_rels/notesSlide1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2.xml"/></Relationships>
</file>

<file path=ppt/notesSlides/_rels/notesSlide1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3.xml"/></Relationships>
</file>

<file path=ppt/notesSlides/_rels/notesSlide1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4.xml"/></Relationships>
</file>

<file path=ppt/notesSlides/_rels/notesSlide1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5.xml"/></Relationships>
</file>

<file path=ppt/notesSlides/_rels/notesSlide1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7.xml"/></Relationships>
</file>

<file path=ppt/notesSlides/_rels/notesSlide1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8.xml"/></Relationships>
</file>

<file path=ppt/notesSlides/_rels/notesSlide1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9.xml"/></Relationships>
</file>

<file path=ppt/notesSlides/_rels/notesSlide1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0.xml"/></Relationships>
</file>

<file path=ppt/notesSlides/_rels/notesSlide1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1.xml"/></Relationships>
</file>

<file path=ppt/notesSlides/_rels/notesSlide1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2.xml"/></Relationships>
</file>

<file path=ppt/notesSlides/_rels/notesSlide1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3.xml"/></Relationships>
</file>

<file path=ppt/notesSlides/_rels/notesSlide1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4.xml"/></Relationships>
</file>

<file path=ppt/notesSlides/_rels/notesSlide1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5.xml"/></Relationships>
</file>

<file path=ppt/notesSlides/_rels/notesSlide1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7.xml"/></Relationships>
</file>

<file path=ppt/notesSlides/_rels/notesSlide1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8.xml"/></Relationships>
</file>

<file path=ppt/notesSlides/_rels/notesSlide1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9.xml"/></Relationships>
</file>

<file path=ppt/notesSlides/_rels/notesSlide1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0.xml"/></Relationships>
</file>

<file path=ppt/notesSlides/_rels/notesSlide1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1.xml"/></Relationships>
</file>

<file path=ppt/notesSlides/_rels/notesSlide1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2.xml"/></Relationships>
</file>

<file path=ppt/notesSlides/_rels/notesSlide1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3.xml"/></Relationships>
</file>

<file path=ppt/notesSlides/_rels/notesSlide1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4.xml"/></Relationships>
</file>

<file path=ppt/notesSlides/_rels/notesSlide1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5.xml"/></Relationships>
</file>

<file path=ppt/notesSlides/_rels/notesSlide1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9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9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9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9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9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50FC6C2-5D9C-3740-93A3-EA8D2E27C159}" type="slidenum">
              <a:rPr lang="de-DE" sz="1300"/>
              <a:pPr/>
              <a:t>1</a:t>
            </a:fld>
            <a:endParaRPr lang="de-DE" sz="130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E8628D-F802-8E44-B5E0-BE6493339B07}" type="slidenum">
              <a:rPr lang="de-DE" sz="1300"/>
              <a:pPr/>
              <a:t>10</a:t>
            </a:fld>
            <a:endParaRPr lang="de-DE" sz="13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BD91895-2475-1042-B854-B52BD76B9600}" type="slidenum">
              <a:rPr lang="de-DE" sz="1300"/>
              <a:pPr/>
              <a:t>107</a:t>
            </a:fld>
            <a:endParaRPr lang="de-DE" sz="1300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77976E1-B590-614E-A511-EDC2EE7FBD22}" type="slidenum">
              <a:rPr lang="de-DE" sz="1300"/>
              <a:pPr/>
              <a:t>108</a:t>
            </a:fld>
            <a:endParaRPr lang="de-DE" sz="1300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239D4E3-3C9B-CB42-B0BF-FBC32DD6D894}" type="slidenum">
              <a:rPr lang="de-DE" sz="1300"/>
              <a:pPr/>
              <a:t>109</a:t>
            </a:fld>
            <a:endParaRPr lang="de-DE" sz="1300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1B7EC47-644D-4948-B19F-B194FD94DF86}" type="slidenum">
              <a:rPr lang="de-DE" sz="1300"/>
              <a:pPr/>
              <a:t>110</a:t>
            </a:fld>
            <a:endParaRPr lang="de-DE" sz="1300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F08CE35-89D0-6143-8EBC-A749647D256D}" type="slidenum">
              <a:rPr lang="de-DE" sz="1300"/>
              <a:pPr/>
              <a:t>111</a:t>
            </a:fld>
            <a:endParaRPr lang="de-DE" sz="1300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B8ACC39-A058-544C-9290-D7D650D4BE15}" type="slidenum">
              <a:rPr lang="de-DE" sz="1300"/>
              <a:pPr/>
              <a:t>112</a:t>
            </a:fld>
            <a:endParaRPr lang="de-DE" sz="1300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8A1ABA2-D3A7-8F40-936E-0C2AE495A201}" type="slidenum">
              <a:rPr lang="de-DE" sz="1300"/>
              <a:pPr/>
              <a:t>113</a:t>
            </a:fld>
            <a:endParaRPr lang="de-DE" sz="1300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837BFCE-4297-7449-AEC3-8D41DA4C286B}" type="slidenum">
              <a:rPr lang="de-DE" sz="1300"/>
              <a:pPr/>
              <a:t>114</a:t>
            </a:fld>
            <a:endParaRPr lang="de-DE" sz="1300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812CFF2-F33B-354F-A0B4-49B8064F854B}" type="slidenum">
              <a:rPr lang="de-DE" sz="1300"/>
              <a:pPr/>
              <a:t>115</a:t>
            </a:fld>
            <a:endParaRPr lang="de-DE" sz="1300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E59C902-0F6D-1345-8481-825C2C93456D}" type="slidenum">
              <a:rPr lang="de-DE" sz="1300"/>
              <a:pPr/>
              <a:t>116</a:t>
            </a:fld>
            <a:endParaRPr lang="de-DE" sz="1300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4DD3155-2FCB-754C-BD65-035C64B3F936}" type="slidenum">
              <a:rPr lang="de-DE" sz="1300"/>
              <a:pPr/>
              <a:t>11</a:t>
            </a:fld>
            <a:endParaRPr lang="de-DE" sz="13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C3AB258-8230-A34C-8832-C93C16BE30FE}" type="slidenum">
              <a:rPr lang="de-DE" sz="1300"/>
              <a:pPr/>
              <a:t>117</a:t>
            </a:fld>
            <a:endParaRPr lang="de-DE" sz="1300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0D80059-CACD-CA46-8937-91F975BA2491}" type="slidenum">
              <a:rPr lang="de-DE" sz="1300"/>
              <a:pPr/>
              <a:t>118</a:t>
            </a:fld>
            <a:endParaRPr lang="de-DE" sz="1300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8829E75-9F66-744B-B6DE-C0D2DC739CE9}" type="slidenum">
              <a:rPr lang="de-DE" sz="1300"/>
              <a:pPr/>
              <a:t>119</a:t>
            </a:fld>
            <a:endParaRPr lang="de-DE" sz="1300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DD655CC-7F56-A443-B6A6-7A8BD918BC1E}" type="slidenum">
              <a:rPr lang="de-DE" sz="1300"/>
              <a:pPr/>
              <a:t>120</a:t>
            </a:fld>
            <a:endParaRPr lang="de-DE" sz="1300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9B2F311-FB3D-D042-AF28-77DF0F60443B}" type="slidenum">
              <a:rPr lang="de-DE" sz="1300"/>
              <a:pPr/>
              <a:t>121</a:t>
            </a:fld>
            <a:endParaRPr lang="de-DE" sz="1300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89633DE-CC7E-8D46-A75B-EA9005FA43DF}" type="slidenum">
              <a:rPr lang="de-DE" sz="1300"/>
              <a:pPr/>
              <a:t>122</a:t>
            </a:fld>
            <a:endParaRPr lang="de-DE" sz="1300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C25B80F-F7F1-0A4D-A6FF-FBDF243E31DA}" type="slidenum">
              <a:rPr lang="de-DE" sz="1300"/>
              <a:pPr/>
              <a:t>123</a:t>
            </a:fld>
            <a:endParaRPr lang="de-DE" sz="1300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9BE4694-BB66-F148-B3B2-2F7AB5967353}" type="slidenum">
              <a:rPr lang="de-DE" sz="1300"/>
              <a:pPr/>
              <a:t>124</a:t>
            </a:fld>
            <a:endParaRPr lang="de-DE" sz="1300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54CC407-7214-BB46-B0E6-4B06225497E4}" type="slidenum">
              <a:rPr lang="de-DE" sz="1300"/>
              <a:pPr/>
              <a:t>125</a:t>
            </a:fld>
            <a:endParaRPr lang="de-DE" sz="1300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0037A24-513F-6245-A3AF-D9D182141D8F}" type="slidenum">
              <a:rPr lang="de-DE" sz="1300"/>
              <a:pPr/>
              <a:t>126</a:t>
            </a:fld>
            <a:endParaRPr lang="de-DE" sz="1300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927DAAA-FACD-1C4F-BC9A-3397AA066310}" type="slidenum">
              <a:rPr lang="de-DE" sz="1300"/>
              <a:pPr/>
              <a:t>12</a:t>
            </a:fld>
            <a:endParaRPr lang="de-DE" sz="13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B50621E-D443-AB43-9AB8-4BA222342F81}" type="slidenum">
              <a:rPr lang="de-DE" sz="1300"/>
              <a:pPr/>
              <a:t>127</a:t>
            </a:fld>
            <a:endParaRPr lang="de-DE" sz="1300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F2EF72C-7A20-5C4F-B862-B3B5DF4E926B}" type="slidenum">
              <a:rPr lang="de-DE" sz="1300"/>
              <a:pPr/>
              <a:t>128</a:t>
            </a:fld>
            <a:endParaRPr lang="de-DE" sz="1300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375A7BB-D4E5-8A45-BD05-92220C68469C}" type="slidenum">
              <a:rPr lang="de-DE" sz="1300"/>
              <a:pPr/>
              <a:t>129</a:t>
            </a:fld>
            <a:endParaRPr lang="de-DE" sz="1300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08B6758-719F-3C4D-9138-73963EAAFCCD}" type="slidenum">
              <a:rPr lang="de-DE" sz="1300"/>
              <a:pPr/>
              <a:t>130</a:t>
            </a:fld>
            <a:endParaRPr lang="de-DE" sz="1300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EBC2880-14C0-6048-B554-B94F36998E02}" type="slidenum">
              <a:rPr lang="de-DE" sz="1300"/>
              <a:pPr/>
              <a:t>131</a:t>
            </a:fld>
            <a:endParaRPr lang="de-DE" sz="1300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904CE9A-6609-7E40-814E-4D7519EAB6BF}" type="slidenum">
              <a:rPr lang="de-DE" sz="1300"/>
              <a:pPr/>
              <a:t>132</a:t>
            </a:fld>
            <a:endParaRPr lang="de-DE" sz="1300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5C454F9-39CE-1749-A738-8403760BAE3B}" type="slidenum">
              <a:rPr lang="de-DE" sz="1300"/>
              <a:pPr/>
              <a:t>133</a:t>
            </a:fld>
            <a:endParaRPr lang="de-DE" sz="1300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788ACB4-7E73-F04A-8C71-C013B0EECB57}" type="slidenum">
              <a:rPr lang="de-DE" sz="1300"/>
              <a:pPr/>
              <a:t>134</a:t>
            </a:fld>
            <a:endParaRPr lang="de-DE" sz="1300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5D59E1B-5C65-E74B-AD7A-3DD4B8879BB2}" type="slidenum">
              <a:rPr lang="de-DE" sz="1300"/>
              <a:pPr/>
              <a:t>135</a:t>
            </a:fld>
            <a:endParaRPr lang="de-DE" sz="1300"/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4B31F25-B413-2342-8222-6425FD06EA68}" type="slidenum">
              <a:rPr lang="de-DE" sz="1300"/>
              <a:pPr/>
              <a:t>136</a:t>
            </a:fld>
            <a:endParaRPr lang="de-DE" sz="1300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5C8776F-2E62-7B4D-84E7-6094F825431D}" type="slidenum">
              <a:rPr lang="de-DE" sz="1300"/>
              <a:pPr/>
              <a:t>13</a:t>
            </a:fld>
            <a:endParaRPr lang="de-DE" sz="13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BD90B4-87F8-A240-A572-593ABE25187C}" type="slidenum">
              <a:rPr lang="de-DE" sz="1300"/>
              <a:pPr/>
              <a:t>137</a:t>
            </a:fld>
            <a:endParaRPr lang="de-DE" sz="1300"/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E446C84-18AE-1440-BC93-30BB59399237}" type="slidenum">
              <a:rPr lang="de-DE" sz="1300"/>
              <a:pPr/>
              <a:t>138</a:t>
            </a:fld>
            <a:endParaRPr lang="de-DE" sz="1300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49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3650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Arial" charset="0"/>
            </a:endParaRPr>
          </a:p>
        </p:txBody>
      </p:sp>
      <p:sp>
        <p:nvSpPr>
          <p:cNvPr id="28365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C87FDB5-871C-734B-990F-14AB8B7DEFF1}" type="slidenum">
              <a:rPr lang="de-DE" sz="1300"/>
              <a:pPr/>
              <a:t>139</a:t>
            </a:fld>
            <a:endParaRPr lang="de-DE" sz="1300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051F301-8E42-B44F-BBCB-FDF2668B5F41}" type="slidenum">
              <a:rPr lang="de-DE" sz="1300"/>
              <a:pPr/>
              <a:t>140</a:t>
            </a:fld>
            <a:endParaRPr lang="de-DE" sz="1300"/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2B18FB3-4FE9-5C4E-9A39-778CAE7E3A6D}" type="slidenum">
              <a:rPr lang="de-DE" sz="1300"/>
              <a:pPr/>
              <a:t>141</a:t>
            </a:fld>
            <a:endParaRPr lang="de-DE" sz="1300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1D257EB-3E88-A641-9203-237F1185EFAD}" type="slidenum">
              <a:rPr lang="de-DE" sz="1300"/>
              <a:pPr/>
              <a:t>142</a:t>
            </a:fld>
            <a:endParaRPr lang="de-DE" sz="1300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83BFE31-31A2-F44F-A7A2-6F4984577D3C}" type="slidenum">
              <a:rPr lang="de-DE" sz="1300"/>
              <a:pPr/>
              <a:t>143</a:t>
            </a:fld>
            <a:endParaRPr lang="de-DE" sz="1300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E738A79-F293-384E-8B48-361958D90D99}" type="slidenum">
              <a:rPr lang="de-DE" sz="1300"/>
              <a:pPr/>
              <a:t>144</a:t>
            </a:fld>
            <a:endParaRPr lang="de-DE" sz="1300"/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F70E5D1-E6E3-A34C-840E-5D27D442B59A}" type="slidenum">
              <a:rPr lang="de-DE" sz="1300"/>
              <a:pPr/>
              <a:t>145</a:t>
            </a:fld>
            <a:endParaRPr lang="de-DE" sz="1300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81A8167-BF64-9F4C-B32F-AE282E8FCF14}" type="slidenum">
              <a:rPr lang="de-DE" sz="1300"/>
              <a:pPr/>
              <a:t>146</a:t>
            </a:fld>
            <a:endParaRPr lang="de-DE" sz="1300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E95179C-53EA-6448-AB04-CDDBA8FDBCB7}" type="slidenum">
              <a:rPr lang="de-DE" sz="1300"/>
              <a:pPr/>
              <a:t>14</a:t>
            </a:fld>
            <a:endParaRPr lang="de-DE" sz="13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2F7EDF4-4088-FE4E-99B8-3A6DE26579BF}" type="slidenum">
              <a:rPr lang="de-DE" sz="1300"/>
              <a:pPr/>
              <a:t>147</a:t>
            </a:fld>
            <a:endParaRPr lang="de-DE" sz="1300"/>
          </a:p>
        </p:txBody>
      </p:sp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FA7E102-025E-E640-8572-75CAED2EE282}" type="slidenum">
              <a:rPr lang="de-DE" sz="1300"/>
              <a:pPr/>
              <a:t>148</a:t>
            </a:fld>
            <a:endParaRPr lang="de-DE" sz="1300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39CAE8C-B0A3-B84A-B35B-5655580F6247}" type="slidenum">
              <a:rPr lang="de-DE" sz="1300"/>
              <a:pPr/>
              <a:t>149</a:t>
            </a:fld>
            <a:endParaRPr lang="de-DE" sz="1300"/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11616B9-23B4-E047-831E-AC4AEC191C5E}" type="slidenum">
              <a:rPr lang="de-DE" sz="1300"/>
              <a:pPr/>
              <a:t>150</a:t>
            </a:fld>
            <a:endParaRPr lang="de-DE" sz="1300"/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3463" y="5302250"/>
            <a:ext cx="5689600" cy="50244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B4FB9BD-CA17-9A45-A580-23C23121E0BF}" type="slidenum">
              <a:rPr lang="de-DE" sz="1300"/>
              <a:pPr/>
              <a:t>151</a:t>
            </a:fld>
            <a:endParaRPr lang="de-DE" sz="1300"/>
          </a:p>
        </p:txBody>
      </p:sp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C7178A4-B0AD-AC44-98A8-9BE00A90B948}" type="slidenum">
              <a:rPr lang="de-DE" sz="1300"/>
              <a:pPr/>
              <a:t>152</a:t>
            </a:fld>
            <a:endParaRPr lang="de-DE" sz="1300"/>
          </a:p>
        </p:txBody>
      </p:sp>
      <p:sp>
        <p:nvSpPr>
          <p:cNvPr id="31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123812C-40C5-1348-80A4-2C3013F1B83D}" type="slidenum">
              <a:rPr lang="de-DE" sz="1300"/>
              <a:pPr/>
              <a:t>153</a:t>
            </a:fld>
            <a:endParaRPr lang="de-DE" sz="1300"/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72C6B51-3B27-3F4A-981D-7786233F6E64}" type="slidenum">
              <a:rPr lang="de-DE" sz="1300"/>
              <a:pPr/>
              <a:t>154</a:t>
            </a:fld>
            <a:endParaRPr lang="de-DE" sz="1300"/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7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641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  <p:sp>
        <p:nvSpPr>
          <p:cNvPr id="31641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41063D7-23CE-6E43-9BDC-7403C30DB83F}" type="slidenum">
              <a:rPr lang="de-DE" sz="1300"/>
              <a:pPr/>
              <a:t>155</a:t>
            </a:fld>
            <a:endParaRPr lang="de-DE" sz="1300"/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5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8466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  <p:sp>
        <p:nvSpPr>
          <p:cNvPr id="318467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13471F9-A4D2-1444-BE02-F8A57B151DF7}" type="slidenum">
              <a:rPr lang="de-DE" sz="1300"/>
              <a:pPr/>
              <a:t>156</a:t>
            </a:fld>
            <a:endParaRPr lang="de-DE" sz="13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293FC18-CC2C-1143-875E-E87E79008691}" type="slidenum">
              <a:rPr lang="de-DE" sz="1300"/>
              <a:pPr/>
              <a:t>15</a:t>
            </a:fld>
            <a:endParaRPr lang="de-DE" sz="13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A9E58A3-E655-A648-9965-B14E17EDD6E7}" type="slidenum">
              <a:rPr lang="de-DE" sz="1300"/>
              <a:pPr/>
              <a:t>157</a:t>
            </a:fld>
            <a:endParaRPr lang="de-DE" sz="1300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B987657-3F6C-7344-B191-C50975910827}" type="slidenum">
              <a:rPr lang="de-DE" sz="1300"/>
              <a:pPr/>
              <a:t>16</a:t>
            </a:fld>
            <a:endParaRPr lang="de-DE" sz="13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0A3AB86-6EF9-5141-9663-9AC3F5E4332D}" type="slidenum">
              <a:rPr lang="de-DE" sz="1300"/>
              <a:pPr/>
              <a:t>17</a:t>
            </a:fld>
            <a:endParaRPr lang="de-DE" sz="13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9BA7AB1-D596-6B42-8F1E-6DA5794AB9E8}" type="slidenum">
              <a:rPr lang="de-DE" sz="1300"/>
              <a:pPr/>
              <a:t>18</a:t>
            </a:fld>
            <a:endParaRPr lang="de-DE" sz="13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C71FE96-BA75-6646-A46E-6DB855D8ACC8}" type="slidenum">
              <a:rPr lang="de-DE" sz="1300"/>
              <a:pPr/>
              <a:t>19</a:t>
            </a:fld>
            <a:endParaRPr lang="de-DE" sz="130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9B0E6E6-2674-B44D-AA27-BF9D858C1490}" type="slidenum">
              <a:rPr lang="de-DE" sz="1300"/>
              <a:pPr/>
              <a:t>2</a:t>
            </a:fld>
            <a:endParaRPr lang="de-DE" sz="13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4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Arial" charset="0"/>
            </a:endParaRPr>
          </a:p>
        </p:txBody>
      </p:sp>
      <p:sp>
        <p:nvSpPr>
          <p:cNvPr id="54275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988A008-4C1F-BC4F-BEEA-DCA22ECBC502}" type="slidenum">
              <a:rPr lang="de-DE" sz="1300"/>
              <a:pPr/>
              <a:t>20</a:t>
            </a:fld>
            <a:endParaRPr lang="de-DE" sz="13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2B940FC-4FE1-D34F-96D7-AD96717FCE74}" type="slidenum">
              <a:rPr lang="de-DE" sz="1300"/>
              <a:pPr/>
              <a:t>21</a:t>
            </a:fld>
            <a:endParaRPr lang="de-DE" sz="130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061501C-2DEF-E245-AC03-F12AF74FB934}" type="slidenum">
              <a:rPr lang="de-DE" sz="1300"/>
              <a:pPr/>
              <a:t>22</a:t>
            </a:fld>
            <a:endParaRPr lang="de-DE" sz="13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07D61A3-BCA2-F04E-B456-934C9AA22D92}" type="slidenum">
              <a:rPr lang="de-DE" sz="1300"/>
              <a:pPr/>
              <a:t>23</a:t>
            </a:fld>
            <a:endParaRPr lang="de-DE" sz="13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B7F16CB-5C7E-FC4E-A9EE-9CBD5C7E0CBC}" type="slidenum">
              <a:rPr lang="de-DE" sz="1300"/>
              <a:pPr/>
              <a:t>24</a:t>
            </a:fld>
            <a:endParaRPr lang="de-DE" sz="13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65F42F2-6A11-5F42-B62A-0B68E3BE944B}" type="slidenum">
              <a:rPr lang="de-DE" sz="1300"/>
              <a:pPr/>
              <a:t>25</a:t>
            </a:fld>
            <a:endParaRPr lang="de-DE" sz="13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1961131-68D0-F740-A338-C59E07D3B9C2}" type="slidenum">
              <a:rPr lang="de-DE" sz="1300"/>
              <a:pPr/>
              <a:t>26</a:t>
            </a:fld>
            <a:endParaRPr lang="de-DE" sz="130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0A6836D-9E3E-8646-B28B-5E995BD40DB9}" type="slidenum">
              <a:rPr lang="de-DE" sz="1300"/>
              <a:pPr/>
              <a:t>27</a:t>
            </a:fld>
            <a:endParaRPr lang="de-DE" sz="130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2CCA4DC-52B7-E44E-99DE-22423711847E}" type="slidenum">
              <a:rPr lang="de-DE" sz="1300"/>
              <a:pPr/>
              <a:t>28</a:t>
            </a:fld>
            <a:endParaRPr lang="de-DE" sz="130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5BEA59C-B794-5647-972C-4542AD04D54B}" type="slidenum">
              <a:rPr lang="de-DE" sz="1300"/>
              <a:pPr/>
              <a:t>29</a:t>
            </a:fld>
            <a:endParaRPr lang="de-DE" sz="130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3EAF8EC-744D-584B-A2DD-1B09C5B31679}" type="slidenum">
              <a:rPr lang="de-DE" sz="1300"/>
              <a:pPr/>
              <a:t>3</a:t>
            </a:fld>
            <a:endParaRPr lang="de-DE" sz="13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3718D7F-23E2-104B-AF55-6B41942FD9EF}" type="slidenum">
              <a:rPr lang="de-DE" sz="1300"/>
              <a:pPr/>
              <a:t>37</a:t>
            </a:fld>
            <a:endParaRPr lang="de-DE" sz="130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B5FEC0-6A62-1C40-B220-7C0A237B3EA1}" type="slidenum">
              <a:rPr lang="de-DE" sz="1300"/>
              <a:pPr/>
              <a:t>38</a:t>
            </a:fld>
            <a:endParaRPr lang="de-DE" sz="130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ED75F89-EBB5-F241-B5C7-42060B5F553C}" type="slidenum">
              <a:rPr lang="de-DE" sz="1300"/>
              <a:pPr/>
              <a:t>39</a:t>
            </a:fld>
            <a:endParaRPr lang="de-DE" sz="130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B00EC1C-C8A9-774F-A95A-B7812F11A17F}" type="slidenum">
              <a:rPr lang="de-DE" sz="1300"/>
              <a:pPr/>
              <a:t>40</a:t>
            </a:fld>
            <a:endParaRPr lang="de-DE" sz="130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1CB467E-6A55-F04D-9054-AFCD1C09EC15}" type="slidenum">
              <a:rPr lang="de-DE" sz="1300"/>
              <a:pPr/>
              <a:t>41</a:t>
            </a:fld>
            <a:endParaRPr lang="de-DE" sz="130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9E44BBF-4D4B-1F46-907A-5A715A353958}" type="slidenum">
              <a:rPr lang="de-DE" sz="1300"/>
              <a:pPr/>
              <a:t>42</a:t>
            </a:fld>
            <a:endParaRPr lang="de-DE" sz="1300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4AAD7CF-AD03-A14F-9839-03867B6A3A7D}" type="slidenum">
              <a:rPr lang="de-DE" sz="1300"/>
              <a:pPr/>
              <a:t>43</a:t>
            </a:fld>
            <a:endParaRPr lang="de-DE" sz="1300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BEEC66-C0CC-EB4A-81C5-773AF9A07D19}" type="slidenum">
              <a:rPr lang="de-DE" sz="1300"/>
              <a:pPr/>
              <a:t>44</a:t>
            </a:fld>
            <a:endParaRPr lang="de-DE" sz="1300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0C509F4-7A0D-A440-9B65-B86A0C9ED35E}" type="slidenum">
              <a:rPr lang="de-DE" sz="1300"/>
              <a:pPr/>
              <a:t>45</a:t>
            </a:fld>
            <a:endParaRPr lang="de-DE" sz="13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321312D-7DC2-5E4F-84A4-A4A742496675}" type="slidenum">
              <a:rPr lang="de-DE" sz="1300"/>
              <a:pPr/>
              <a:t>46</a:t>
            </a:fld>
            <a:endParaRPr lang="de-DE" sz="1300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3276C0A-73F9-1442-B59E-8F56C0818205}" type="slidenum">
              <a:rPr lang="de-DE" sz="1300"/>
              <a:pPr/>
              <a:t>4</a:t>
            </a:fld>
            <a:endParaRPr lang="de-DE" sz="13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F17ABAD-896A-AC49-8432-CC1ABBD50996}" type="slidenum">
              <a:rPr lang="de-DE" sz="1300"/>
              <a:pPr/>
              <a:t>47</a:t>
            </a:fld>
            <a:endParaRPr lang="de-DE" sz="1300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1883F80-E136-1944-825F-2A2EB24005C3}" type="slidenum">
              <a:rPr lang="de-DE" sz="1300"/>
              <a:pPr/>
              <a:t>48</a:t>
            </a:fld>
            <a:endParaRPr lang="de-DE" sz="1300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4EF57A-111C-9C41-8CFA-6803AE1A6DB6}" type="slidenum">
              <a:rPr lang="de-DE" sz="1300"/>
              <a:pPr/>
              <a:t>49</a:t>
            </a:fld>
            <a:endParaRPr lang="de-DE" sz="1300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BF11641-F339-A84E-8DFB-8DB3736EC80E}" type="slidenum">
              <a:rPr lang="de-DE" sz="1300"/>
              <a:pPr/>
              <a:t>50</a:t>
            </a:fld>
            <a:endParaRPr lang="de-DE" sz="1300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AFEE31D-D192-7C4C-9335-CC3C1F465232}" type="slidenum">
              <a:rPr lang="de-DE" sz="1300"/>
              <a:pPr/>
              <a:t>51</a:t>
            </a:fld>
            <a:endParaRPr lang="de-DE" sz="1300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559551B-6EA9-F245-BF4D-4F75C04F86AB}" type="slidenum">
              <a:rPr lang="de-DE" sz="1300"/>
              <a:pPr/>
              <a:t>52</a:t>
            </a:fld>
            <a:endParaRPr lang="de-DE" sz="1300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77C8E49-0A1E-A64D-9551-59522A3BCD60}" type="slidenum">
              <a:rPr lang="de-DE" sz="1300"/>
              <a:pPr/>
              <a:t>53</a:t>
            </a:fld>
            <a:endParaRPr lang="de-DE" sz="1300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2111EDD-56E4-A341-8646-149123DCAD1B}" type="slidenum">
              <a:rPr lang="de-DE" sz="1300"/>
              <a:pPr/>
              <a:t>54</a:t>
            </a:fld>
            <a:endParaRPr lang="de-DE" sz="130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A62E531-CC04-5C46-9468-EB66E54885E1}" type="slidenum">
              <a:rPr lang="de-DE" sz="1300"/>
              <a:pPr/>
              <a:t>55</a:t>
            </a:fld>
            <a:endParaRPr lang="de-DE" sz="1300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0BF074-BE71-4045-831D-C768B15C4B87}" type="slidenum">
              <a:rPr lang="de-DE" sz="1300"/>
              <a:pPr/>
              <a:t>56</a:t>
            </a:fld>
            <a:endParaRPr lang="de-DE" sz="1300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D123F1D-C541-ED46-AABC-0C0E8DE83071}" type="slidenum">
              <a:rPr lang="de-DE" sz="1300"/>
              <a:pPr/>
              <a:t>5</a:t>
            </a:fld>
            <a:endParaRPr lang="de-DE" sz="13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69E5A59-79FC-B145-8FFB-742EE5AE6A9E}" type="slidenum">
              <a:rPr lang="de-DE" sz="1300"/>
              <a:pPr/>
              <a:t>57</a:t>
            </a:fld>
            <a:endParaRPr lang="de-DE" sz="1300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5DE7AE9-3CA4-F247-B2D3-C0D9F2C261B3}" type="slidenum">
              <a:rPr lang="de-DE" sz="1300"/>
              <a:pPr/>
              <a:t>58</a:t>
            </a:fld>
            <a:endParaRPr lang="de-DE" sz="1300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8E96C3C-B1EF-EE41-A0E2-FA76EB19B080}" type="slidenum">
              <a:rPr lang="de-DE" sz="1300"/>
              <a:pPr/>
              <a:t>59</a:t>
            </a:fld>
            <a:endParaRPr lang="de-DE" sz="1300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D6B4217-3528-6640-A8BC-C1BB5B02204C}" type="slidenum">
              <a:rPr lang="de-DE" sz="1300"/>
              <a:pPr/>
              <a:t>60</a:t>
            </a:fld>
            <a:endParaRPr lang="de-DE" sz="1300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EE74487-CF17-2446-84F2-A766458D775D}" type="slidenum">
              <a:rPr lang="de-DE" sz="1300"/>
              <a:pPr/>
              <a:t>61</a:t>
            </a:fld>
            <a:endParaRPr lang="de-DE" sz="1300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93A0FA8-10A9-2346-91EF-4A95472275BB}" type="slidenum">
              <a:rPr lang="de-DE" sz="1300"/>
              <a:pPr/>
              <a:t>62</a:t>
            </a:fld>
            <a:endParaRPr lang="de-DE" sz="130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86D55AE-DECD-674B-951F-FF88E8AB3B90}" type="slidenum">
              <a:rPr lang="de-DE" sz="1300"/>
              <a:pPr/>
              <a:t>63</a:t>
            </a:fld>
            <a:endParaRPr lang="de-DE" sz="1300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374385B-7DF3-B84A-B228-6E8EBB7BC3B0}" type="slidenum">
              <a:rPr lang="de-DE" sz="1300"/>
              <a:pPr/>
              <a:t>64</a:t>
            </a:fld>
            <a:endParaRPr lang="de-DE" sz="1300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158CAA1-D7BC-164E-8F03-A525FF422662}" type="slidenum">
              <a:rPr lang="de-DE" sz="1300"/>
              <a:pPr/>
              <a:t>65</a:t>
            </a:fld>
            <a:endParaRPr lang="de-DE" sz="1300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B7F6322-D2D8-5E43-A40F-CD2398AABCDC}" type="slidenum">
              <a:rPr lang="de-DE" sz="1300"/>
              <a:pPr/>
              <a:t>66</a:t>
            </a:fld>
            <a:endParaRPr lang="de-DE" sz="1300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6A14F40-C37E-3040-B81D-067BCA4779A9}" type="slidenum">
              <a:rPr lang="de-DE" sz="1300"/>
              <a:pPr/>
              <a:t>6</a:t>
            </a:fld>
            <a:endParaRPr lang="de-DE" sz="13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7ED0CBD-B0A2-7B45-8299-0EE25467AB7B}" type="slidenum">
              <a:rPr lang="de-DE" sz="1300"/>
              <a:pPr/>
              <a:t>67</a:t>
            </a:fld>
            <a:endParaRPr lang="de-DE" sz="1300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8FBC5D4-F2FD-A44D-B334-F5E83C0F12B6}" type="slidenum">
              <a:rPr lang="de-DE" sz="1300"/>
              <a:pPr/>
              <a:t>68</a:t>
            </a:fld>
            <a:endParaRPr lang="de-DE" sz="1300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4EEBF96-4AB9-0C4F-A4CC-2241DD25074B}" type="slidenum">
              <a:rPr lang="de-DE" sz="1300"/>
              <a:pPr/>
              <a:t>69</a:t>
            </a:fld>
            <a:endParaRPr lang="de-DE" sz="1300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36BA21D-2DE6-5A48-B797-5E657C3FA94A}" type="slidenum">
              <a:rPr lang="de-DE" sz="1300"/>
              <a:pPr/>
              <a:t>70</a:t>
            </a:fld>
            <a:endParaRPr lang="de-DE" sz="1300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07293E2-E4B7-EB4A-B32F-8B5C17D66346}" type="slidenum">
              <a:rPr lang="de-DE" sz="1300"/>
              <a:pPr/>
              <a:t>71</a:t>
            </a:fld>
            <a:endParaRPr lang="de-DE" sz="1300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0546D1B-BE25-2540-88D5-FDBBB19958BE}" type="slidenum">
              <a:rPr lang="de-DE" sz="1300"/>
              <a:pPr/>
              <a:t>72</a:t>
            </a:fld>
            <a:endParaRPr lang="de-DE" sz="1300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6A4B438-7F35-7C4A-8212-52BDB7DF0E7B}" type="slidenum">
              <a:rPr lang="de-DE" sz="1300"/>
              <a:pPr/>
              <a:t>73</a:t>
            </a:fld>
            <a:endParaRPr lang="de-DE" sz="1300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80CC313-904D-4148-9DFE-05B0AF892245}" type="slidenum">
              <a:rPr lang="de-DE" sz="1300"/>
              <a:pPr/>
              <a:t>74</a:t>
            </a:fld>
            <a:endParaRPr lang="de-DE" sz="1300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960DFA0-0354-674A-86A3-853A2BB3F619}" type="slidenum">
              <a:rPr lang="de-DE" sz="1300"/>
              <a:pPr/>
              <a:t>75</a:t>
            </a:fld>
            <a:endParaRPr lang="de-DE" sz="1300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666196B-8D04-F549-9B5A-C956E1BA01C7}" type="slidenum">
              <a:rPr lang="de-DE" sz="1300"/>
              <a:pPr/>
              <a:t>76</a:t>
            </a:fld>
            <a:endParaRPr lang="de-DE" sz="1300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292DF18-7CA2-9E42-8C0C-71CF5D63988B}" type="slidenum">
              <a:rPr lang="de-DE" sz="1300"/>
              <a:pPr/>
              <a:t>7</a:t>
            </a:fld>
            <a:endParaRPr lang="de-DE" sz="13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74040EE-D512-B444-BEEF-11C23E6855BE}" type="slidenum">
              <a:rPr lang="de-DE" sz="1300"/>
              <a:pPr/>
              <a:t>77</a:t>
            </a:fld>
            <a:endParaRPr lang="de-DE" sz="1300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A2075DA-2348-9749-A86E-3A15EA778D8D}" type="slidenum">
              <a:rPr lang="de-DE" sz="1300"/>
              <a:pPr/>
              <a:t>78</a:t>
            </a:fld>
            <a:endParaRPr lang="de-DE" sz="1300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2943FE7-DE44-7A47-B107-D8DF3BE4A000}" type="slidenum">
              <a:rPr lang="de-DE" sz="1300"/>
              <a:pPr/>
              <a:t>79</a:t>
            </a:fld>
            <a:endParaRPr lang="de-DE" sz="1300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B609039-ACAA-334F-BD7C-23C7DC181337}" type="slidenum">
              <a:rPr lang="de-DE" sz="1300"/>
              <a:pPr/>
              <a:t>80</a:t>
            </a:fld>
            <a:endParaRPr lang="de-DE" sz="1300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CDBB130-AB1A-8641-81BC-F69E6523CB0A}" type="slidenum">
              <a:rPr lang="de-DE" sz="1300"/>
              <a:pPr/>
              <a:t>81</a:t>
            </a:fld>
            <a:endParaRPr lang="de-DE" sz="1300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E307849-145F-4645-A06F-2B9C8D7048E2}" type="slidenum">
              <a:rPr lang="de-DE" sz="1300"/>
              <a:pPr/>
              <a:t>82</a:t>
            </a:fld>
            <a:endParaRPr lang="de-DE" sz="1300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E94978A-4102-CF46-9DC3-3A0DE8ACB328}" type="slidenum">
              <a:rPr lang="de-DE" sz="1300"/>
              <a:pPr/>
              <a:t>83</a:t>
            </a:fld>
            <a:endParaRPr lang="de-DE" sz="1300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8FA0874-DE77-9A47-B7BB-1B94C1399484}" type="slidenum">
              <a:rPr lang="de-DE" sz="1300"/>
              <a:pPr/>
              <a:t>84</a:t>
            </a:fld>
            <a:endParaRPr lang="de-DE" sz="1300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154CBA1-DAB3-FA42-9EF4-06B0A56526C1}" type="slidenum">
              <a:rPr lang="de-DE" sz="1300"/>
              <a:pPr/>
              <a:t>85</a:t>
            </a:fld>
            <a:endParaRPr lang="de-DE" sz="1300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C215681-9747-DB4D-A84F-5B068C9872E5}" type="slidenum">
              <a:rPr lang="de-DE" sz="1300"/>
              <a:pPr/>
              <a:t>86</a:t>
            </a:fld>
            <a:endParaRPr lang="de-DE" sz="1300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5CAA15B-0DEF-B847-957B-9CA140D21B01}" type="slidenum">
              <a:rPr lang="de-DE" sz="1300"/>
              <a:pPr/>
              <a:t>8</a:t>
            </a:fld>
            <a:endParaRPr lang="de-DE" sz="13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CCC0E89-69F0-EE42-BBA7-397DFD453C3F}" type="slidenum">
              <a:rPr lang="de-DE" sz="1300"/>
              <a:pPr/>
              <a:t>87</a:t>
            </a:fld>
            <a:endParaRPr lang="de-DE" sz="1300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ED2479F-D306-2747-A0A3-E28F958A8949}" type="slidenum">
              <a:rPr lang="de-DE" sz="1300"/>
              <a:pPr/>
              <a:t>88</a:t>
            </a:fld>
            <a:endParaRPr lang="de-DE" sz="1300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CC1FDD6-A1CE-494D-A332-D02621EDB0B3}" type="slidenum">
              <a:rPr lang="de-DE" sz="1300"/>
              <a:pPr/>
              <a:t>89</a:t>
            </a:fld>
            <a:endParaRPr lang="de-DE" sz="1300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A132ED1-103B-324A-A39C-149BB99625DD}" type="slidenum">
              <a:rPr lang="de-DE" sz="1300"/>
              <a:pPr/>
              <a:t>90</a:t>
            </a:fld>
            <a:endParaRPr lang="de-DE" sz="1300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E6C31C4-7844-D749-865F-D64AAE3AF13B}" type="slidenum">
              <a:rPr lang="de-DE" sz="1300"/>
              <a:pPr/>
              <a:t>91</a:t>
            </a:fld>
            <a:endParaRPr lang="de-DE" sz="1300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BA77A65-94F6-0641-B6F0-E9CC699139C5}" type="slidenum">
              <a:rPr lang="de-DE" sz="1300"/>
              <a:pPr/>
              <a:t>92</a:t>
            </a:fld>
            <a:endParaRPr lang="de-DE" sz="1300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0FDA6B2-0C51-5945-A7DB-0778D49AAAEB}" type="slidenum">
              <a:rPr lang="de-DE" sz="1300"/>
              <a:pPr/>
              <a:t>93</a:t>
            </a:fld>
            <a:endParaRPr lang="de-DE" sz="1300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DCD2FFD-2A7E-7A42-917C-243A8B534CF0}" type="slidenum">
              <a:rPr lang="de-DE" sz="1300"/>
              <a:pPr/>
              <a:t>94</a:t>
            </a:fld>
            <a:endParaRPr lang="de-DE" sz="1300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0D7382A-70D1-8747-9053-D5EA90173574}" type="slidenum">
              <a:rPr lang="de-DE" sz="1300"/>
              <a:pPr/>
              <a:t>95</a:t>
            </a:fld>
            <a:endParaRPr lang="de-DE" sz="1300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6261C8A-3596-A44F-8B27-B56BB095E8D3}" type="slidenum">
              <a:rPr lang="de-DE" sz="1300"/>
              <a:pPr/>
              <a:t>96</a:t>
            </a:fld>
            <a:endParaRPr lang="de-DE" sz="1300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31B632C-AD07-3C47-9CD6-BB6696A1C653}" type="slidenum">
              <a:rPr lang="de-DE" sz="1300"/>
              <a:pPr/>
              <a:t>9</a:t>
            </a:fld>
            <a:endParaRPr lang="de-DE" sz="13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10C41D9-9C57-7441-BEF6-2E3BA1F33B08}" type="slidenum">
              <a:rPr lang="de-DE" sz="1300"/>
              <a:pPr/>
              <a:t>97</a:t>
            </a:fld>
            <a:endParaRPr lang="de-DE" sz="1300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70928A8-70A8-3244-AA20-886C181567D1}" type="slidenum">
              <a:rPr lang="de-DE" sz="1300"/>
              <a:pPr/>
              <a:t>98</a:t>
            </a:fld>
            <a:endParaRPr lang="de-DE" sz="1300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2D9EED7-8814-B94D-BA67-50AAD7E98773}" type="slidenum">
              <a:rPr lang="de-DE" sz="1300"/>
              <a:pPr/>
              <a:t>99</a:t>
            </a:fld>
            <a:endParaRPr lang="de-DE" sz="1300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0DF5187-544A-E04E-BD67-D029A41F0589}" type="slidenum">
              <a:rPr lang="de-DE" sz="1300"/>
              <a:pPr/>
              <a:t>100</a:t>
            </a:fld>
            <a:endParaRPr lang="de-DE" sz="1300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B69161E-C6B8-2F44-8B9B-9903A08CF746}" type="slidenum">
              <a:rPr lang="de-DE" sz="1300"/>
              <a:pPr/>
              <a:t>101</a:t>
            </a:fld>
            <a:endParaRPr lang="de-DE" sz="1300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F348FC-627B-6A4E-8966-6231D4081AA1}" type="slidenum">
              <a:rPr lang="de-DE" sz="1300"/>
              <a:pPr/>
              <a:t>102</a:t>
            </a:fld>
            <a:endParaRPr lang="de-DE" sz="1300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D492353-CB76-6E43-92A8-805DE34A70F2}" type="slidenum">
              <a:rPr lang="de-DE" sz="1300"/>
              <a:pPr/>
              <a:t>103</a:t>
            </a:fld>
            <a:endParaRPr lang="de-DE" sz="1300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D25A417-D5C9-7047-B8C0-EFA01704292D}" type="slidenum">
              <a:rPr lang="de-DE" sz="1300"/>
              <a:pPr/>
              <a:t>104</a:t>
            </a:fld>
            <a:endParaRPr lang="de-DE" sz="1300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3F17011-FA51-6A4A-8346-35F868938C69}" type="slidenum">
              <a:rPr lang="de-DE" sz="1300"/>
              <a:pPr/>
              <a:t>105</a:t>
            </a:fld>
            <a:endParaRPr lang="de-DE" sz="1300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1F68641-B795-8E4D-93A3-FF65DD33B206}" type="slidenum">
              <a:rPr lang="de-DE" sz="1300"/>
              <a:pPr/>
              <a:t>106</a:t>
            </a:fld>
            <a:endParaRPr lang="de-DE" sz="1300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aint"/>
          <p:cNvPicPr>
            <a:picLocks noChangeAspect="1" noChangeArrowheads="1"/>
          </p:cNvPicPr>
          <p:nvPr/>
        </p:nvPicPr>
        <p:blipFill>
          <a:blip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8229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Hier klicken, um Master-Titelformat zu bearbeiten.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Webdings" pitchFamily="18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Hier klicken, um Master-Untertitelformat zu bearbeiten.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FFDAF980-8CB7-6F4B-B539-99F80D7B0F3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55911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6DC20-901C-8348-A4A6-51A43B174F8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26450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5C230-F888-9644-9DE6-9F61AF84544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73311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E0F6C-A68F-6642-BE47-DBC912CC3E0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41971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B77D8-B9EE-D34C-BA85-86609C3999D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44724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90AA0-0A57-0145-8906-A7DE6538EFD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14056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8B1F-DBCB-C047-8EEE-C76403D7B36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4459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2C419-11FF-BF48-8401-945704B7BEC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94634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7AF3C-31A2-E541-8213-0179D07E4B6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08950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4EACF-9D8C-B540-8BBD-BC506CA568D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13302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E9993-E50D-A546-805B-982964CA877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24540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Hier klicken, um Master-Textformat zu bearbeiten.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206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>
                <a:solidFill>
                  <a:srgbClr val="CC66FF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rgbClr val="CC66FF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CC66FF"/>
                </a:solidFill>
                <a:cs typeface="+mn-cs"/>
              </a:defRPr>
            </a:lvl1pPr>
          </a:lstStyle>
          <a:p>
            <a:pPr>
              <a:defRPr/>
            </a:pPr>
            <a:fld id="{DB6211EE-DE14-2848-96C3-2E2325D5CA7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ransition xmlns:p14="http://schemas.microsoft.com/office/powerpoint/2010/main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charset="0"/>
        <a:buChar char="="/>
        <a:defRPr kumimoji="1"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charset="0"/>
        <a:buChar char="="/>
        <a:defRPr kumimoji="1"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charset="0"/>
        <a:buChar char="="/>
        <a:defRPr kumimoji="1"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charset="0"/>
        <a:buChar char="="/>
        <a:defRPr kumimoji="1"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charset="0"/>
        <a:buChar char="="/>
        <a:defRPr kumimoji="1"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4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5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8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9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0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4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5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6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8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9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0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3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4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5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6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8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9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0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1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3.xml"/><Relationship Id="rId3" Type="http://schemas.openxmlformats.org/officeDocument/2006/relationships/image" Target="../media/image34.png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4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5.xml"/><Relationship Id="rId3" Type="http://schemas.openxmlformats.org/officeDocument/2006/relationships/image" Target="../media/image34.png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6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8.xml"/><Relationship Id="rId3" Type="http://schemas.openxmlformats.org/officeDocument/2006/relationships/image" Target="../media/image35.png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9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0.xml"/><Relationship Id="rId3" Type="http://schemas.openxmlformats.org/officeDocument/2006/relationships/image" Target="../media/image36.png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1.xml"/><Relationship Id="rId3" Type="http://schemas.openxmlformats.org/officeDocument/2006/relationships/image" Target="../media/image37.png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3.xml"/><Relationship Id="rId3" Type="http://schemas.openxmlformats.org/officeDocument/2006/relationships/image" Target="../media/image38.png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4.xml"/><Relationship Id="rId3" Type="http://schemas.openxmlformats.org/officeDocument/2006/relationships/image" Target="../media/image39.png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5.xml"/><Relationship Id="rId3" Type="http://schemas.openxmlformats.org/officeDocument/2006/relationships/image" Target="../media/image40.png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6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7.xml"/><Relationship Id="rId3" Type="http://schemas.openxmlformats.org/officeDocument/2006/relationships/image" Target="../media/image41.png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8.xml"/><Relationship Id="rId3" Type="http://schemas.openxmlformats.org/officeDocument/2006/relationships/image" Target="../media/image42.png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9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0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1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3.xml"/><Relationship Id="rId3" Type="http://schemas.openxmlformats.org/officeDocument/2006/relationships/hyperlink" Target="http://www.db.fmi.uni-passau.de/~kossmann/Papers/idp.pdf" TargetMode="Externa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4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5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6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7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8.xml"/><Relationship Id="rId3" Type="http://schemas.openxmlformats.org/officeDocument/2006/relationships/image" Target="../media/image43.png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9.xml"/><Relationship Id="rId3" Type="http://schemas.openxmlformats.org/officeDocument/2006/relationships/image" Target="../media/image44.png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dbpra.in.tum.de/dbpra-aktuell.shtml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27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28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23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23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9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8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9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0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5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8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9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0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2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3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Kapitel 8</a:t>
            </a:r>
            <a:br>
              <a:rPr lang="de-DE">
                <a:latin typeface="Arial Black" charset="0"/>
              </a:rPr>
            </a:br>
            <a:r>
              <a:rPr lang="de-DE">
                <a:latin typeface="Arial Black" charset="0"/>
              </a:rPr>
              <a:t>Anfragebearbeitung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Webdings" charset="0"/>
              <a:buChar char="="/>
            </a:pPr>
            <a:r>
              <a:rPr lang="de-DE">
                <a:latin typeface="Arial Black" charset="0"/>
              </a:rPr>
              <a:t>Logische Optimierung</a:t>
            </a:r>
          </a:p>
          <a:p>
            <a:pPr>
              <a:buFont typeface="Webdings" charset="0"/>
              <a:buChar char="="/>
            </a:pPr>
            <a:r>
              <a:rPr lang="de-DE">
                <a:latin typeface="Arial Black" charset="0"/>
              </a:rPr>
              <a:t>Physische Optimierung</a:t>
            </a:r>
          </a:p>
          <a:p>
            <a:pPr>
              <a:buFont typeface="Webdings" charset="0"/>
              <a:buChar char="="/>
            </a:pPr>
            <a:r>
              <a:rPr lang="de-DE">
                <a:latin typeface="Arial Black" charset="0"/>
              </a:rPr>
              <a:t>Kostenmodelle</a:t>
            </a:r>
          </a:p>
          <a:p>
            <a:pPr>
              <a:buFont typeface="Webdings" charset="0"/>
              <a:buChar char="="/>
            </a:pPr>
            <a:r>
              <a:rPr lang="de-DE">
                <a:latin typeface="Arial Black" charset="0"/>
              </a:rPr>
              <a:t>„Tuning</a:t>
            </a:r>
            <a:r>
              <a:rPr lang="ja-JP" altLang="de-DE">
                <a:latin typeface="Arial Black" charset="0"/>
              </a:rPr>
              <a:t>“</a:t>
            </a:r>
            <a:endParaRPr lang="de-DE">
              <a:latin typeface="Arial Black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3D34352-D409-CC41-9B89-02942799E4E0}" type="slidenum">
              <a:rPr lang="en-US" sz="1400">
                <a:solidFill>
                  <a:srgbClr val="CC66FF"/>
                </a:solidFill>
              </a:rPr>
              <a:pPr/>
              <a:t>10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8125" y="1143000"/>
            <a:ext cx="8667750" cy="4648200"/>
          </a:xfrm>
          <a:noFill/>
        </p:spPr>
        <p:txBody>
          <a:bodyPr lIns="90488" tIns="44450" rIns="90488" bIns="44450"/>
          <a:lstStyle/>
          <a:p>
            <a:pPr>
              <a:buFont typeface="Webdings" charset="0"/>
              <a:buNone/>
            </a:pPr>
            <a:endParaRPr lang="de-DE">
              <a:latin typeface="Tahoma" charset="0"/>
            </a:endParaRPr>
          </a:p>
          <a:p>
            <a:pPr>
              <a:buFont typeface="Webdings" charset="0"/>
              <a:buNone/>
            </a:pPr>
            <a:r>
              <a:rPr lang="de-DE">
                <a:latin typeface="Tahoma" charset="0"/>
              </a:rPr>
              <a:t>8. Die Operationen </a:t>
            </a:r>
            <a:r>
              <a:rPr lang="de-DE">
                <a:latin typeface="JoinFont" charset="0"/>
                <a:sym typeface="Symbol" charset="0"/>
              </a:rPr>
              <a:t>A</a:t>
            </a:r>
            <a:r>
              <a:rPr lang="de-DE">
                <a:latin typeface="Tahoma" charset="0"/>
              </a:rPr>
              <a:t>, </a:t>
            </a:r>
            <a:r>
              <a:rPr lang="de-DE">
                <a:latin typeface="Tahoma" charset="0"/>
                <a:sym typeface="Euclid Symbol" charset="0"/>
              </a:rPr>
              <a:t>X</a:t>
            </a:r>
            <a:r>
              <a:rPr lang="de-DE">
                <a:latin typeface="Tahoma" charset="0"/>
              </a:rPr>
              <a:t>, </a:t>
            </a:r>
            <a:r>
              <a:rPr lang="de-DE">
                <a:latin typeface="Tahoma" charset="0"/>
                <a:sym typeface="Symbol" charset="0"/>
              </a:rPr>
              <a:t></a:t>
            </a:r>
            <a:r>
              <a:rPr lang="de-DE">
                <a:latin typeface="Tahoma" charset="0"/>
              </a:rPr>
              <a:t>, </a:t>
            </a:r>
            <a:r>
              <a:rPr lang="de-DE">
                <a:latin typeface="Tahoma" charset="0"/>
                <a:sym typeface="Symbol" charset="0"/>
              </a:rPr>
              <a:t> </a:t>
            </a:r>
            <a:r>
              <a:rPr lang="de-DE">
                <a:latin typeface="Tahoma" charset="0"/>
              </a:rPr>
              <a:t>sind jeweils (einzeln betrachtet) assoziativ. Wenn also </a:t>
            </a:r>
            <a:r>
              <a:rPr lang="de-DE">
                <a:latin typeface="Tahoma" charset="0"/>
                <a:sym typeface="Symbol" charset="0"/>
              </a:rPr>
              <a:t> </a:t>
            </a:r>
            <a:r>
              <a:rPr lang="de-DE">
                <a:latin typeface="Tahoma" charset="0"/>
              </a:rPr>
              <a:t>eine dieser Operationen bezeichnet, so gilt:</a:t>
            </a:r>
          </a:p>
          <a:p>
            <a:pPr>
              <a:buFont typeface="Webdings" charset="0"/>
              <a:buNone/>
            </a:pPr>
            <a:r>
              <a:rPr lang="de-DE">
                <a:latin typeface="Tahoma" charset="0"/>
              </a:rPr>
              <a:t>      (</a:t>
            </a:r>
            <a:r>
              <a:rPr lang="de-DE" i="1">
                <a:latin typeface="Tahoma" charset="0"/>
              </a:rPr>
              <a:t>R </a:t>
            </a:r>
            <a:r>
              <a:rPr lang="de-DE">
                <a:latin typeface="Tahoma" charset="0"/>
                <a:sym typeface="Symbol" charset="0"/>
              </a:rPr>
              <a:t></a:t>
            </a:r>
            <a:r>
              <a:rPr lang="de-DE" i="1">
                <a:latin typeface="Tahoma" charset="0"/>
              </a:rPr>
              <a:t>S </a:t>
            </a:r>
            <a:r>
              <a:rPr lang="de-DE">
                <a:latin typeface="Tahoma" charset="0"/>
              </a:rPr>
              <a:t>) </a:t>
            </a:r>
            <a:r>
              <a:rPr lang="de-DE">
                <a:latin typeface="Tahoma" charset="0"/>
                <a:sym typeface="Symbol" charset="0"/>
              </a:rPr>
              <a:t></a:t>
            </a:r>
            <a:r>
              <a:rPr lang="de-DE" i="1">
                <a:latin typeface="Tahoma" charset="0"/>
              </a:rPr>
              <a:t>T </a:t>
            </a:r>
            <a:r>
              <a:rPr lang="de-DE">
                <a:latin typeface="Tahoma" charset="0"/>
                <a:sym typeface="Symbol" charset="0"/>
              </a:rPr>
              <a:t></a:t>
            </a:r>
            <a:r>
              <a:rPr lang="de-DE" i="1">
                <a:latin typeface="Tahoma" charset="0"/>
                <a:sym typeface="Symbol" charset="0"/>
              </a:rPr>
              <a:t> </a:t>
            </a:r>
            <a:r>
              <a:rPr lang="de-DE" i="1">
                <a:latin typeface="Tahoma" charset="0"/>
              </a:rPr>
              <a:t>R </a:t>
            </a:r>
            <a:r>
              <a:rPr lang="de-DE">
                <a:latin typeface="Tahoma" charset="0"/>
                <a:sym typeface="Symbol" charset="0"/>
              </a:rPr>
              <a:t></a:t>
            </a:r>
            <a:r>
              <a:rPr lang="de-DE">
                <a:latin typeface="Tahoma" charset="0"/>
              </a:rPr>
              <a:t>(</a:t>
            </a:r>
            <a:r>
              <a:rPr lang="de-DE" i="1">
                <a:latin typeface="Tahoma" charset="0"/>
              </a:rPr>
              <a:t>S </a:t>
            </a:r>
            <a:r>
              <a:rPr lang="de-DE">
                <a:latin typeface="Tahoma" charset="0"/>
                <a:sym typeface="Symbol" charset="0"/>
              </a:rPr>
              <a:t></a:t>
            </a:r>
            <a:r>
              <a:rPr lang="de-DE" i="1">
                <a:latin typeface="Tahoma" charset="0"/>
              </a:rPr>
              <a:t>T </a:t>
            </a:r>
            <a:r>
              <a:rPr lang="de-DE">
                <a:latin typeface="Tahoma" charset="0"/>
              </a:rPr>
              <a:t>)</a:t>
            </a:r>
          </a:p>
          <a:p>
            <a:pPr>
              <a:buFont typeface="Webdings" charset="0"/>
              <a:buNone/>
            </a:pPr>
            <a:r>
              <a:rPr lang="de-DE">
                <a:latin typeface="Tahoma" charset="0"/>
              </a:rPr>
              <a:t>9. Die Operation </a:t>
            </a:r>
            <a:r>
              <a:rPr lang="de-DE">
                <a:solidFill>
                  <a:srgbClr val="000000"/>
                </a:solidFill>
                <a:latin typeface="Tahoma" charset="0"/>
                <a:sym typeface="Symbol" charset="0"/>
              </a:rPr>
              <a:t></a:t>
            </a:r>
            <a:r>
              <a:rPr lang="de-DE">
                <a:latin typeface="Tahoma" charset="0"/>
              </a:rPr>
              <a:t> ist distributiv mit </a:t>
            </a:r>
            <a:r>
              <a:rPr lang="de-DE">
                <a:latin typeface="Tahoma" charset="0"/>
                <a:sym typeface="Symbol" charset="0"/>
              </a:rPr>
              <a:t></a:t>
            </a:r>
            <a:r>
              <a:rPr lang="de-DE">
                <a:latin typeface="Tahoma" charset="0"/>
              </a:rPr>
              <a:t>, </a:t>
            </a:r>
            <a:r>
              <a:rPr lang="de-DE">
                <a:latin typeface="Tahoma" charset="0"/>
                <a:sym typeface="Symbol" charset="0"/>
              </a:rPr>
              <a:t> </a:t>
            </a:r>
            <a:r>
              <a:rPr lang="de-DE">
                <a:latin typeface="Tahoma" charset="0"/>
              </a:rPr>
              <a:t>, </a:t>
            </a:r>
            <a:r>
              <a:rPr lang="de-DE">
                <a:latin typeface="Tahoma" charset="0"/>
                <a:sym typeface="Symbol" charset="0"/>
              </a:rPr>
              <a:t></a:t>
            </a:r>
            <a:r>
              <a:rPr lang="de-DE">
                <a:latin typeface="Tahoma" charset="0"/>
              </a:rPr>
              <a:t>. Falls </a:t>
            </a:r>
            <a:r>
              <a:rPr lang="de-DE">
                <a:latin typeface="Tahoma" charset="0"/>
                <a:sym typeface="Symbol" charset="0"/>
              </a:rPr>
              <a:t></a:t>
            </a:r>
            <a:r>
              <a:rPr lang="de-DE">
                <a:latin typeface="Tahoma" charset="0"/>
              </a:rPr>
              <a:t> eine 	dieser Operationen bezeichnet, gilt:</a:t>
            </a:r>
          </a:p>
          <a:p>
            <a:pPr>
              <a:buFont typeface="Webdings" charset="0"/>
              <a:buNone/>
            </a:pPr>
            <a:r>
              <a:rPr lang="de-DE">
                <a:latin typeface="Tahoma" charset="0"/>
              </a:rPr>
              <a:t> 	</a:t>
            </a:r>
            <a:r>
              <a:rPr lang="de-DE">
                <a:solidFill>
                  <a:srgbClr val="000000"/>
                </a:solidFill>
                <a:latin typeface="Tahoma" charset="0"/>
                <a:sym typeface="Symbol" charset="0"/>
              </a:rPr>
              <a:t></a:t>
            </a:r>
            <a:r>
              <a:rPr lang="de-DE" i="1" baseline="-25000">
                <a:latin typeface="Tahoma" charset="0"/>
              </a:rPr>
              <a:t>c</a:t>
            </a:r>
            <a:r>
              <a:rPr lang="de-DE">
                <a:latin typeface="Tahoma" charset="0"/>
              </a:rPr>
              <a:t>(</a:t>
            </a:r>
            <a:r>
              <a:rPr lang="de-DE" i="1">
                <a:latin typeface="Tahoma" charset="0"/>
              </a:rPr>
              <a:t>R</a:t>
            </a:r>
            <a:r>
              <a:rPr lang="de-DE">
                <a:latin typeface="Tahoma" charset="0"/>
              </a:rPr>
              <a:t> </a:t>
            </a:r>
            <a:r>
              <a:rPr lang="de-DE">
                <a:latin typeface="Tahoma" charset="0"/>
                <a:sym typeface="Symbol" charset="0"/>
              </a:rPr>
              <a:t></a:t>
            </a:r>
            <a:r>
              <a:rPr lang="de-DE" i="1">
                <a:latin typeface="Tahoma" charset="0"/>
              </a:rPr>
              <a:t>S</a:t>
            </a:r>
            <a:r>
              <a:rPr lang="de-DE">
                <a:latin typeface="Tahoma" charset="0"/>
              </a:rPr>
              <a:t>) </a:t>
            </a:r>
            <a:r>
              <a:rPr lang="de-DE">
                <a:latin typeface="Tahoma" charset="0"/>
                <a:sym typeface="Symbol" charset="0"/>
              </a:rPr>
              <a:t></a:t>
            </a:r>
            <a:r>
              <a:rPr lang="de-DE">
                <a:latin typeface="Tahoma" charset="0"/>
              </a:rPr>
              <a:t>(</a:t>
            </a:r>
            <a:r>
              <a:rPr lang="de-DE">
                <a:solidFill>
                  <a:srgbClr val="000000"/>
                </a:solidFill>
                <a:latin typeface="Tahoma" charset="0"/>
                <a:sym typeface="Symbol" charset="0"/>
              </a:rPr>
              <a:t></a:t>
            </a:r>
            <a:r>
              <a:rPr lang="de-DE" i="1" baseline="-25000">
                <a:latin typeface="Tahoma" charset="0"/>
              </a:rPr>
              <a:t>c</a:t>
            </a:r>
            <a:r>
              <a:rPr lang="de-DE">
                <a:latin typeface="Tahoma" charset="0"/>
              </a:rPr>
              <a:t> (</a:t>
            </a:r>
            <a:r>
              <a:rPr lang="de-DE" i="1">
                <a:latin typeface="Tahoma" charset="0"/>
              </a:rPr>
              <a:t>R</a:t>
            </a:r>
            <a:r>
              <a:rPr lang="de-DE">
                <a:latin typeface="Tahoma" charset="0"/>
              </a:rPr>
              <a:t>)) </a:t>
            </a:r>
            <a:r>
              <a:rPr lang="de-DE">
                <a:latin typeface="Tahoma" charset="0"/>
                <a:sym typeface="Symbol" charset="0"/>
              </a:rPr>
              <a:t> </a:t>
            </a:r>
            <a:r>
              <a:rPr lang="de-DE">
                <a:latin typeface="Tahoma" charset="0"/>
              </a:rPr>
              <a:t>(</a:t>
            </a:r>
            <a:r>
              <a:rPr lang="de-DE">
                <a:solidFill>
                  <a:srgbClr val="000000"/>
                </a:solidFill>
                <a:latin typeface="Tahoma" charset="0"/>
                <a:sym typeface="Symbol" charset="0"/>
              </a:rPr>
              <a:t></a:t>
            </a:r>
            <a:r>
              <a:rPr lang="de-DE" i="1" baseline="-25000">
                <a:latin typeface="Tahoma" charset="0"/>
              </a:rPr>
              <a:t>c</a:t>
            </a:r>
            <a:r>
              <a:rPr lang="de-DE">
                <a:latin typeface="Tahoma" charset="0"/>
              </a:rPr>
              <a:t> (S))</a:t>
            </a:r>
          </a:p>
          <a:p>
            <a:pPr>
              <a:buFont typeface="Webdings" charset="0"/>
              <a:buNone/>
            </a:pPr>
            <a:r>
              <a:rPr lang="de-DE">
                <a:latin typeface="Tahoma" charset="0"/>
              </a:rPr>
              <a:t>10. Die Operation </a:t>
            </a:r>
            <a:r>
              <a:rPr lang="de-DE">
                <a:solidFill>
                  <a:srgbClr val="000000"/>
                </a:solidFill>
                <a:latin typeface="Tahoma" charset="0"/>
                <a:sym typeface="Symbol" charset="0"/>
              </a:rPr>
              <a:t></a:t>
            </a:r>
            <a:r>
              <a:rPr lang="de-DE">
                <a:latin typeface="Tahoma" charset="0"/>
              </a:rPr>
              <a:t> ist distributiv mit </a:t>
            </a:r>
            <a:r>
              <a:rPr lang="de-DE">
                <a:latin typeface="Tahoma" charset="0"/>
                <a:sym typeface="Symbol" charset="0"/>
              </a:rPr>
              <a:t></a:t>
            </a:r>
            <a:r>
              <a:rPr lang="de-DE">
                <a:latin typeface="Tahoma" charset="0"/>
              </a:rPr>
              <a:t>. </a:t>
            </a:r>
          </a:p>
          <a:p>
            <a:pPr>
              <a:buFont typeface="Webdings" charset="0"/>
              <a:buNone/>
            </a:pPr>
            <a:r>
              <a:rPr lang="de-DE">
                <a:latin typeface="Tahoma" charset="0"/>
              </a:rPr>
              <a:t>	 </a:t>
            </a:r>
            <a:r>
              <a:rPr lang="de-DE">
                <a:solidFill>
                  <a:srgbClr val="000000"/>
                </a:solidFill>
                <a:latin typeface="Tahoma" charset="0"/>
                <a:sym typeface="Symbol" charset="0"/>
              </a:rPr>
              <a:t></a:t>
            </a:r>
            <a:r>
              <a:rPr lang="de-DE" i="1" baseline="-25000">
                <a:latin typeface="Tahoma" charset="0"/>
              </a:rPr>
              <a:t>c</a:t>
            </a:r>
            <a:r>
              <a:rPr lang="de-DE">
                <a:latin typeface="Tahoma" charset="0"/>
              </a:rPr>
              <a:t>(</a:t>
            </a:r>
            <a:r>
              <a:rPr lang="de-DE" i="1">
                <a:latin typeface="Tahoma" charset="0"/>
              </a:rPr>
              <a:t>R</a:t>
            </a:r>
            <a:r>
              <a:rPr lang="de-DE">
                <a:latin typeface="Tahoma" charset="0"/>
              </a:rPr>
              <a:t> </a:t>
            </a:r>
            <a:r>
              <a:rPr lang="de-DE">
                <a:latin typeface="Tahoma" charset="0"/>
                <a:sym typeface="Symbol" charset="0"/>
              </a:rPr>
              <a:t></a:t>
            </a:r>
            <a:r>
              <a:rPr lang="de-DE">
                <a:latin typeface="Tahoma" charset="0"/>
              </a:rPr>
              <a:t> </a:t>
            </a:r>
            <a:r>
              <a:rPr lang="de-DE" i="1">
                <a:latin typeface="Tahoma" charset="0"/>
              </a:rPr>
              <a:t>S</a:t>
            </a:r>
            <a:r>
              <a:rPr lang="de-DE">
                <a:latin typeface="Tahoma" charset="0"/>
              </a:rPr>
              <a:t>) </a:t>
            </a:r>
            <a:r>
              <a:rPr lang="de-DE">
                <a:latin typeface="Tahoma" charset="0"/>
                <a:sym typeface="Symbol" charset="0"/>
              </a:rPr>
              <a:t></a:t>
            </a:r>
            <a:r>
              <a:rPr lang="de-DE">
                <a:latin typeface="Tahoma" charset="0"/>
              </a:rPr>
              <a:t>(</a:t>
            </a:r>
            <a:r>
              <a:rPr lang="de-DE">
                <a:solidFill>
                  <a:srgbClr val="000000"/>
                </a:solidFill>
                <a:latin typeface="Tahoma" charset="0"/>
                <a:sym typeface="Symbol" charset="0"/>
              </a:rPr>
              <a:t></a:t>
            </a:r>
            <a:r>
              <a:rPr lang="de-DE" i="1" baseline="-25000">
                <a:latin typeface="Tahoma" charset="0"/>
              </a:rPr>
              <a:t>c</a:t>
            </a:r>
            <a:r>
              <a:rPr lang="de-DE">
                <a:latin typeface="Tahoma" charset="0"/>
              </a:rPr>
              <a:t> (</a:t>
            </a:r>
            <a:r>
              <a:rPr lang="de-DE" i="1">
                <a:latin typeface="Tahoma" charset="0"/>
              </a:rPr>
              <a:t>R</a:t>
            </a:r>
            <a:r>
              <a:rPr lang="de-DE">
                <a:latin typeface="Tahoma" charset="0"/>
              </a:rPr>
              <a:t>)) </a:t>
            </a:r>
            <a:r>
              <a:rPr lang="de-DE">
                <a:latin typeface="Tahoma" charset="0"/>
                <a:sym typeface="Symbol" charset="0"/>
              </a:rPr>
              <a:t> </a:t>
            </a:r>
            <a:r>
              <a:rPr lang="de-DE">
                <a:latin typeface="Tahoma" charset="0"/>
              </a:rPr>
              <a:t>(</a:t>
            </a:r>
            <a:r>
              <a:rPr lang="de-DE">
                <a:solidFill>
                  <a:srgbClr val="000000"/>
                </a:solidFill>
                <a:latin typeface="Tahoma" charset="0"/>
                <a:sym typeface="Symbol" charset="0"/>
              </a:rPr>
              <a:t></a:t>
            </a:r>
            <a:r>
              <a:rPr lang="de-DE" i="1" baseline="-25000">
                <a:latin typeface="Tahoma" charset="0"/>
              </a:rPr>
              <a:t>c</a:t>
            </a:r>
            <a:r>
              <a:rPr lang="de-DE">
                <a:latin typeface="Tahoma" charset="0"/>
              </a:rPr>
              <a:t> (S))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01613"/>
            <a:ext cx="9144000" cy="941387"/>
          </a:xfrm>
          <a:noFill/>
        </p:spPr>
        <p:txBody>
          <a:bodyPr lIns="90488" tIns="44450" rIns="90488" bIns="44450"/>
          <a:lstStyle/>
          <a:p>
            <a:r>
              <a:rPr lang="de-DE" sz="3200">
                <a:latin typeface="Arial Black" charset="0"/>
              </a:rPr>
              <a:t>Äquivalenzerhaltende Transformationsregeln</a:t>
            </a:r>
            <a:endParaRPr lang="de-DE">
              <a:latin typeface="Arial Black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AEAE06E-E45D-0046-A6AC-53419EAB99D0}" type="slidenum">
              <a:rPr lang="en-US" sz="1400">
                <a:solidFill>
                  <a:srgbClr val="CC66FF"/>
                </a:solidFill>
              </a:rPr>
              <a:pPr/>
              <a:t>100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Replacement Selection während der Run-Generierung</a:t>
            </a:r>
          </a:p>
        </p:txBody>
      </p:sp>
      <p:sp>
        <p:nvSpPr>
          <p:cNvPr id="202755" name="AutoShape 3"/>
          <p:cNvSpPr>
            <a:spLocks noChangeArrowheads="1"/>
          </p:cNvSpPr>
          <p:nvPr/>
        </p:nvSpPr>
        <p:spPr bwMode="auto">
          <a:xfrm>
            <a:off x="457200" y="13716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>
                <a:latin typeface="Times New Roman" charset="0"/>
              </a:rPr>
              <a:t>97</a:t>
            </a:r>
          </a:p>
          <a:p>
            <a:r>
              <a:rPr lang="de-DE" sz="2800">
                <a:latin typeface="Times New Roman" charset="0"/>
              </a:rPr>
              <a:t>17</a:t>
            </a:r>
          </a:p>
          <a:p>
            <a:r>
              <a:rPr lang="de-DE" sz="2800">
                <a:latin typeface="Times New Roman" charset="0"/>
              </a:rPr>
              <a:t>3</a:t>
            </a:r>
          </a:p>
          <a:p>
            <a:r>
              <a:rPr lang="de-DE" sz="2800">
                <a:latin typeface="Times New Roman" charset="0"/>
              </a:rPr>
              <a:t>5</a:t>
            </a:r>
          </a:p>
          <a:p>
            <a:r>
              <a:rPr lang="de-DE" sz="2800">
                <a:latin typeface="Times New Roman" charset="0"/>
              </a:rPr>
              <a:t>27</a:t>
            </a:r>
          </a:p>
          <a:p>
            <a:r>
              <a:rPr lang="de-DE" sz="2800">
                <a:latin typeface="Times New Roman" charset="0"/>
              </a:rPr>
              <a:t>16</a:t>
            </a:r>
          </a:p>
          <a:p>
            <a:r>
              <a:rPr lang="de-DE" sz="2800">
                <a:latin typeface="Times New Roman" charset="0"/>
              </a:rPr>
              <a:t>2</a:t>
            </a:r>
          </a:p>
          <a:p>
            <a:r>
              <a:rPr lang="de-DE" sz="2800">
                <a:latin typeface="Times New Roman" charset="0"/>
              </a:rPr>
              <a:t>99</a:t>
            </a:r>
          </a:p>
          <a:p>
            <a:r>
              <a:rPr lang="de-DE" sz="2800">
                <a:latin typeface="Times New Roman" charset="0"/>
              </a:rPr>
              <a:t>13</a:t>
            </a:r>
          </a:p>
        </p:txBody>
      </p:sp>
      <p:sp>
        <p:nvSpPr>
          <p:cNvPr id="202756" name="Rectangle 4"/>
          <p:cNvSpPr>
            <a:spLocks noChangeArrowheads="1"/>
          </p:cNvSpPr>
          <p:nvPr/>
        </p:nvSpPr>
        <p:spPr bwMode="auto">
          <a:xfrm>
            <a:off x="3505200" y="2438400"/>
            <a:ext cx="1143000" cy="6858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2757" name="AutoShape 5"/>
          <p:cNvSpPr>
            <a:spLocks noChangeArrowheads="1"/>
          </p:cNvSpPr>
          <p:nvPr/>
        </p:nvSpPr>
        <p:spPr bwMode="auto">
          <a:xfrm>
            <a:off x="6858000" y="12954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sz="2800">
              <a:latin typeface="Times New Roman" charset="0"/>
            </a:endParaRPr>
          </a:p>
        </p:txBody>
      </p:sp>
      <p:sp>
        <p:nvSpPr>
          <p:cNvPr id="202758" name="Rectangle 6"/>
          <p:cNvSpPr>
            <a:spLocks noChangeArrowheads="1"/>
          </p:cNvSpPr>
          <p:nvPr/>
        </p:nvSpPr>
        <p:spPr bwMode="auto">
          <a:xfrm>
            <a:off x="3505200" y="3124200"/>
            <a:ext cx="1143000" cy="6858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2759" name="Rectangle 7"/>
          <p:cNvSpPr>
            <a:spLocks noChangeArrowheads="1"/>
          </p:cNvSpPr>
          <p:nvPr/>
        </p:nvSpPr>
        <p:spPr bwMode="auto">
          <a:xfrm>
            <a:off x="3505200" y="3810000"/>
            <a:ext cx="1143000" cy="6858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2760" name="Text Box 8"/>
          <p:cNvSpPr txBox="1">
            <a:spLocks noChangeArrowheads="1"/>
          </p:cNvSpPr>
          <p:nvPr/>
        </p:nvSpPr>
        <p:spPr bwMode="auto">
          <a:xfrm>
            <a:off x="2187575" y="1314450"/>
            <a:ext cx="35591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3200">
                <a:latin typeface="Times New Roman" charset="0"/>
              </a:rPr>
              <a:t>Ersetze Array durch </a:t>
            </a:r>
          </a:p>
          <a:p>
            <a:r>
              <a:rPr lang="de-DE" sz="3200">
                <a:latin typeface="Times New Roman" charset="0"/>
              </a:rPr>
              <a:t>Einen Heap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FE6FD4B-DAEC-E140-92A3-76C52BEFF280}" type="slidenum">
              <a:rPr lang="en-US" sz="1400">
                <a:solidFill>
                  <a:srgbClr val="CC66FF"/>
                </a:solidFill>
              </a:rPr>
              <a:pPr/>
              <a:t>101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Replacement Selection während der Run-Generierung</a:t>
            </a:r>
          </a:p>
        </p:txBody>
      </p:sp>
      <p:sp>
        <p:nvSpPr>
          <p:cNvPr id="204803" name="AutoShape 3"/>
          <p:cNvSpPr>
            <a:spLocks noChangeArrowheads="1"/>
          </p:cNvSpPr>
          <p:nvPr/>
        </p:nvSpPr>
        <p:spPr bwMode="auto">
          <a:xfrm>
            <a:off x="457200" y="13716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>
                <a:latin typeface="Times New Roman" charset="0"/>
              </a:rPr>
              <a:t>97</a:t>
            </a:r>
          </a:p>
          <a:p>
            <a:r>
              <a:rPr lang="de-DE" sz="2800">
                <a:latin typeface="Times New Roman" charset="0"/>
              </a:rPr>
              <a:t>17</a:t>
            </a:r>
          </a:p>
          <a:p>
            <a:r>
              <a:rPr lang="de-DE" sz="2800">
                <a:latin typeface="Times New Roman" charset="0"/>
              </a:rPr>
              <a:t>3</a:t>
            </a:r>
          </a:p>
          <a:p>
            <a:r>
              <a:rPr lang="de-DE" sz="2800">
                <a:latin typeface="Times New Roman" charset="0"/>
              </a:rPr>
              <a:t>5</a:t>
            </a:r>
          </a:p>
          <a:p>
            <a:r>
              <a:rPr lang="de-DE" sz="2800">
                <a:latin typeface="Times New Roman" charset="0"/>
              </a:rPr>
              <a:t>27</a:t>
            </a:r>
          </a:p>
          <a:p>
            <a:r>
              <a:rPr lang="de-DE" sz="2800">
                <a:latin typeface="Times New Roman" charset="0"/>
              </a:rPr>
              <a:t>16</a:t>
            </a:r>
          </a:p>
          <a:p>
            <a:r>
              <a:rPr lang="de-DE" sz="2800">
                <a:latin typeface="Times New Roman" charset="0"/>
              </a:rPr>
              <a:t>2</a:t>
            </a:r>
          </a:p>
          <a:p>
            <a:r>
              <a:rPr lang="de-DE" sz="2800">
                <a:latin typeface="Times New Roman" charset="0"/>
              </a:rPr>
              <a:t>99</a:t>
            </a:r>
          </a:p>
          <a:p>
            <a:r>
              <a:rPr lang="de-DE" sz="2800">
                <a:latin typeface="Times New Roman" charset="0"/>
              </a:rPr>
              <a:t>13</a:t>
            </a:r>
          </a:p>
        </p:txBody>
      </p:sp>
      <p:sp>
        <p:nvSpPr>
          <p:cNvPr id="204804" name="AutoShape 4"/>
          <p:cNvSpPr>
            <a:spLocks noChangeArrowheads="1"/>
          </p:cNvSpPr>
          <p:nvPr/>
        </p:nvSpPr>
        <p:spPr bwMode="auto">
          <a:xfrm>
            <a:off x="6858000" y="12954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sz="2800">
              <a:latin typeface="Times New Roman" charset="0"/>
            </a:endParaRPr>
          </a:p>
        </p:txBody>
      </p:sp>
      <p:sp>
        <p:nvSpPr>
          <p:cNvPr id="204805" name="Text Box 5"/>
          <p:cNvSpPr txBox="1">
            <a:spLocks noChangeArrowheads="1"/>
          </p:cNvSpPr>
          <p:nvPr/>
        </p:nvSpPr>
        <p:spPr bwMode="auto">
          <a:xfrm>
            <a:off x="3444875" y="1314450"/>
            <a:ext cx="1042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3200">
                <a:latin typeface="Times New Roman" charset="0"/>
              </a:rPr>
              <a:t>Heap</a:t>
            </a:r>
          </a:p>
        </p:txBody>
      </p:sp>
      <p:sp>
        <p:nvSpPr>
          <p:cNvPr id="204806" name="Oval 6"/>
          <p:cNvSpPr>
            <a:spLocks noChangeArrowheads="1"/>
          </p:cNvSpPr>
          <p:nvPr/>
        </p:nvSpPr>
        <p:spPr bwMode="auto">
          <a:xfrm>
            <a:off x="3657600" y="2590800"/>
            <a:ext cx="9906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97</a:t>
            </a:r>
          </a:p>
        </p:txBody>
      </p:sp>
      <p:sp>
        <p:nvSpPr>
          <p:cNvPr id="204807" name="Oval 7"/>
          <p:cNvSpPr>
            <a:spLocks noChangeArrowheads="1"/>
          </p:cNvSpPr>
          <p:nvPr/>
        </p:nvSpPr>
        <p:spPr bwMode="auto">
          <a:xfrm>
            <a:off x="2743200" y="3733800"/>
            <a:ext cx="9906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4808" name="Oval 8"/>
          <p:cNvSpPr>
            <a:spLocks noChangeArrowheads="1"/>
          </p:cNvSpPr>
          <p:nvPr/>
        </p:nvSpPr>
        <p:spPr bwMode="auto">
          <a:xfrm>
            <a:off x="4267200" y="3733800"/>
            <a:ext cx="9906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cxnSp>
        <p:nvCxnSpPr>
          <p:cNvPr id="204809" name="AutoShape 9"/>
          <p:cNvCxnSpPr>
            <a:cxnSpLocks noChangeShapeType="1"/>
            <a:stCxn id="204806" idx="3"/>
            <a:endCxn id="204807" idx="0"/>
          </p:cNvCxnSpPr>
          <p:nvPr/>
        </p:nvCxnSpPr>
        <p:spPr bwMode="auto">
          <a:xfrm flipH="1">
            <a:off x="3238500" y="3325813"/>
            <a:ext cx="563563" cy="388937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10" name="AutoShape 10"/>
          <p:cNvCxnSpPr>
            <a:cxnSpLocks noChangeShapeType="1"/>
            <a:stCxn id="204806" idx="5"/>
            <a:endCxn id="204808" idx="0"/>
          </p:cNvCxnSpPr>
          <p:nvPr/>
        </p:nvCxnSpPr>
        <p:spPr bwMode="auto">
          <a:xfrm>
            <a:off x="4503738" y="3325813"/>
            <a:ext cx="258762" cy="388937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11" name="Line 11"/>
          <p:cNvSpPr>
            <a:spLocks noChangeShapeType="1"/>
          </p:cNvSpPr>
          <p:nvPr/>
        </p:nvSpPr>
        <p:spPr bwMode="auto">
          <a:xfrm>
            <a:off x="1295400" y="2362200"/>
            <a:ext cx="2362200" cy="4572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A68254-22E0-4942-9558-5C20A58EB10D}" type="slidenum">
              <a:rPr lang="en-US" sz="1400">
                <a:solidFill>
                  <a:srgbClr val="CC66FF"/>
                </a:solidFill>
              </a:rPr>
              <a:pPr/>
              <a:t>102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Replacement Selection während der Run-Generierung</a:t>
            </a:r>
          </a:p>
        </p:txBody>
      </p:sp>
      <p:sp>
        <p:nvSpPr>
          <p:cNvPr id="206851" name="AutoShape 3"/>
          <p:cNvSpPr>
            <a:spLocks noChangeArrowheads="1"/>
          </p:cNvSpPr>
          <p:nvPr/>
        </p:nvSpPr>
        <p:spPr bwMode="auto">
          <a:xfrm>
            <a:off x="457200" y="13716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>
                <a:latin typeface="Times New Roman" charset="0"/>
              </a:rPr>
              <a:t>97</a:t>
            </a:r>
          </a:p>
          <a:p>
            <a:r>
              <a:rPr lang="de-DE" sz="2800">
                <a:latin typeface="Times New Roman" charset="0"/>
              </a:rPr>
              <a:t>17</a:t>
            </a:r>
          </a:p>
          <a:p>
            <a:r>
              <a:rPr lang="de-DE" sz="2800">
                <a:latin typeface="Times New Roman" charset="0"/>
              </a:rPr>
              <a:t>3</a:t>
            </a:r>
          </a:p>
          <a:p>
            <a:r>
              <a:rPr lang="de-DE" sz="2800">
                <a:latin typeface="Times New Roman" charset="0"/>
              </a:rPr>
              <a:t>5</a:t>
            </a:r>
          </a:p>
          <a:p>
            <a:r>
              <a:rPr lang="de-DE" sz="2800">
                <a:latin typeface="Times New Roman" charset="0"/>
              </a:rPr>
              <a:t>27</a:t>
            </a:r>
          </a:p>
          <a:p>
            <a:r>
              <a:rPr lang="de-DE" sz="2800">
                <a:latin typeface="Times New Roman" charset="0"/>
              </a:rPr>
              <a:t>16</a:t>
            </a:r>
          </a:p>
          <a:p>
            <a:r>
              <a:rPr lang="de-DE" sz="2800">
                <a:latin typeface="Times New Roman" charset="0"/>
              </a:rPr>
              <a:t>2</a:t>
            </a:r>
          </a:p>
          <a:p>
            <a:r>
              <a:rPr lang="de-DE" sz="2800">
                <a:latin typeface="Times New Roman" charset="0"/>
              </a:rPr>
              <a:t>99</a:t>
            </a:r>
          </a:p>
          <a:p>
            <a:r>
              <a:rPr lang="de-DE" sz="2800">
                <a:latin typeface="Times New Roman" charset="0"/>
              </a:rPr>
              <a:t>13</a:t>
            </a:r>
          </a:p>
        </p:txBody>
      </p:sp>
      <p:sp>
        <p:nvSpPr>
          <p:cNvPr id="206852" name="AutoShape 4"/>
          <p:cNvSpPr>
            <a:spLocks noChangeArrowheads="1"/>
          </p:cNvSpPr>
          <p:nvPr/>
        </p:nvSpPr>
        <p:spPr bwMode="auto">
          <a:xfrm>
            <a:off x="6858000" y="12954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sz="2800">
              <a:latin typeface="Times New Roman" charset="0"/>
            </a:endParaRPr>
          </a:p>
        </p:txBody>
      </p:sp>
      <p:sp>
        <p:nvSpPr>
          <p:cNvPr id="206853" name="Text Box 5"/>
          <p:cNvSpPr txBox="1">
            <a:spLocks noChangeArrowheads="1"/>
          </p:cNvSpPr>
          <p:nvPr/>
        </p:nvSpPr>
        <p:spPr bwMode="auto">
          <a:xfrm>
            <a:off x="3444875" y="1314450"/>
            <a:ext cx="1042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3200">
                <a:latin typeface="Times New Roman" charset="0"/>
              </a:rPr>
              <a:t>Heap</a:t>
            </a:r>
          </a:p>
        </p:txBody>
      </p:sp>
      <p:sp>
        <p:nvSpPr>
          <p:cNvPr id="206854" name="Oval 6"/>
          <p:cNvSpPr>
            <a:spLocks noChangeArrowheads="1"/>
          </p:cNvSpPr>
          <p:nvPr/>
        </p:nvSpPr>
        <p:spPr bwMode="auto">
          <a:xfrm>
            <a:off x="3657600" y="2590800"/>
            <a:ext cx="9906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1-97</a:t>
            </a:r>
          </a:p>
        </p:txBody>
      </p:sp>
      <p:sp>
        <p:nvSpPr>
          <p:cNvPr id="206855" name="Oval 7"/>
          <p:cNvSpPr>
            <a:spLocks noChangeArrowheads="1"/>
          </p:cNvSpPr>
          <p:nvPr/>
        </p:nvSpPr>
        <p:spPr bwMode="auto">
          <a:xfrm>
            <a:off x="2743200" y="3733800"/>
            <a:ext cx="9906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1-17</a:t>
            </a:r>
          </a:p>
        </p:txBody>
      </p:sp>
      <p:sp>
        <p:nvSpPr>
          <p:cNvPr id="206856" name="Oval 8"/>
          <p:cNvSpPr>
            <a:spLocks noChangeArrowheads="1"/>
          </p:cNvSpPr>
          <p:nvPr/>
        </p:nvSpPr>
        <p:spPr bwMode="auto">
          <a:xfrm>
            <a:off x="4267200" y="3733800"/>
            <a:ext cx="9906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cxnSp>
        <p:nvCxnSpPr>
          <p:cNvPr id="206857" name="AutoShape 9"/>
          <p:cNvCxnSpPr>
            <a:cxnSpLocks noChangeShapeType="1"/>
            <a:stCxn id="206854" idx="3"/>
            <a:endCxn id="206855" idx="0"/>
          </p:cNvCxnSpPr>
          <p:nvPr/>
        </p:nvCxnSpPr>
        <p:spPr bwMode="auto">
          <a:xfrm flipH="1">
            <a:off x="3238500" y="3325813"/>
            <a:ext cx="563563" cy="388937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858" name="AutoShape 10"/>
          <p:cNvCxnSpPr>
            <a:cxnSpLocks noChangeShapeType="1"/>
            <a:stCxn id="206854" idx="5"/>
            <a:endCxn id="206856" idx="0"/>
          </p:cNvCxnSpPr>
          <p:nvPr/>
        </p:nvCxnSpPr>
        <p:spPr bwMode="auto">
          <a:xfrm>
            <a:off x="4503738" y="3325813"/>
            <a:ext cx="258762" cy="388937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859" name="Line 11"/>
          <p:cNvSpPr>
            <a:spLocks noChangeShapeType="1"/>
          </p:cNvSpPr>
          <p:nvPr/>
        </p:nvSpPr>
        <p:spPr bwMode="auto">
          <a:xfrm>
            <a:off x="1219200" y="2743200"/>
            <a:ext cx="1600200" cy="11430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6EA97DE-8C03-E641-A10C-8CB6B87795D6}" type="slidenum">
              <a:rPr lang="en-US" sz="1400">
                <a:solidFill>
                  <a:srgbClr val="CC66FF"/>
                </a:solidFill>
              </a:rPr>
              <a:pPr/>
              <a:t>103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Replacement Selection während der Run-Generierung</a:t>
            </a:r>
          </a:p>
        </p:txBody>
      </p:sp>
      <p:sp>
        <p:nvSpPr>
          <p:cNvPr id="208899" name="AutoShape 3"/>
          <p:cNvSpPr>
            <a:spLocks noChangeArrowheads="1"/>
          </p:cNvSpPr>
          <p:nvPr/>
        </p:nvSpPr>
        <p:spPr bwMode="auto">
          <a:xfrm>
            <a:off x="457200" y="13716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>
                <a:latin typeface="Times New Roman" charset="0"/>
              </a:rPr>
              <a:t>97</a:t>
            </a:r>
          </a:p>
          <a:p>
            <a:r>
              <a:rPr lang="de-DE" sz="2800">
                <a:latin typeface="Times New Roman" charset="0"/>
              </a:rPr>
              <a:t>17</a:t>
            </a:r>
          </a:p>
          <a:p>
            <a:r>
              <a:rPr lang="de-DE" sz="2800">
                <a:latin typeface="Times New Roman" charset="0"/>
              </a:rPr>
              <a:t>3</a:t>
            </a:r>
          </a:p>
          <a:p>
            <a:r>
              <a:rPr lang="de-DE" sz="2800">
                <a:latin typeface="Times New Roman" charset="0"/>
              </a:rPr>
              <a:t>5</a:t>
            </a:r>
          </a:p>
          <a:p>
            <a:r>
              <a:rPr lang="de-DE" sz="2800">
                <a:latin typeface="Times New Roman" charset="0"/>
              </a:rPr>
              <a:t>27</a:t>
            </a:r>
          </a:p>
          <a:p>
            <a:r>
              <a:rPr lang="de-DE" sz="2800">
                <a:latin typeface="Times New Roman" charset="0"/>
              </a:rPr>
              <a:t>16</a:t>
            </a:r>
          </a:p>
          <a:p>
            <a:r>
              <a:rPr lang="de-DE" sz="2800">
                <a:latin typeface="Times New Roman" charset="0"/>
              </a:rPr>
              <a:t>2</a:t>
            </a:r>
          </a:p>
          <a:p>
            <a:r>
              <a:rPr lang="de-DE" sz="2800">
                <a:latin typeface="Times New Roman" charset="0"/>
              </a:rPr>
              <a:t>99</a:t>
            </a:r>
          </a:p>
          <a:p>
            <a:r>
              <a:rPr lang="de-DE" sz="2800">
                <a:latin typeface="Times New Roman" charset="0"/>
              </a:rPr>
              <a:t>13</a:t>
            </a:r>
          </a:p>
        </p:txBody>
      </p:sp>
      <p:sp>
        <p:nvSpPr>
          <p:cNvPr id="208900" name="AutoShape 4"/>
          <p:cNvSpPr>
            <a:spLocks noChangeArrowheads="1"/>
          </p:cNvSpPr>
          <p:nvPr/>
        </p:nvSpPr>
        <p:spPr bwMode="auto">
          <a:xfrm>
            <a:off x="6858000" y="12954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sz="2800">
              <a:latin typeface="Times New Roman" charset="0"/>
            </a:endParaRPr>
          </a:p>
        </p:txBody>
      </p:sp>
      <p:sp>
        <p:nvSpPr>
          <p:cNvPr id="208901" name="Text Box 5"/>
          <p:cNvSpPr txBox="1">
            <a:spLocks noChangeArrowheads="1"/>
          </p:cNvSpPr>
          <p:nvPr/>
        </p:nvSpPr>
        <p:spPr bwMode="auto">
          <a:xfrm>
            <a:off x="3444875" y="1314450"/>
            <a:ext cx="1042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3200">
                <a:latin typeface="Times New Roman" charset="0"/>
              </a:rPr>
              <a:t>Heap</a:t>
            </a:r>
          </a:p>
        </p:txBody>
      </p:sp>
      <p:sp>
        <p:nvSpPr>
          <p:cNvPr id="208902" name="Oval 6"/>
          <p:cNvSpPr>
            <a:spLocks noChangeArrowheads="1"/>
          </p:cNvSpPr>
          <p:nvPr/>
        </p:nvSpPr>
        <p:spPr bwMode="auto">
          <a:xfrm>
            <a:off x="3657600" y="2590800"/>
            <a:ext cx="9906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1-17</a:t>
            </a:r>
          </a:p>
        </p:txBody>
      </p:sp>
      <p:sp>
        <p:nvSpPr>
          <p:cNvPr id="208903" name="Oval 7"/>
          <p:cNvSpPr>
            <a:spLocks noChangeArrowheads="1"/>
          </p:cNvSpPr>
          <p:nvPr/>
        </p:nvSpPr>
        <p:spPr bwMode="auto">
          <a:xfrm>
            <a:off x="2743200" y="3733800"/>
            <a:ext cx="9906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1-97</a:t>
            </a:r>
          </a:p>
        </p:txBody>
      </p:sp>
      <p:sp>
        <p:nvSpPr>
          <p:cNvPr id="208904" name="Oval 8"/>
          <p:cNvSpPr>
            <a:spLocks noChangeArrowheads="1"/>
          </p:cNvSpPr>
          <p:nvPr/>
        </p:nvSpPr>
        <p:spPr bwMode="auto">
          <a:xfrm>
            <a:off x="4267200" y="3733800"/>
            <a:ext cx="9906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cxnSp>
        <p:nvCxnSpPr>
          <p:cNvPr id="208905" name="AutoShape 9"/>
          <p:cNvCxnSpPr>
            <a:cxnSpLocks noChangeShapeType="1"/>
            <a:stCxn id="208902" idx="3"/>
            <a:endCxn id="208903" idx="0"/>
          </p:cNvCxnSpPr>
          <p:nvPr/>
        </p:nvCxnSpPr>
        <p:spPr bwMode="auto">
          <a:xfrm flipH="1">
            <a:off x="3238500" y="3325813"/>
            <a:ext cx="563563" cy="388937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8906" name="AutoShape 10"/>
          <p:cNvCxnSpPr>
            <a:cxnSpLocks noChangeShapeType="1"/>
            <a:stCxn id="208902" idx="5"/>
            <a:endCxn id="208904" idx="0"/>
          </p:cNvCxnSpPr>
          <p:nvPr/>
        </p:nvCxnSpPr>
        <p:spPr bwMode="auto">
          <a:xfrm>
            <a:off x="4503738" y="3325813"/>
            <a:ext cx="258762" cy="388937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8907" name="AutoShape 12"/>
          <p:cNvCxnSpPr>
            <a:cxnSpLocks noChangeShapeType="1"/>
            <a:stCxn id="208903" idx="1"/>
            <a:endCxn id="208902" idx="2"/>
          </p:cNvCxnSpPr>
          <p:nvPr/>
        </p:nvCxnSpPr>
        <p:spPr bwMode="auto">
          <a:xfrm rot="-5400000">
            <a:off x="2849563" y="3048000"/>
            <a:ext cx="827088" cy="750887"/>
          </a:xfrm>
          <a:prstGeom prst="curvedConnector2">
            <a:avLst/>
          </a:prstGeom>
          <a:noFill/>
          <a:ln w="38100">
            <a:solidFill>
              <a:srgbClr val="CC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4B1C140-1571-794B-AC97-38D799D501CD}" type="slidenum">
              <a:rPr lang="en-US" sz="1400">
                <a:solidFill>
                  <a:srgbClr val="CC66FF"/>
                </a:solidFill>
              </a:rPr>
              <a:pPr/>
              <a:t>104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Replacement Selection während der Run-Generierung</a:t>
            </a:r>
          </a:p>
        </p:txBody>
      </p:sp>
      <p:sp>
        <p:nvSpPr>
          <p:cNvPr id="210947" name="AutoShape 3"/>
          <p:cNvSpPr>
            <a:spLocks noChangeArrowheads="1"/>
          </p:cNvSpPr>
          <p:nvPr/>
        </p:nvSpPr>
        <p:spPr bwMode="auto">
          <a:xfrm>
            <a:off x="457200" y="13716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>
                <a:latin typeface="Times New Roman" charset="0"/>
              </a:rPr>
              <a:t>97</a:t>
            </a:r>
          </a:p>
          <a:p>
            <a:r>
              <a:rPr lang="de-DE" sz="2800">
                <a:latin typeface="Times New Roman" charset="0"/>
              </a:rPr>
              <a:t>17</a:t>
            </a:r>
          </a:p>
          <a:p>
            <a:r>
              <a:rPr lang="de-DE" sz="2800">
                <a:latin typeface="Times New Roman" charset="0"/>
              </a:rPr>
              <a:t>3</a:t>
            </a:r>
          </a:p>
          <a:p>
            <a:r>
              <a:rPr lang="de-DE" sz="2800">
                <a:latin typeface="Times New Roman" charset="0"/>
              </a:rPr>
              <a:t>5</a:t>
            </a:r>
          </a:p>
          <a:p>
            <a:r>
              <a:rPr lang="de-DE" sz="2800">
                <a:latin typeface="Times New Roman" charset="0"/>
              </a:rPr>
              <a:t>27</a:t>
            </a:r>
          </a:p>
          <a:p>
            <a:r>
              <a:rPr lang="de-DE" sz="2800">
                <a:latin typeface="Times New Roman" charset="0"/>
              </a:rPr>
              <a:t>16</a:t>
            </a:r>
          </a:p>
          <a:p>
            <a:r>
              <a:rPr lang="de-DE" sz="2800">
                <a:latin typeface="Times New Roman" charset="0"/>
              </a:rPr>
              <a:t>2</a:t>
            </a:r>
          </a:p>
          <a:p>
            <a:r>
              <a:rPr lang="de-DE" sz="2800">
                <a:latin typeface="Times New Roman" charset="0"/>
              </a:rPr>
              <a:t>99</a:t>
            </a:r>
          </a:p>
          <a:p>
            <a:r>
              <a:rPr lang="de-DE" sz="2800">
                <a:latin typeface="Times New Roman" charset="0"/>
              </a:rPr>
              <a:t>13</a:t>
            </a:r>
          </a:p>
        </p:txBody>
      </p:sp>
      <p:sp>
        <p:nvSpPr>
          <p:cNvPr id="210948" name="AutoShape 4"/>
          <p:cNvSpPr>
            <a:spLocks noChangeArrowheads="1"/>
          </p:cNvSpPr>
          <p:nvPr/>
        </p:nvSpPr>
        <p:spPr bwMode="auto">
          <a:xfrm>
            <a:off x="6858000" y="12954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sz="2800">
              <a:latin typeface="Times New Roman" charset="0"/>
            </a:endParaRPr>
          </a:p>
        </p:txBody>
      </p:sp>
      <p:sp>
        <p:nvSpPr>
          <p:cNvPr id="210949" name="Text Box 5"/>
          <p:cNvSpPr txBox="1">
            <a:spLocks noChangeArrowheads="1"/>
          </p:cNvSpPr>
          <p:nvPr/>
        </p:nvSpPr>
        <p:spPr bwMode="auto">
          <a:xfrm>
            <a:off x="3444875" y="1314450"/>
            <a:ext cx="1042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3200">
                <a:latin typeface="Times New Roman" charset="0"/>
              </a:rPr>
              <a:t>Heap</a:t>
            </a:r>
          </a:p>
        </p:txBody>
      </p:sp>
      <p:sp>
        <p:nvSpPr>
          <p:cNvPr id="210950" name="Oval 6"/>
          <p:cNvSpPr>
            <a:spLocks noChangeArrowheads="1"/>
          </p:cNvSpPr>
          <p:nvPr/>
        </p:nvSpPr>
        <p:spPr bwMode="auto">
          <a:xfrm>
            <a:off x="3657600" y="2590800"/>
            <a:ext cx="9906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1-17</a:t>
            </a:r>
          </a:p>
        </p:txBody>
      </p:sp>
      <p:sp>
        <p:nvSpPr>
          <p:cNvPr id="210951" name="Oval 7"/>
          <p:cNvSpPr>
            <a:spLocks noChangeArrowheads="1"/>
          </p:cNvSpPr>
          <p:nvPr/>
        </p:nvSpPr>
        <p:spPr bwMode="auto">
          <a:xfrm>
            <a:off x="2743200" y="3733800"/>
            <a:ext cx="9906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1-97</a:t>
            </a:r>
          </a:p>
        </p:txBody>
      </p:sp>
      <p:sp>
        <p:nvSpPr>
          <p:cNvPr id="210952" name="Oval 8"/>
          <p:cNvSpPr>
            <a:spLocks noChangeArrowheads="1"/>
          </p:cNvSpPr>
          <p:nvPr/>
        </p:nvSpPr>
        <p:spPr bwMode="auto">
          <a:xfrm>
            <a:off x="4267200" y="3733800"/>
            <a:ext cx="9906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1-3</a:t>
            </a:r>
          </a:p>
        </p:txBody>
      </p:sp>
      <p:cxnSp>
        <p:nvCxnSpPr>
          <p:cNvPr id="210953" name="AutoShape 9"/>
          <p:cNvCxnSpPr>
            <a:cxnSpLocks noChangeShapeType="1"/>
            <a:stCxn id="210950" idx="3"/>
            <a:endCxn id="210951" idx="0"/>
          </p:cNvCxnSpPr>
          <p:nvPr/>
        </p:nvCxnSpPr>
        <p:spPr bwMode="auto">
          <a:xfrm flipH="1">
            <a:off x="3238500" y="3325813"/>
            <a:ext cx="563563" cy="388937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0954" name="AutoShape 10"/>
          <p:cNvCxnSpPr>
            <a:cxnSpLocks noChangeShapeType="1"/>
            <a:stCxn id="210950" idx="5"/>
            <a:endCxn id="210952" idx="0"/>
          </p:cNvCxnSpPr>
          <p:nvPr/>
        </p:nvCxnSpPr>
        <p:spPr bwMode="auto">
          <a:xfrm>
            <a:off x="4503738" y="3325813"/>
            <a:ext cx="258762" cy="388937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0955" name="AutoShape 12"/>
          <p:cNvCxnSpPr>
            <a:cxnSpLocks noChangeShapeType="1"/>
            <a:stCxn id="210952" idx="7"/>
            <a:endCxn id="210950" idx="6"/>
          </p:cNvCxnSpPr>
          <p:nvPr/>
        </p:nvCxnSpPr>
        <p:spPr bwMode="auto">
          <a:xfrm rot="5400000" flipH="1">
            <a:off x="4476750" y="3200400"/>
            <a:ext cx="827088" cy="446088"/>
          </a:xfrm>
          <a:prstGeom prst="curvedConnector2">
            <a:avLst/>
          </a:prstGeom>
          <a:noFill/>
          <a:ln w="38100">
            <a:solidFill>
              <a:srgbClr val="CC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4489A56-0C61-194D-A4BD-D516364C8275}" type="slidenum">
              <a:rPr lang="en-US" sz="1400">
                <a:solidFill>
                  <a:srgbClr val="CC66FF"/>
                </a:solidFill>
              </a:rPr>
              <a:pPr/>
              <a:t>105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Replacement Selection während der Run-Generierung</a:t>
            </a:r>
          </a:p>
        </p:txBody>
      </p:sp>
      <p:sp>
        <p:nvSpPr>
          <p:cNvPr id="212995" name="AutoShape 3"/>
          <p:cNvSpPr>
            <a:spLocks noChangeArrowheads="1"/>
          </p:cNvSpPr>
          <p:nvPr/>
        </p:nvSpPr>
        <p:spPr bwMode="auto">
          <a:xfrm>
            <a:off x="457200" y="13716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>
                <a:latin typeface="Times New Roman" charset="0"/>
              </a:rPr>
              <a:t>97</a:t>
            </a:r>
          </a:p>
          <a:p>
            <a:r>
              <a:rPr lang="de-DE" sz="2800">
                <a:latin typeface="Times New Roman" charset="0"/>
              </a:rPr>
              <a:t>17</a:t>
            </a:r>
          </a:p>
          <a:p>
            <a:r>
              <a:rPr lang="de-DE" sz="2800">
                <a:latin typeface="Times New Roman" charset="0"/>
              </a:rPr>
              <a:t>3</a:t>
            </a:r>
          </a:p>
          <a:p>
            <a:r>
              <a:rPr lang="de-DE" sz="2800">
                <a:latin typeface="Times New Roman" charset="0"/>
              </a:rPr>
              <a:t>5</a:t>
            </a:r>
          </a:p>
          <a:p>
            <a:r>
              <a:rPr lang="de-DE" sz="2800">
                <a:latin typeface="Times New Roman" charset="0"/>
              </a:rPr>
              <a:t>27</a:t>
            </a:r>
          </a:p>
          <a:p>
            <a:r>
              <a:rPr lang="de-DE" sz="2800">
                <a:latin typeface="Times New Roman" charset="0"/>
              </a:rPr>
              <a:t>16</a:t>
            </a:r>
          </a:p>
          <a:p>
            <a:r>
              <a:rPr lang="de-DE" sz="2800">
                <a:latin typeface="Times New Roman" charset="0"/>
              </a:rPr>
              <a:t>2</a:t>
            </a:r>
          </a:p>
          <a:p>
            <a:r>
              <a:rPr lang="de-DE" sz="2800">
                <a:latin typeface="Times New Roman" charset="0"/>
              </a:rPr>
              <a:t>99</a:t>
            </a:r>
          </a:p>
          <a:p>
            <a:r>
              <a:rPr lang="de-DE" sz="2800">
                <a:latin typeface="Times New Roman" charset="0"/>
              </a:rPr>
              <a:t>13</a:t>
            </a:r>
          </a:p>
        </p:txBody>
      </p:sp>
      <p:sp>
        <p:nvSpPr>
          <p:cNvPr id="212996" name="AutoShape 4"/>
          <p:cNvSpPr>
            <a:spLocks noChangeArrowheads="1"/>
          </p:cNvSpPr>
          <p:nvPr/>
        </p:nvSpPr>
        <p:spPr bwMode="auto">
          <a:xfrm>
            <a:off x="6858000" y="12954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sz="2800">
              <a:latin typeface="Times New Roman" charset="0"/>
            </a:endParaRPr>
          </a:p>
        </p:txBody>
      </p:sp>
      <p:sp>
        <p:nvSpPr>
          <p:cNvPr id="212997" name="Text Box 5"/>
          <p:cNvSpPr txBox="1">
            <a:spLocks noChangeArrowheads="1"/>
          </p:cNvSpPr>
          <p:nvPr/>
        </p:nvSpPr>
        <p:spPr bwMode="auto">
          <a:xfrm>
            <a:off x="3444875" y="1314450"/>
            <a:ext cx="1042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3200">
                <a:latin typeface="Times New Roman" charset="0"/>
              </a:rPr>
              <a:t>Heap</a:t>
            </a:r>
          </a:p>
        </p:txBody>
      </p:sp>
      <p:sp>
        <p:nvSpPr>
          <p:cNvPr id="212998" name="Oval 6"/>
          <p:cNvSpPr>
            <a:spLocks noChangeArrowheads="1"/>
          </p:cNvSpPr>
          <p:nvPr/>
        </p:nvSpPr>
        <p:spPr bwMode="auto">
          <a:xfrm>
            <a:off x="3657600" y="2590800"/>
            <a:ext cx="9906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1-3</a:t>
            </a:r>
          </a:p>
        </p:txBody>
      </p:sp>
      <p:sp>
        <p:nvSpPr>
          <p:cNvPr id="212999" name="Oval 7"/>
          <p:cNvSpPr>
            <a:spLocks noChangeArrowheads="1"/>
          </p:cNvSpPr>
          <p:nvPr/>
        </p:nvSpPr>
        <p:spPr bwMode="auto">
          <a:xfrm>
            <a:off x="2743200" y="3733800"/>
            <a:ext cx="9906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1-97</a:t>
            </a:r>
          </a:p>
        </p:txBody>
      </p:sp>
      <p:sp>
        <p:nvSpPr>
          <p:cNvPr id="213000" name="Oval 8"/>
          <p:cNvSpPr>
            <a:spLocks noChangeArrowheads="1"/>
          </p:cNvSpPr>
          <p:nvPr/>
        </p:nvSpPr>
        <p:spPr bwMode="auto">
          <a:xfrm>
            <a:off x="4267200" y="3733800"/>
            <a:ext cx="9906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1-17</a:t>
            </a:r>
          </a:p>
        </p:txBody>
      </p:sp>
      <p:cxnSp>
        <p:nvCxnSpPr>
          <p:cNvPr id="213001" name="AutoShape 9"/>
          <p:cNvCxnSpPr>
            <a:cxnSpLocks noChangeShapeType="1"/>
            <a:stCxn id="212998" idx="3"/>
            <a:endCxn id="212999" idx="0"/>
          </p:cNvCxnSpPr>
          <p:nvPr/>
        </p:nvCxnSpPr>
        <p:spPr bwMode="auto">
          <a:xfrm flipH="1">
            <a:off x="3238500" y="3325813"/>
            <a:ext cx="563563" cy="388937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3002" name="AutoShape 10"/>
          <p:cNvCxnSpPr>
            <a:cxnSpLocks noChangeShapeType="1"/>
            <a:stCxn id="212998" idx="5"/>
            <a:endCxn id="213000" idx="0"/>
          </p:cNvCxnSpPr>
          <p:nvPr/>
        </p:nvCxnSpPr>
        <p:spPr bwMode="auto">
          <a:xfrm>
            <a:off x="4503738" y="3325813"/>
            <a:ext cx="258762" cy="388937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3003" name="Line 11"/>
          <p:cNvSpPr>
            <a:spLocks noChangeShapeType="1"/>
          </p:cNvSpPr>
          <p:nvPr/>
        </p:nvSpPr>
        <p:spPr bwMode="auto">
          <a:xfrm>
            <a:off x="1143000" y="3200400"/>
            <a:ext cx="3352800" cy="6096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213004" name="AutoShape 12"/>
          <p:cNvCxnSpPr>
            <a:cxnSpLocks noChangeShapeType="1"/>
            <a:stCxn id="213000" idx="7"/>
            <a:endCxn id="212998" idx="6"/>
          </p:cNvCxnSpPr>
          <p:nvPr/>
        </p:nvCxnSpPr>
        <p:spPr bwMode="auto">
          <a:xfrm rot="5400000" flipH="1">
            <a:off x="4476750" y="3200400"/>
            <a:ext cx="827088" cy="446088"/>
          </a:xfrm>
          <a:prstGeom prst="curvedConnector2">
            <a:avLst/>
          </a:prstGeom>
          <a:noFill/>
          <a:ln w="38100">
            <a:solidFill>
              <a:srgbClr val="CC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F9F7414-1021-BC45-A32A-5C748DEDA0B8}" type="slidenum">
              <a:rPr lang="en-US" sz="1400">
                <a:solidFill>
                  <a:srgbClr val="CC66FF"/>
                </a:solidFill>
              </a:rPr>
              <a:pPr/>
              <a:t>106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Replacement Selection während der Run-Generierung</a:t>
            </a:r>
          </a:p>
        </p:txBody>
      </p:sp>
      <p:sp>
        <p:nvSpPr>
          <p:cNvPr id="215043" name="AutoShape 3"/>
          <p:cNvSpPr>
            <a:spLocks noChangeArrowheads="1"/>
          </p:cNvSpPr>
          <p:nvPr/>
        </p:nvSpPr>
        <p:spPr bwMode="auto">
          <a:xfrm>
            <a:off x="457200" y="13716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>
                <a:latin typeface="Times New Roman" charset="0"/>
              </a:rPr>
              <a:t>97</a:t>
            </a:r>
          </a:p>
          <a:p>
            <a:r>
              <a:rPr lang="de-DE" sz="2800">
                <a:latin typeface="Times New Roman" charset="0"/>
              </a:rPr>
              <a:t>17</a:t>
            </a:r>
          </a:p>
          <a:p>
            <a:r>
              <a:rPr lang="de-DE" sz="2800">
                <a:latin typeface="Times New Roman" charset="0"/>
              </a:rPr>
              <a:t>3</a:t>
            </a:r>
          </a:p>
          <a:p>
            <a:r>
              <a:rPr lang="de-DE" sz="2800">
                <a:latin typeface="Times New Roman" charset="0"/>
              </a:rPr>
              <a:t>5</a:t>
            </a:r>
          </a:p>
          <a:p>
            <a:r>
              <a:rPr lang="de-DE" sz="2800">
                <a:latin typeface="Times New Roman" charset="0"/>
              </a:rPr>
              <a:t>27</a:t>
            </a:r>
          </a:p>
          <a:p>
            <a:r>
              <a:rPr lang="de-DE" sz="2800">
                <a:latin typeface="Times New Roman" charset="0"/>
              </a:rPr>
              <a:t>16</a:t>
            </a:r>
          </a:p>
          <a:p>
            <a:r>
              <a:rPr lang="de-DE" sz="2800">
                <a:latin typeface="Times New Roman" charset="0"/>
              </a:rPr>
              <a:t>2</a:t>
            </a:r>
          </a:p>
          <a:p>
            <a:r>
              <a:rPr lang="de-DE" sz="2800">
                <a:latin typeface="Times New Roman" charset="0"/>
              </a:rPr>
              <a:t>99</a:t>
            </a:r>
          </a:p>
          <a:p>
            <a:r>
              <a:rPr lang="de-DE" sz="2800">
                <a:latin typeface="Times New Roman" charset="0"/>
              </a:rPr>
              <a:t>13</a:t>
            </a:r>
          </a:p>
        </p:txBody>
      </p:sp>
      <p:sp>
        <p:nvSpPr>
          <p:cNvPr id="215044" name="AutoShape 4"/>
          <p:cNvSpPr>
            <a:spLocks noChangeArrowheads="1"/>
          </p:cNvSpPr>
          <p:nvPr/>
        </p:nvSpPr>
        <p:spPr bwMode="auto">
          <a:xfrm>
            <a:off x="6858000" y="12954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>
                <a:latin typeface="Times New Roman" charset="0"/>
              </a:rPr>
              <a:t>3</a:t>
            </a: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</p:txBody>
      </p:sp>
      <p:sp>
        <p:nvSpPr>
          <p:cNvPr id="215045" name="Text Box 5"/>
          <p:cNvSpPr txBox="1">
            <a:spLocks noChangeArrowheads="1"/>
          </p:cNvSpPr>
          <p:nvPr/>
        </p:nvSpPr>
        <p:spPr bwMode="auto">
          <a:xfrm>
            <a:off x="3444875" y="1314450"/>
            <a:ext cx="1042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3200">
                <a:latin typeface="Times New Roman" charset="0"/>
              </a:rPr>
              <a:t>Heap</a:t>
            </a:r>
          </a:p>
        </p:txBody>
      </p:sp>
      <p:sp>
        <p:nvSpPr>
          <p:cNvPr id="215046" name="Oval 6"/>
          <p:cNvSpPr>
            <a:spLocks noChangeArrowheads="1"/>
          </p:cNvSpPr>
          <p:nvPr/>
        </p:nvSpPr>
        <p:spPr bwMode="auto">
          <a:xfrm>
            <a:off x="3657600" y="2590800"/>
            <a:ext cx="9906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1-3</a:t>
            </a:r>
          </a:p>
        </p:txBody>
      </p:sp>
      <p:sp>
        <p:nvSpPr>
          <p:cNvPr id="215047" name="Oval 7"/>
          <p:cNvSpPr>
            <a:spLocks noChangeArrowheads="1"/>
          </p:cNvSpPr>
          <p:nvPr/>
        </p:nvSpPr>
        <p:spPr bwMode="auto">
          <a:xfrm>
            <a:off x="2743200" y="3733800"/>
            <a:ext cx="9906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1-97</a:t>
            </a:r>
          </a:p>
        </p:txBody>
      </p:sp>
      <p:sp>
        <p:nvSpPr>
          <p:cNvPr id="215048" name="Oval 8"/>
          <p:cNvSpPr>
            <a:spLocks noChangeArrowheads="1"/>
          </p:cNvSpPr>
          <p:nvPr/>
        </p:nvSpPr>
        <p:spPr bwMode="auto">
          <a:xfrm>
            <a:off x="4267200" y="3733800"/>
            <a:ext cx="9906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1-17</a:t>
            </a:r>
          </a:p>
        </p:txBody>
      </p:sp>
      <p:cxnSp>
        <p:nvCxnSpPr>
          <p:cNvPr id="215049" name="AutoShape 9"/>
          <p:cNvCxnSpPr>
            <a:cxnSpLocks noChangeShapeType="1"/>
            <a:stCxn id="215046" idx="3"/>
            <a:endCxn id="215047" idx="0"/>
          </p:cNvCxnSpPr>
          <p:nvPr/>
        </p:nvCxnSpPr>
        <p:spPr bwMode="auto">
          <a:xfrm flipH="1">
            <a:off x="3238500" y="3325813"/>
            <a:ext cx="563563" cy="388937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050" name="AutoShape 10"/>
          <p:cNvCxnSpPr>
            <a:cxnSpLocks noChangeShapeType="1"/>
            <a:stCxn id="215046" idx="5"/>
            <a:endCxn id="215048" idx="0"/>
          </p:cNvCxnSpPr>
          <p:nvPr/>
        </p:nvCxnSpPr>
        <p:spPr bwMode="auto">
          <a:xfrm>
            <a:off x="4503738" y="3325813"/>
            <a:ext cx="258762" cy="388937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051" name="Line 11"/>
          <p:cNvSpPr>
            <a:spLocks noChangeShapeType="1"/>
          </p:cNvSpPr>
          <p:nvPr/>
        </p:nvSpPr>
        <p:spPr bwMode="auto">
          <a:xfrm flipV="1">
            <a:off x="4495800" y="2057400"/>
            <a:ext cx="2590800" cy="9144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1A8B00F-3534-C447-8DDD-59E8A04E6B16}" type="slidenum">
              <a:rPr lang="en-US" sz="1400">
                <a:solidFill>
                  <a:srgbClr val="CC66FF"/>
                </a:solidFill>
              </a:rPr>
              <a:pPr/>
              <a:t>107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Replacement Selection während der Run-Generierung</a:t>
            </a:r>
          </a:p>
        </p:txBody>
      </p:sp>
      <p:sp>
        <p:nvSpPr>
          <p:cNvPr id="217091" name="AutoShape 3"/>
          <p:cNvSpPr>
            <a:spLocks noChangeArrowheads="1"/>
          </p:cNvSpPr>
          <p:nvPr/>
        </p:nvSpPr>
        <p:spPr bwMode="auto">
          <a:xfrm>
            <a:off x="457200" y="13716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>
                <a:latin typeface="Times New Roman" charset="0"/>
              </a:rPr>
              <a:t>97</a:t>
            </a:r>
          </a:p>
          <a:p>
            <a:r>
              <a:rPr lang="de-DE" sz="2800">
                <a:latin typeface="Times New Roman" charset="0"/>
              </a:rPr>
              <a:t>17</a:t>
            </a:r>
          </a:p>
          <a:p>
            <a:r>
              <a:rPr lang="de-DE" sz="2800">
                <a:latin typeface="Times New Roman" charset="0"/>
              </a:rPr>
              <a:t>3</a:t>
            </a:r>
          </a:p>
          <a:p>
            <a:r>
              <a:rPr lang="de-DE" sz="2800">
                <a:latin typeface="Times New Roman" charset="0"/>
              </a:rPr>
              <a:t>5</a:t>
            </a:r>
          </a:p>
          <a:p>
            <a:r>
              <a:rPr lang="de-DE" sz="2800">
                <a:latin typeface="Times New Roman" charset="0"/>
              </a:rPr>
              <a:t>27</a:t>
            </a:r>
          </a:p>
          <a:p>
            <a:r>
              <a:rPr lang="de-DE" sz="2800">
                <a:latin typeface="Times New Roman" charset="0"/>
              </a:rPr>
              <a:t>16</a:t>
            </a:r>
          </a:p>
          <a:p>
            <a:r>
              <a:rPr lang="de-DE" sz="2800">
                <a:latin typeface="Times New Roman" charset="0"/>
              </a:rPr>
              <a:t>2</a:t>
            </a:r>
          </a:p>
          <a:p>
            <a:r>
              <a:rPr lang="de-DE" sz="2800">
                <a:latin typeface="Times New Roman" charset="0"/>
              </a:rPr>
              <a:t>99</a:t>
            </a:r>
          </a:p>
          <a:p>
            <a:r>
              <a:rPr lang="de-DE" sz="2800">
                <a:latin typeface="Times New Roman" charset="0"/>
              </a:rPr>
              <a:t>13</a:t>
            </a:r>
          </a:p>
        </p:txBody>
      </p:sp>
      <p:sp>
        <p:nvSpPr>
          <p:cNvPr id="217092" name="AutoShape 4"/>
          <p:cNvSpPr>
            <a:spLocks noChangeArrowheads="1"/>
          </p:cNvSpPr>
          <p:nvPr/>
        </p:nvSpPr>
        <p:spPr bwMode="auto">
          <a:xfrm>
            <a:off x="6858000" y="12954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>
                <a:latin typeface="Times New Roman" charset="0"/>
              </a:rPr>
              <a:t>3</a:t>
            </a: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</p:txBody>
      </p:sp>
      <p:sp>
        <p:nvSpPr>
          <p:cNvPr id="217093" name="Text Box 5"/>
          <p:cNvSpPr txBox="1">
            <a:spLocks noChangeArrowheads="1"/>
          </p:cNvSpPr>
          <p:nvPr/>
        </p:nvSpPr>
        <p:spPr bwMode="auto">
          <a:xfrm>
            <a:off x="3444875" y="1314450"/>
            <a:ext cx="1042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3200">
                <a:latin typeface="Times New Roman" charset="0"/>
              </a:rPr>
              <a:t>Heap</a:t>
            </a:r>
          </a:p>
        </p:txBody>
      </p:sp>
      <p:sp>
        <p:nvSpPr>
          <p:cNvPr id="217094" name="Oval 6"/>
          <p:cNvSpPr>
            <a:spLocks noChangeArrowheads="1"/>
          </p:cNvSpPr>
          <p:nvPr/>
        </p:nvSpPr>
        <p:spPr bwMode="auto">
          <a:xfrm>
            <a:off x="3657600" y="2590800"/>
            <a:ext cx="9906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1-5</a:t>
            </a:r>
          </a:p>
        </p:txBody>
      </p:sp>
      <p:sp>
        <p:nvSpPr>
          <p:cNvPr id="217095" name="Oval 7"/>
          <p:cNvSpPr>
            <a:spLocks noChangeArrowheads="1"/>
          </p:cNvSpPr>
          <p:nvPr/>
        </p:nvSpPr>
        <p:spPr bwMode="auto">
          <a:xfrm>
            <a:off x="2743200" y="3733800"/>
            <a:ext cx="9906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1-97</a:t>
            </a:r>
          </a:p>
        </p:txBody>
      </p:sp>
      <p:sp>
        <p:nvSpPr>
          <p:cNvPr id="217096" name="Oval 8"/>
          <p:cNvSpPr>
            <a:spLocks noChangeArrowheads="1"/>
          </p:cNvSpPr>
          <p:nvPr/>
        </p:nvSpPr>
        <p:spPr bwMode="auto">
          <a:xfrm>
            <a:off x="4267200" y="3733800"/>
            <a:ext cx="9906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1-17</a:t>
            </a:r>
          </a:p>
        </p:txBody>
      </p:sp>
      <p:cxnSp>
        <p:nvCxnSpPr>
          <p:cNvPr id="217097" name="AutoShape 9"/>
          <p:cNvCxnSpPr>
            <a:cxnSpLocks noChangeShapeType="1"/>
            <a:stCxn id="217094" idx="3"/>
            <a:endCxn id="217095" idx="0"/>
          </p:cNvCxnSpPr>
          <p:nvPr/>
        </p:nvCxnSpPr>
        <p:spPr bwMode="auto">
          <a:xfrm flipH="1">
            <a:off x="3238500" y="3325813"/>
            <a:ext cx="563563" cy="388937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7098" name="AutoShape 10"/>
          <p:cNvCxnSpPr>
            <a:cxnSpLocks noChangeShapeType="1"/>
            <a:stCxn id="217094" idx="5"/>
            <a:endCxn id="217096" idx="0"/>
          </p:cNvCxnSpPr>
          <p:nvPr/>
        </p:nvCxnSpPr>
        <p:spPr bwMode="auto">
          <a:xfrm>
            <a:off x="4503738" y="3325813"/>
            <a:ext cx="258762" cy="388937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7099" name="Line 11"/>
          <p:cNvSpPr>
            <a:spLocks noChangeShapeType="1"/>
          </p:cNvSpPr>
          <p:nvPr/>
        </p:nvSpPr>
        <p:spPr bwMode="auto">
          <a:xfrm flipV="1">
            <a:off x="1143000" y="2971800"/>
            <a:ext cx="2514600" cy="6858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B2916F8-8D7D-BE4A-816F-EB2B39E86881}" type="slidenum">
              <a:rPr lang="en-US" sz="1400">
                <a:solidFill>
                  <a:srgbClr val="CC66FF"/>
                </a:solidFill>
              </a:rPr>
              <a:pPr/>
              <a:t>108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Replacement Selection während der Run-Generierung</a:t>
            </a:r>
          </a:p>
        </p:txBody>
      </p:sp>
      <p:sp>
        <p:nvSpPr>
          <p:cNvPr id="219139" name="AutoShape 3"/>
          <p:cNvSpPr>
            <a:spLocks noChangeArrowheads="1"/>
          </p:cNvSpPr>
          <p:nvPr/>
        </p:nvSpPr>
        <p:spPr bwMode="auto">
          <a:xfrm>
            <a:off x="457200" y="13716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>
                <a:latin typeface="Times New Roman" charset="0"/>
              </a:rPr>
              <a:t>97</a:t>
            </a:r>
          </a:p>
          <a:p>
            <a:r>
              <a:rPr lang="de-DE" sz="2800">
                <a:latin typeface="Times New Roman" charset="0"/>
              </a:rPr>
              <a:t>17</a:t>
            </a:r>
          </a:p>
          <a:p>
            <a:r>
              <a:rPr lang="de-DE" sz="2800">
                <a:latin typeface="Times New Roman" charset="0"/>
              </a:rPr>
              <a:t>3</a:t>
            </a:r>
          </a:p>
          <a:p>
            <a:r>
              <a:rPr lang="de-DE" sz="2800">
                <a:latin typeface="Times New Roman" charset="0"/>
              </a:rPr>
              <a:t>5</a:t>
            </a:r>
          </a:p>
          <a:p>
            <a:r>
              <a:rPr lang="de-DE" sz="2800">
                <a:latin typeface="Times New Roman" charset="0"/>
              </a:rPr>
              <a:t>27</a:t>
            </a:r>
          </a:p>
          <a:p>
            <a:r>
              <a:rPr lang="de-DE" sz="2800">
                <a:latin typeface="Times New Roman" charset="0"/>
              </a:rPr>
              <a:t>16</a:t>
            </a:r>
          </a:p>
          <a:p>
            <a:r>
              <a:rPr lang="de-DE" sz="2800">
                <a:latin typeface="Times New Roman" charset="0"/>
              </a:rPr>
              <a:t>2</a:t>
            </a:r>
          </a:p>
          <a:p>
            <a:r>
              <a:rPr lang="de-DE" sz="2800">
                <a:latin typeface="Times New Roman" charset="0"/>
              </a:rPr>
              <a:t>99</a:t>
            </a:r>
          </a:p>
          <a:p>
            <a:r>
              <a:rPr lang="de-DE" sz="2800">
                <a:latin typeface="Times New Roman" charset="0"/>
              </a:rPr>
              <a:t>13</a:t>
            </a:r>
          </a:p>
        </p:txBody>
      </p:sp>
      <p:sp>
        <p:nvSpPr>
          <p:cNvPr id="219140" name="AutoShape 4"/>
          <p:cNvSpPr>
            <a:spLocks noChangeArrowheads="1"/>
          </p:cNvSpPr>
          <p:nvPr/>
        </p:nvSpPr>
        <p:spPr bwMode="auto">
          <a:xfrm>
            <a:off x="6858000" y="12954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>
                <a:latin typeface="Times New Roman" charset="0"/>
              </a:rPr>
              <a:t>3</a:t>
            </a:r>
          </a:p>
          <a:p>
            <a:r>
              <a:rPr lang="de-DE" sz="2800">
                <a:latin typeface="Times New Roman" charset="0"/>
              </a:rPr>
              <a:t>5</a:t>
            </a: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</p:txBody>
      </p:sp>
      <p:sp>
        <p:nvSpPr>
          <p:cNvPr id="219141" name="Text Box 5"/>
          <p:cNvSpPr txBox="1">
            <a:spLocks noChangeArrowheads="1"/>
          </p:cNvSpPr>
          <p:nvPr/>
        </p:nvSpPr>
        <p:spPr bwMode="auto">
          <a:xfrm>
            <a:off x="3444875" y="1314450"/>
            <a:ext cx="1042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3200">
                <a:latin typeface="Times New Roman" charset="0"/>
              </a:rPr>
              <a:t>Heap</a:t>
            </a:r>
          </a:p>
        </p:txBody>
      </p:sp>
      <p:sp>
        <p:nvSpPr>
          <p:cNvPr id="219142" name="Oval 6"/>
          <p:cNvSpPr>
            <a:spLocks noChangeArrowheads="1"/>
          </p:cNvSpPr>
          <p:nvPr/>
        </p:nvSpPr>
        <p:spPr bwMode="auto">
          <a:xfrm>
            <a:off x="3657600" y="2590800"/>
            <a:ext cx="9906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1-5</a:t>
            </a:r>
          </a:p>
        </p:txBody>
      </p:sp>
      <p:sp>
        <p:nvSpPr>
          <p:cNvPr id="219143" name="Oval 7"/>
          <p:cNvSpPr>
            <a:spLocks noChangeArrowheads="1"/>
          </p:cNvSpPr>
          <p:nvPr/>
        </p:nvSpPr>
        <p:spPr bwMode="auto">
          <a:xfrm>
            <a:off x="2743200" y="3733800"/>
            <a:ext cx="9906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1-97</a:t>
            </a:r>
          </a:p>
        </p:txBody>
      </p:sp>
      <p:sp>
        <p:nvSpPr>
          <p:cNvPr id="219144" name="Oval 8"/>
          <p:cNvSpPr>
            <a:spLocks noChangeArrowheads="1"/>
          </p:cNvSpPr>
          <p:nvPr/>
        </p:nvSpPr>
        <p:spPr bwMode="auto">
          <a:xfrm>
            <a:off x="4267200" y="3733800"/>
            <a:ext cx="9906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1-17</a:t>
            </a:r>
          </a:p>
        </p:txBody>
      </p:sp>
      <p:cxnSp>
        <p:nvCxnSpPr>
          <p:cNvPr id="219145" name="AutoShape 9"/>
          <p:cNvCxnSpPr>
            <a:cxnSpLocks noChangeShapeType="1"/>
            <a:stCxn id="219142" idx="3"/>
            <a:endCxn id="219143" idx="0"/>
          </p:cNvCxnSpPr>
          <p:nvPr/>
        </p:nvCxnSpPr>
        <p:spPr bwMode="auto">
          <a:xfrm flipH="1">
            <a:off x="3238500" y="3325813"/>
            <a:ext cx="563563" cy="388937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9146" name="AutoShape 10"/>
          <p:cNvCxnSpPr>
            <a:cxnSpLocks noChangeShapeType="1"/>
            <a:stCxn id="219142" idx="5"/>
            <a:endCxn id="219144" idx="0"/>
          </p:cNvCxnSpPr>
          <p:nvPr/>
        </p:nvCxnSpPr>
        <p:spPr bwMode="auto">
          <a:xfrm>
            <a:off x="4503738" y="3325813"/>
            <a:ext cx="258762" cy="388937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9147" name="Line 11"/>
          <p:cNvSpPr>
            <a:spLocks noChangeShapeType="1"/>
          </p:cNvSpPr>
          <p:nvPr/>
        </p:nvSpPr>
        <p:spPr bwMode="auto">
          <a:xfrm flipV="1">
            <a:off x="4495800" y="2514600"/>
            <a:ext cx="2743200" cy="5334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B98B631-9E2C-8D4D-9D32-7EFAD3E4CD6E}" type="slidenum">
              <a:rPr lang="en-US" sz="1400">
                <a:solidFill>
                  <a:srgbClr val="CC66FF"/>
                </a:solidFill>
              </a:rPr>
              <a:pPr/>
              <a:t>109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Replacement Selection während der Run-Generierung</a:t>
            </a:r>
          </a:p>
        </p:txBody>
      </p:sp>
      <p:sp>
        <p:nvSpPr>
          <p:cNvPr id="221187" name="AutoShape 3"/>
          <p:cNvSpPr>
            <a:spLocks noChangeArrowheads="1"/>
          </p:cNvSpPr>
          <p:nvPr/>
        </p:nvSpPr>
        <p:spPr bwMode="auto">
          <a:xfrm>
            <a:off x="457200" y="13716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>
                <a:latin typeface="Times New Roman" charset="0"/>
              </a:rPr>
              <a:t>97</a:t>
            </a:r>
          </a:p>
          <a:p>
            <a:r>
              <a:rPr lang="de-DE" sz="2800">
                <a:latin typeface="Times New Roman" charset="0"/>
              </a:rPr>
              <a:t>17</a:t>
            </a:r>
          </a:p>
          <a:p>
            <a:r>
              <a:rPr lang="de-DE" sz="2800">
                <a:latin typeface="Times New Roman" charset="0"/>
              </a:rPr>
              <a:t>3</a:t>
            </a:r>
          </a:p>
          <a:p>
            <a:r>
              <a:rPr lang="de-DE" sz="2800">
                <a:latin typeface="Times New Roman" charset="0"/>
              </a:rPr>
              <a:t>5</a:t>
            </a:r>
          </a:p>
          <a:p>
            <a:r>
              <a:rPr lang="de-DE" sz="2800">
                <a:latin typeface="Times New Roman" charset="0"/>
              </a:rPr>
              <a:t>27</a:t>
            </a:r>
          </a:p>
          <a:p>
            <a:r>
              <a:rPr lang="de-DE" sz="2800">
                <a:latin typeface="Times New Roman" charset="0"/>
              </a:rPr>
              <a:t>16</a:t>
            </a:r>
          </a:p>
          <a:p>
            <a:r>
              <a:rPr lang="de-DE" sz="2800">
                <a:latin typeface="Times New Roman" charset="0"/>
              </a:rPr>
              <a:t>2</a:t>
            </a:r>
          </a:p>
          <a:p>
            <a:r>
              <a:rPr lang="de-DE" sz="2800">
                <a:latin typeface="Times New Roman" charset="0"/>
              </a:rPr>
              <a:t>99</a:t>
            </a:r>
          </a:p>
          <a:p>
            <a:r>
              <a:rPr lang="de-DE" sz="2800">
                <a:latin typeface="Times New Roman" charset="0"/>
              </a:rPr>
              <a:t>13</a:t>
            </a:r>
          </a:p>
        </p:txBody>
      </p:sp>
      <p:sp>
        <p:nvSpPr>
          <p:cNvPr id="221188" name="AutoShape 4"/>
          <p:cNvSpPr>
            <a:spLocks noChangeArrowheads="1"/>
          </p:cNvSpPr>
          <p:nvPr/>
        </p:nvSpPr>
        <p:spPr bwMode="auto">
          <a:xfrm>
            <a:off x="6858000" y="12954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>
                <a:latin typeface="Times New Roman" charset="0"/>
              </a:rPr>
              <a:t>3</a:t>
            </a:r>
          </a:p>
          <a:p>
            <a:r>
              <a:rPr lang="de-DE" sz="2800">
                <a:latin typeface="Times New Roman" charset="0"/>
              </a:rPr>
              <a:t>5</a:t>
            </a: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</p:txBody>
      </p:sp>
      <p:sp>
        <p:nvSpPr>
          <p:cNvPr id="221189" name="Text Box 5"/>
          <p:cNvSpPr txBox="1">
            <a:spLocks noChangeArrowheads="1"/>
          </p:cNvSpPr>
          <p:nvPr/>
        </p:nvSpPr>
        <p:spPr bwMode="auto">
          <a:xfrm>
            <a:off x="3444875" y="1314450"/>
            <a:ext cx="1042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3200">
                <a:latin typeface="Times New Roman" charset="0"/>
              </a:rPr>
              <a:t>Heap</a:t>
            </a:r>
          </a:p>
        </p:txBody>
      </p:sp>
      <p:sp>
        <p:nvSpPr>
          <p:cNvPr id="221190" name="Oval 6"/>
          <p:cNvSpPr>
            <a:spLocks noChangeArrowheads="1"/>
          </p:cNvSpPr>
          <p:nvPr/>
        </p:nvSpPr>
        <p:spPr bwMode="auto">
          <a:xfrm>
            <a:off x="3657600" y="2590800"/>
            <a:ext cx="9906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1-27</a:t>
            </a:r>
          </a:p>
        </p:txBody>
      </p:sp>
      <p:sp>
        <p:nvSpPr>
          <p:cNvPr id="221191" name="Oval 7"/>
          <p:cNvSpPr>
            <a:spLocks noChangeArrowheads="1"/>
          </p:cNvSpPr>
          <p:nvPr/>
        </p:nvSpPr>
        <p:spPr bwMode="auto">
          <a:xfrm>
            <a:off x="2743200" y="3733800"/>
            <a:ext cx="9906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1-97</a:t>
            </a:r>
          </a:p>
        </p:txBody>
      </p:sp>
      <p:sp>
        <p:nvSpPr>
          <p:cNvPr id="221192" name="Oval 8"/>
          <p:cNvSpPr>
            <a:spLocks noChangeArrowheads="1"/>
          </p:cNvSpPr>
          <p:nvPr/>
        </p:nvSpPr>
        <p:spPr bwMode="auto">
          <a:xfrm>
            <a:off x="4267200" y="3733800"/>
            <a:ext cx="9906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1-17</a:t>
            </a:r>
          </a:p>
        </p:txBody>
      </p:sp>
      <p:cxnSp>
        <p:nvCxnSpPr>
          <p:cNvPr id="221193" name="AutoShape 9"/>
          <p:cNvCxnSpPr>
            <a:cxnSpLocks noChangeShapeType="1"/>
            <a:stCxn id="221190" idx="3"/>
            <a:endCxn id="221191" idx="0"/>
          </p:cNvCxnSpPr>
          <p:nvPr/>
        </p:nvCxnSpPr>
        <p:spPr bwMode="auto">
          <a:xfrm flipH="1">
            <a:off x="3238500" y="3325813"/>
            <a:ext cx="563563" cy="388937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1194" name="AutoShape 10"/>
          <p:cNvCxnSpPr>
            <a:cxnSpLocks noChangeShapeType="1"/>
            <a:stCxn id="221190" idx="5"/>
            <a:endCxn id="221192" idx="0"/>
          </p:cNvCxnSpPr>
          <p:nvPr/>
        </p:nvCxnSpPr>
        <p:spPr bwMode="auto">
          <a:xfrm>
            <a:off x="4503738" y="3325813"/>
            <a:ext cx="258762" cy="388937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1195" name="Line 11"/>
          <p:cNvSpPr>
            <a:spLocks noChangeShapeType="1"/>
          </p:cNvSpPr>
          <p:nvPr/>
        </p:nvSpPr>
        <p:spPr bwMode="auto">
          <a:xfrm flipV="1">
            <a:off x="1219200" y="3048000"/>
            <a:ext cx="2590800" cy="9906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728D670-EF6B-DC43-9CA6-EC4B3531292F}" type="slidenum">
              <a:rPr lang="en-US" sz="1400">
                <a:solidFill>
                  <a:srgbClr val="CC66FF"/>
                </a:solidFill>
              </a:rPr>
              <a:pPr/>
              <a:t>11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8125" y="1143000"/>
            <a:ext cx="8667750" cy="4495800"/>
          </a:xfrm>
          <a:noFill/>
        </p:spPr>
        <p:txBody>
          <a:bodyPr lIns="90488" tIns="44450" rIns="90488" bIns="44450"/>
          <a:lstStyle/>
          <a:p>
            <a:pPr>
              <a:buFont typeface="Webdings" charset="0"/>
              <a:buNone/>
            </a:pPr>
            <a:r>
              <a:rPr lang="de-DE">
                <a:latin typeface="Tahoma" charset="0"/>
              </a:rPr>
              <a:t>11. Die Join- und/oder Selektionsprädikate können mittels de Morgan's  Regeln umgeformt werden:</a:t>
            </a:r>
          </a:p>
          <a:p>
            <a:pPr>
              <a:buFont typeface="Webdings" charset="0"/>
              <a:buNone/>
            </a:pPr>
            <a:r>
              <a:rPr lang="de-DE">
                <a:solidFill>
                  <a:schemeClr val="folHlink"/>
                </a:solidFill>
                <a:latin typeface="Tahoma" charset="0"/>
              </a:rPr>
              <a:t>	</a:t>
            </a:r>
            <a:r>
              <a:rPr lang="de-DE">
                <a:latin typeface="Tahoma" charset="0"/>
              </a:rPr>
              <a:t>	</a:t>
            </a:r>
            <a:r>
              <a:rPr lang="de-DE">
                <a:latin typeface="Tahoma" charset="0"/>
                <a:sym typeface="Symbol" charset="0"/>
              </a:rPr>
              <a:t></a:t>
            </a:r>
            <a:r>
              <a:rPr lang="de-DE">
                <a:latin typeface="Tahoma" charset="0"/>
              </a:rPr>
              <a:t> (</a:t>
            </a:r>
            <a:r>
              <a:rPr lang="de-DE" i="1">
                <a:latin typeface="Tahoma" charset="0"/>
              </a:rPr>
              <a:t>c</a:t>
            </a:r>
            <a:r>
              <a:rPr lang="de-DE" baseline="-25000">
                <a:latin typeface="Tahoma" charset="0"/>
              </a:rPr>
              <a:t>1</a:t>
            </a:r>
            <a:r>
              <a:rPr lang="de-DE">
                <a:latin typeface="Tahoma" charset="0"/>
              </a:rPr>
              <a:t> </a:t>
            </a:r>
            <a:r>
              <a:rPr lang="de-DE">
                <a:latin typeface="Tahoma" charset="0"/>
                <a:sym typeface="Symbol" charset="0"/>
              </a:rPr>
              <a:t> </a:t>
            </a:r>
            <a:r>
              <a:rPr lang="de-DE" i="1">
                <a:latin typeface="Tahoma" charset="0"/>
              </a:rPr>
              <a:t>c</a:t>
            </a:r>
            <a:r>
              <a:rPr lang="de-DE" baseline="-25000">
                <a:latin typeface="Tahoma" charset="0"/>
              </a:rPr>
              <a:t>2</a:t>
            </a:r>
            <a:r>
              <a:rPr lang="de-DE">
                <a:latin typeface="Tahoma" charset="0"/>
              </a:rPr>
              <a:t>) </a:t>
            </a:r>
            <a:r>
              <a:rPr lang="de-DE">
                <a:latin typeface="Tahoma" charset="0"/>
                <a:sym typeface="Symbol" charset="0"/>
              </a:rPr>
              <a:t></a:t>
            </a:r>
            <a:r>
              <a:rPr lang="de-DE">
                <a:latin typeface="Tahoma" charset="0"/>
              </a:rPr>
              <a:t> (</a:t>
            </a:r>
            <a:r>
              <a:rPr lang="de-DE">
                <a:latin typeface="Tahoma" charset="0"/>
                <a:sym typeface="Symbol" charset="0"/>
              </a:rPr>
              <a:t></a:t>
            </a:r>
            <a:r>
              <a:rPr lang="de-DE" i="1">
                <a:latin typeface="Tahoma" charset="0"/>
              </a:rPr>
              <a:t>c</a:t>
            </a:r>
            <a:r>
              <a:rPr lang="de-DE" baseline="-25000">
                <a:latin typeface="Tahoma" charset="0"/>
              </a:rPr>
              <a:t>1</a:t>
            </a:r>
            <a:r>
              <a:rPr lang="de-DE">
                <a:latin typeface="Tahoma" charset="0"/>
              </a:rPr>
              <a:t>) </a:t>
            </a:r>
            <a:r>
              <a:rPr lang="de-DE">
                <a:latin typeface="Tahoma" charset="0"/>
                <a:sym typeface="Symbol" charset="0"/>
              </a:rPr>
              <a:t> </a:t>
            </a:r>
            <a:r>
              <a:rPr lang="de-DE">
                <a:latin typeface="Tahoma" charset="0"/>
              </a:rPr>
              <a:t>(</a:t>
            </a:r>
            <a:r>
              <a:rPr lang="de-DE">
                <a:latin typeface="Tahoma" charset="0"/>
                <a:sym typeface="Symbol" charset="0"/>
              </a:rPr>
              <a:t></a:t>
            </a:r>
            <a:r>
              <a:rPr lang="de-DE" i="1">
                <a:latin typeface="Tahoma" charset="0"/>
              </a:rPr>
              <a:t>c</a:t>
            </a:r>
            <a:r>
              <a:rPr lang="de-DE" baseline="-25000">
                <a:latin typeface="Tahoma" charset="0"/>
              </a:rPr>
              <a:t>2</a:t>
            </a:r>
            <a:r>
              <a:rPr lang="de-DE">
                <a:latin typeface="Tahoma" charset="0"/>
              </a:rPr>
              <a:t>)</a:t>
            </a:r>
          </a:p>
          <a:p>
            <a:pPr>
              <a:buFont typeface="Webdings" charset="0"/>
              <a:buNone/>
            </a:pPr>
            <a:r>
              <a:rPr lang="de-DE">
                <a:latin typeface="Tahoma" charset="0"/>
              </a:rPr>
              <a:t>		</a:t>
            </a:r>
            <a:r>
              <a:rPr lang="de-DE">
                <a:latin typeface="Tahoma" charset="0"/>
                <a:sym typeface="Symbol" charset="0"/>
              </a:rPr>
              <a:t></a:t>
            </a:r>
            <a:r>
              <a:rPr lang="de-DE">
                <a:latin typeface="Tahoma" charset="0"/>
              </a:rPr>
              <a:t> (</a:t>
            </a:r>
            <a:r>
              <a:rPr lang="de-DE" i="1">
                <a:latin typeface="Tahoma" charset="0"/>
              </a:rPr>
              <a:t>c</a:t>
            </a:r>
            <a:r>
              <a:rPr lang="de-DE" baseline="-25000">
                <a:latin typeface="Tahoma" charset="0"/>
              </a:rPr>
              <a:t>1</a:t>
            </a:r>
            <a:r>
              <a:rPr lang="de-DE">
                <a:latin typeface="Tahoma" charset="0"/>
              </a:rPr>
              <a:t> </a:t>
            </a:r>
            <a:r>
              <a:rPr lang="de-DE">
                <a:latin typeface="Tahoma" charset="0"/>
                <a:sym typeface="Symbol" charset="0"/>
              </a:rPr>
              <a:t> </a:t>
            </a:r>
            <a:r>
              <a:rPr lang="de-DE" i="1">
                <a:latin typeface="Tahoma" charset="0"/>
              </a:rPr>
              <a:t>c</a:t>
            </a:r>
            <a:r>
              <a:rPr lang="de-DE" baseline="-25000">
                <a:latin typeface="Tahoma" charset="0"/>
              </a:rPr>
              <a:t>2</a:t>
            </a:r>
            <a:r>
              <a:rPr lang="de-DE">
                <a:latin typeface="Tahoma" charset="0"/>
              </a:rPr>
              <a:t>) </a:t>
            </a:r>
            <a:r>
              <a:rPr lang="de-DE">
                <a:latin typeface="Tahoma" charset="0"/>
                <a:sym typeface="Symbol" charset="0"/>
              </a:rPr>
              <a:t></a:t>
            </a:r>
            <a:r>
              <a:rPr lang="de-DE">
                <a:latin typeface="Tahoma" charset="0"/>
              </a:rPr>
              <a:t> (</a:t>
            </a:r>
            <a:r>
              <a:rPr lang="de-DE">
                <a:latin typeface="Tahoma" charset="0"/>
                <a:sym typeface="Symbol" charset="0"/>
              </a:rPr>
              <a:t></a:t>
            </a:r>
            <a:r>
              <a:rPr lang="de-DE" i="1">
                <a:latin typeface="Tahoma" charset="0"/>
              </a:rPr>
              <a:t>c</a:t>
            </a:r>
            <a:r>
              <a:rPr lang="de-DE" baseline="-25000">
                <a:latin typeface="Tahoma" charset="0"/>
              </a:rPr>
              <a:t>1</a:t>
            </a:r>
            <a:r>
              <a:rPr lang="de-DE">
                <a:latin typeface="Tahoma" charset="0"/>
              </a:rPr>
              <a:t>) </a:t>
            </a:r>
            <a:r>
              <a:rPr lang="de-DE">
                <a:latin typeface="Tahoma" charset="0"/>
                <a:sym typeface="Symbol" charset="0"/>
              </a:rPr>
              <a:t> </a:t>
            </a:r>
            <a:r>
              <a:rPr lang="de-DE">
                <a:latin typeface="Tahoma" charset="0"/>
              </a:rPr>
              <a:t>(</a:t>
            </a:r>
            <a:r>
              <a:rPr lang="de-DE">
                <a:latin typeface="Tahoma" charset="0"/>
                <a:sym typeface="Symbol" charset="0"/>
              </a:rPr>
              <a:t></a:t>
            </a:r>
            <a:r>
              <a:rPr lang="de-DE" i="1">
                <a:latin typeface="Tahoma" charset="0"/>
              </a:rPr>
              <a:t>c</a:t>
            </a:r>
            <a:r>
              <a:rPr lang="de-DE" baseline="-25000">
                <a:latin typeface="Tahoma" charset="0"/>
              </a:rPr>
              <a:t>2</a:t>
            </a:r>
            <a:r>
              <a:rPr lang="de-DE">
                <a:latin typeface="Tahoma" charset="0"/>
              </a:rPr>
              <a:t>)</a:t>
            </a:r>
          </a:p>
          <a:p>
            <a:pPr>
              <a:buFont typeface="Webdings" charset="0"/>
              <a:buNone/>
            </a:pPr>
            <a:r>
              <a:rPr lang="de-DE">
                <a:latin typeface="Tahoma" charset="0"/>
              </a:rPr>
              <a:t>12. Ein kartesisches Produkt, das von einer Selektions-Operation gefolgt wird, deren Selektionsprädikat Attribute aus beiden Operanden des kartesischen Produktes enthält, kann in eine Joinoperation umgeformt werden.</a:t>
            </a:r>
          </a:p>
          <a:p>
            <a:pPr>
              <a:buFont typeface="Webdings" charset="0"/>
              <a:buNone/>
            </a:pPr>
            <a:r>
              <a:rPr lang="de-DE">
                <a:latin typeface="Tahoma" charset="0"/>
              </a:rPr>
              <a:t>	Sei </a:t>
            </a:r>
            <a:r>
              <a:rPr lang="de-DE" i="1">
                <a:latin typeface="Tahoma" charset="0"/>
              </a:rPr>
              <a:t>c</a:t>
            </a:r>
            <a:r>
              <a:rPr lang="de-DE">
                <a:latin typeface="Tahoma" charset="0"/>
              </a:rPr>
              <a:t> eine Bedingung der Form </a:t>
            </a:r>
            <a:r>
              <a:rPr lang="de-DE" i="1">
                <a:latin typeface="Tahoma" charset="0"/>
              </a:rPr>
              <a:t>A </a:t>
            </a:r>
            <a:r>
              <a:rPr lang="de-DE" i="1">
                <a:latin typeface="Tahoma" charset="0"/>
                <a:sym typeface="Symbol" charset="0"/>
              </a:rPr>
              <a:t></a:t>
            </a:r>
            <a:r>
              <a:rPr lang="de-DE">
                <a:latin typeface="Tahoma" charset="0"/>
                <a:sym typeface="Symbol" charset="0"/>
              </a:rPr>
              <a:t> </a:t>
            </a:r>
            <a:r>
              <a:rPr lang="de-DE" i="1">
                <a:latin typeface="Tahoma" charset="0"/>
              </a:rPr>
              <a:t>B</a:t>
            </a:r>
            <a:r>
              <a:rPr lang="de-DE">
                <a:latin typeface="Tahoma" charset="0"/>
              </a:rPr>
              <a:t>, mit </a:t>
            </a:r>
            <a:r>
              <a:rPr lang="de-DE" i="1">
                <a:latin typeface="Tahoma" charset="0"/>
              </a:rPr>
              <a:t>A</a:t>
            </a:r>
            <a:r>
              <a:rPr lang="de-DE">
                <a:latin typeface="Tahoma" charset="0"/>
              </a:rPr>
              <a:t> ein Attribut von </a:t>
            </a:r>
            <a:r>
              <a:rPr lang="de-DE" i="1">
                <a:latin typeface="Tahoma" charset="0"/>
              </a:rPr>
              <a:t>R</a:t>
            </a:r>
            <a:r>
              <a:rPr lang="de-DE">
                <a:latin typeface="Tahoma" charset="0"/>
              </a:rPr>
              <a:t> und</a:t>
            </a:r>
            <a:r>
              <a:rPr lang="de-DE" i="1">
                <a:latin typeface="Tahoma" charset="0"/>
              </a:rPr>
              <a:t> B</a:t>
            </a:r>
            <a:r>
              <a:rPr lang="de-DE">
                <a:latin typeface="Tahoma" charset="0"/>
              </a:rPr>
              <a:t> ein Attribut aus </a:t>
            </a:r>
            <a:r>
              <a:rPr lang="de-DE" i="1">
                <a:latin typeface="Tahoma" charset="0"/>
              </a:rPr>
              <a:t>S</a:t>
            </a:r>
            <a:r>
              <a:rPr lang="de-DE">
                <a:latin typeface="Tahoma" charset="0"/>
              </a:rPr>
              <a:t>.</a:t>
            </a:r>
          </a:p>
          <a:p>
            <a:pPr>
              <a:buFont typeface="Webdings" charset="0"/>
              <a:buNone/>
            </a:pPr>
            <a:r>
              <a:rPr lang="de-DE">
                <a:latin typeface="Tahoma" charset="0"/>
              </a:rPr>
              <a:t> 		</a:t>
            </a:r>
            <a:r>
              <a:rPr lang="de-DE">
                <a:solidFill>
                  <a:srgbClr val="000000"/>
                </a:solidFill>
                <a:latin typeface="Tahoma" charset="0"/>
                <a:sym typeface="Symbol" charset="0"/>
              </a:rPr>
              <a:t></a:t>
            </a:r>
            <a:r>
              <a:rPr lang="de-DE" i="1" baseline="-25000">
                <a:latin typeface="Tahoma" charset="0"/>
              </a:rPr>
              <a:t>c</a:t>
            </a:r>
            <a:r>
              <a:rPr lang="de-DE">
                <a:latin typeface="Tahoma" charset="0"/>
              </a:rPr>
              <a:t>(R</a:t>
            </a:r>
            <a:r>
              <a:rPr lang="de-DE">
                <a:solidFill>
                  <a:schemeClr val="folHlink"/>
                </a:solidFill>
                <a:latin typeface="Tahoma" charset="0"/>
              </a:rPr>
              <a:t> </a:t>
            </a:r>
            <a:r>
              <a:rPr lang="de-DE">
                <a:latin typeface="Tahoma" charset="0"/>
                <a:sym typeface="Euclid Symbol" charset="0"/>
              </a:rPr>
              <a:t>X</a:t>
            </a:r>
            <a:r>
              <a:rPr lang="de-DE" i="1" baseline="-25000">
                <a:latin typeface="Tahoma" charset="0"/>
              </a:rPr>
              <a:t> </a:t>
            </a:r>
            <a:r>
              <a:rPr lang="de-DE" i="1">
                <a:latin typeface="Tahoma" charset="0"/>
              </a:rPr>
              <a:t>S </a:t>
            </a:r>
            <a:r>
              <a:rPr lang="de-DE">
                <a:latin typeface="Tahoma" charset="0"/>
              </a:rPr>
              <a:t>) </a:t>
            </a:r>
            <a:r>
              <a:rPr lang="de-DE">
                <a:latin typeface="Tahoma" charset="0"/>
                <a:sym typeface="Symbol" charset="0"/>
              </a:rPr>
              <a:t></a:t>
            </a:r>
            <a:r>
              <a:rPr lang="de-DE">
                <a:latin typeface="Tahoma" charset="0"/>
              </a:rPr>
              <a:t> R</a:t>
            </a:r>
            <a:r>
              <a:rPr lang="de-DE">
                <a:solidFill>
                  <a:schemeClr val="folHlink"/>
                </a:solidFill>
                <a:latin typeface="Tahoma" charset="0"/>
              </a:rPr>
              <a:t> </a:t>
            </a:r>
            <a:r>
              <a:rPr lang="de-DE">
                <a:latin typeface="JoinFont" charset="0"/>
                <a:sym typeface="Symbol" charset="0"/>
              </a:rPr>
              <a:t>A</a:t>
            </a:r>
            <a:r>
              <a:rPr lang="de-DE" i="1" baseline="-25000">
                <a:latin typeface="Tahoma" charset="0"/>
              </a:rPr>
              <a:t>c </a:t>
            </a:r>
            <a:r>
              <a:rPr lang="de-DE" i="1">
                <a:latin typeface="Tahoma" charset="0"/>
              </a:rPr>
              <a:t>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01613"/>
            <a:ext cx="9144000" cy="941387"/>
          </a:xfrm>
          <a:noFill/>
        </p:spPr>
        <p:txBody>
          <a:bodyPr lIns="90488" tIns="44450" rIns="90488" bIns="44450"/>
          <a:lstStyle/>
          <a:p>
            <a:r>
              <a:rPr lang="de-DE" sz="3200">
                <a:latin typeface="Arial Black" charset="0"/>
              </a:rPr>
              <a:t>Äquivalenzerhaltende Transformationsregeln</a:t>
            </a:r>
            <a:endParaRPr lang="de-DE">
              <a:latin typeface="Arial Black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3B26E89-5FC0-7B48-BBB1-1B3416C1EF26}" type="slidenum">
              <a:rPr lang="en-US" sz="1400">
                <a:solidFill>
                  <a:srgbClr val="CC66FF"/>
                </a:solidFill>
              </a:rPr>
              <a:pPr/>
              <a:t>110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Replacement Selection während der Run-Generierung</a:t>
            </a:r>
          </a:p>
        </p:txBody>
      </p:sp>
      <p:sp>
        <p:nvSpPr>
          <p:cNvPr id="223235" name="AutoShape 3"/>
          <p:cNvSpPr>
            <a:spLocks noChangeArrowheads="1"/>
          </p:cNvSpPr>
          <p:nvPr/>
        </p:nvSpPr>
        <p:spPr bwMode="auto">
          <a:xfrm>
            <a:off x="457200" y="13716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>
                <a:latin typeface="Times New Roman" charset="0"/>
              </a:rPr>
              <a:t>97</a:t>
            </a:r>
          </a:p>
          <a:p>
            <a:r>
              <a:rPr lang="de-DE" sz="2800">
                <a:latin typeface="Times New Roman" charset="0"/>
              </a:rPr>
              <a:t>17</a:t>
            </a:r>
          </a:p>
          <a:p>
            <a:r>
              <a:rPr lang="de-DE" sz="2800">
                <a:latin typeface="Times New Roman" charset="0"/>
              </a:rPr>
              <a:t>3</a:t>
            </a:r>
          </a:p>
          <a:p>
            <a:r>
              <a:rPr lang="de-DE" sz="2800">
                <a:latin typeface="Times New Roman" charset="0"/>
              </a:rPr>
              <a:t>5</a:t>
            </a:r>
          </a:p>
          <a:p>
            <a:r>
              <a:rPr lang="de-DE" sz="2800">
                <a:latin typeface="Times New Roman" charset="0"/>
              </a:rPr>
              <a:t>27</a:t>
            </a:r>
          </a:p>
          <a:p>
            <a:r>
              <a:rPr lang="de-DE" sz="2800">
                <a:latin typeface="Times New Roman" charset="0"/>
              </a:rPr>
              <a:t>16</a:t>
            </a:r>
          </a:p>
          <a:p>
            <a:r>
              <a:rPr lang="de-DE" sz="2800">
                <a:latin typeface="Times New Roman" charset="0"/>
              </a:rPr>
              <a:t>2</a:t>
            </a:r>
          </a:p>
          <a:p>
            <a:r>
              <a:rPr lang="de-DE" sz="2800">
                <a:latin typeface="Times New Roman" charset="0"/>
              </a:rPr>
              <a:t>99</a:t>
            </a:r>
          </a:p>
          <a:p>
            <a:r>
              <a:rPr lang="de-DE" sz="2800">
                <a:latin typeface="Times New Roman" charset="0"/>
              </a:rPr>
              <a:t>13</a:t>
            </a:r>
          </a:p>
        </p:txBody>
      </p:sp>
      <p:sp>
        <p:nvSpPr>
          <p:cNvPr id="223236" name="AutoShape 4"/>
          <p:cNvSpPr>
            <a:spLocks noChangeArrowheads="1"/>
          </p:cNvSpPr>
          <p:nvPr/>
        </p:nvSpPr>
        <p:spPr bwMode="auto">
          <a:xfrm>
            <a:off x="6858000" y="12954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>
                <a:latin typeface="Times New Roman" charset="0"/>
              </a:rPr>
              <a:t>3</a:t>
            </a:r>
          </a:p>
          <a:p>
            <a:r>
              <a:rPr lang="de-DE" sz="2800">
                <a:latin typeface="Times New Roman" charset="0"/>
              </a:rPr>
              <a:t>5</a:t>
            </a: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</p:txBody>
      </p:sp>
      <p:sp>
        <p:nvSpPr>
          <p:cNvPr id="223237" name="Text Box 5"/>
          <p:cNvSpPr txBox="1">
            <a:spLocks noChangeArrowheads="1"/>
          </p:cNvSpPr>
          <p:nvPr/>
        </p:nvSpPr>
        <p:spPr bwMode="auto">
          <a:xfrm>
            <a:off x="3444875" y="1314450"/>
            <a:ext cx="1042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3200">
                <a:latin typeface="Times New Roman" charset="0"/>
              </a:rPr>
              <a:t>Heap</a:t>
            </a:r>
          </a:p>
        </p:txBody>
      </p:sp>
      <p:sp>
        <p:nvSpPr>
          <p:cNvPr id="223238" name="Oval 6"/>
          <p:cNvSpPr>
            <a:spLocks noChangeArrowheads="1"/>
          </p:cNvSpPr>
          <p:nvPr/>
        </p:nvSpPr>
        <p:spPr bwMode="auto">
          <a:xfrm>
            <a:off x="3657600" y="2590800"/>
            <a:ext cx="9906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1-27</a:t>
            </a:r>
          </a:p>
        </p:txBody>
      </p:sp>
      <p:sp>
        <p:nvSpPr>
          <p:cNvPr id="223239" name="Oval 7"/>
          <p:cNvSpPr>
            <a:spLocks noChangeArrowheads="1"/>
          </p:cNvSpPr>
          <p:nvPr/>
        </p:nvSpPr>
        <p:spPr bwMode="auto">
          <a:xfrm>
            <a:off x="2743200" y="3733800"/>
            <a:ext cx="9906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1-97</a:t>
            </a:r>
          </a:p>
        </p:txBody>
      </p:sp>
      <p:sp>
        <p:nvSpPr>
          <p:cNvPr id="223240" name="Oval 8"/>
          <p:cNvSpPr>
            <a:spLocks noChangeArrowheads="1"/>
          </p:cNvSpPr>
          <p:nvPr/>
        </p:nvSpPr>
        <p:spPr bwMode="auto">
          <a:xfrm>
            <a:off x="4267200" y="3733800"/>
            <a:ext cx="9906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1-17</a:t>
            </a:r>
          </a:p>
        </p:txBody>
      </p:sp>
      <p:cxnSp>
        <p:nvCxnSpPr>
          <p:cNvPr id="223241" name="AutoShape 9"/>
          <p:cNvCxnSpPr>
            <a:cxnSpLocks noChangeShapeType="1"/>
            <a:stCxn id="223238" idx="3"/>
            <a:endCxn id="223239" idx="0"/>
          </p:cNvCxnSpPr>
          <p:nvPr/>
        </p:nvCxnSpPr>
        <p:spPr bwMode="auto">
          <a:xfrm flipH="1">
            <a:off x="3238500" y="3325813"/>
            <a:ext cx="563563" cy="388937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3242" name="AutoShape 10"/>
          <p:cNvCxnSpPr>
            <a:cxnSpLocks noChangeShapeType="1"/>
            <a:stCxn id="223238" idx="5"/>
            <a:endCxn id="223240" idx="0"/>
          </p:cNvCxnSpPr>
          <p:nvPr/>
        </p:nvCxnSpPr>
        <p:spPr bwMode="auto">
          <a:xfrm>
            <a:off x="4503738" y="3325813"/>
            <a:ext cx="258762" cy="388937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3243" name="AutoShape 12"/>
          <p:cNvCxnSpPr>
            <a:cxnSpLocks noChangeShapeType="1"/>
            <a:stCxn id="223238" idx="6"/>
            <a:endCxn id="223240" idx="6"/>
          </p:cNvCxnSpPr>
          <p:nvPr/>
        </p:nvCxnSpPr>
        <p:spPr bwMode="auto">
          <a:xfrm>
            <a:off x="4667250" y="3009900"/>
            <a:ext cx="609600" cy="1143000"/>
          </a:xfrm>
          <a:prstGeom prst="curvedConnector3">
            <a:avLst>
              <a:gd name="adj1" fmla="val 134375"/>
            </a:avLst>
          </a:prstGeom>
          <a:noFill/>
          <a:ln w="38100">
            <a:solidFill>
              <a:srgbClr val="CC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917E78A-BE5D-5648-9FD8-24C8659F8E3A}" type="slidenum">
              <a:rPr lang="en-US" sz="1400">
                <a:solidFill>
                  <a:srgbClr val="CC66FF"/>
                </a:solidFill>
              </a:rPr>
              <a:pPr/>
              <a:t>111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Replacement Selection während der Run-Generierung</a:t>
            </a:r>
          </a:p>
        </p:txBody>
      </p:sp>
      <p:sp>
        <p:nvSpPr>
          <p:cNvPr id="225283" name="AutoShape 3"/>
          <p:cNvSpPr>
            <a:spLocks noChangeArrowheads="1"/>
          </p:cNvSpPr>
          <p:nvPr/>
        </p:nvSpPr>
        <p:spPr bwMode="auto">
          <a:xfrm>
            <a:off x="457200" y="13716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>
                <a:latin typeface="Times New Roman" charset="0"/>
              </a:rPr>
              <a:t>97</a:t>
            </a:r>
          </a:p>
          <a:p>
            <a:r>
              <a:rPr lang="de-DE" sz="2800">
                <a:latin typeface="Times New Roman" charset="0"/>
              </a:rPr>
              <a:t>17</a:t>
            </a:r>
          </a:p>
          <a:p>
            <a:r>
              <a:rPr lang="de-DE" sz="2800">
                <a:latin typeface="Times New Roman" charset="0"/>
              </a:rPr>
              <a:t>3</a:t>
            </a:r>
          </a:p>
          <a:p>
            <a:r>
              <a:rPr lang="de-DE" sz="2800">
                <a:latin typeface="Times New Roman" charset="0"/>
              </a:rPr>
              <a:t>5</a:t>
            </a:r>
          </a:p>
          <a:p>
            <a:r>
              <a:rPr lang="de-DE" sz="2800">
                <a:latin typeface="Times New Roman" charset="0"/>
              </a:rPr>
              <a:t>27</a:t>
            </a:r>
          </a:p>
          <a:p>
            <a:r>
              <a:rPr lang="de-DE" sz="2800">
                <a:latin typeface="Times New Roman" charset="0"/>
              </a:rPr>
              <a:t>16</a:t>
            </a:r>
          </a:p>
          <a:p>
            <a:r>
              <a:rPr lang="de-DE" sz="2800">
                <a:latin typeface="Times New Roman" charset="0"/>
              </a:rPr>
              <a:t>2</a:t>
            </a:r>
          </a:p>
          <a:p>
            <a:r>
              <a:rPr lang="de-DE" sz="2800">
                <a:latin typeface="Times New Roman" charset="0"/>
              </a:rPr>
              <a:t>99</a:t>
            </a:r>
          </a:p>
          <a:p>
            <a:r>
              <a:rPr lang="de-DE" sz="2800">
                <a:latin typeface="Times New Roman" charset="0"/>
              </a:rPr>
              <a:t>13</a:t>
            </a:r>
          </a:p>
        </p:txBody>
      </p:sp>
      <p:sp>
        <p:nvSpPr>
          <p:cNvPr id="225284" name="AutoShape 4"/>
          <p:cNvSpPr>
            <a:spLocks noChangeArrowheads="1"/>
          </p:cNvSpPr>
          <p:nvPr/>
        </p:nvSpPr>
        <p:spPr bwMode="auto">
          <a:xfrm>
            <a:off x="6858000" y="12954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>
                <a:latin typeface="Times New Roman" charset="0"/>
              </a:rPr>
              <a:t>3</a:t>
            </a:r>
          </a:p>
          <a:p>
            <a:r>
              <a:rPr lang="de-DE" sz="2800">
                <a:latin typeface="Times New Roman" charset="0"/>
              </a:rPr>
              <a:t>5</a:t>
            </a: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</p:txBody>
      </p:sp>
      <p:sp>
        <p:nvSpPr>
          <p:cNvPr id="225285" name="Text Box 5"/>
          <p:cNvSpPr txBox="1">
            <a:spLocks noChangeArrowheads="1"/>
          </p:cNvSpPr>
          <p:nvPr/>
        </p:nvSpPr>
        <p:spPr bwMode="auto">
          <a:xfrm>
            <a:off x="3444875" y="1314450"/>
            <a:ext cx="1042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3200">
                <a:latin typeface="Times New Roman" charset="0"/>
              </a:rPr>
              <a:t>Heap</a:t>
            </a:r>
          </a:p>
        </p:txBody>
      </p:sp>
      <p:sp>
        <p:nvSpPr>
          <p:cNvPr id="225286" name="Oval 6"/>
          <p:cNvSpPr>
            <a:spLocks noChangeArrowheads="1"/>
          </p:cNvSpPr>
          <p:nvPr/>
        </p:nvSpPr>
        <p:spPr bwMode="auto">
          <a:xfrm>
            <a:off x="3657600" y="2590800"/>
            <a:ext cx="9906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1-17</a:t>
            </a:r>
          </a:p>
        </p:txBody>
      </p:sp>
      <p:sp>
        <p:nvSpPr>
          <p:cNvPr id="225287" name="Oval 7"/>
          <p:cNvSpPr>
            <a:spLocks noChangeArrowheads="1"/>
          </p:cNvSpPr>
          <p:nvPr/>
        </p:nvSpPr>
        <p:spPr bwMode="auto">
          <a:xfrm>
            <a:off x="2743200" y="3733800"/>
            <a:ext cx="9906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1-97</a:t>
            </a:r>
          </a:p>
        </p:txBody>
      </p:sp>
      <p:sp>
        <p:nvSpPr>
          <p:cNvPr id="225288" name="Oval 8"/>
          <p:cNvSpPr>
            <a:spLocks noChangeArrowheads="1"/>
          </p:cNvSpPr>
          <p:nvPr/>
        </p:nvSpPr>
        <p:spPr bwMode="auto">
          <a:xfrm>
            <a:off x="4267200" y="3733800"/>
            <a:ext cx="9906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1-27</a:t>
            </a:r>
          </a:p>
        </p:txBody>
      </p:sp>
      <p:cxnSp>
        <p:nvCxnSpPr>
          <p:cNvPr id="225289" name="AutoShape 9"/>
          <p:cNvCxnSpPr>
            <a:cxnSpLocks noChangeShapeType="1"/>
            <a:stCxn id="225286" idx="3"/>
            <a:endCxn id="225287" idx="0"/>
          </p:cNvCxnSpPr>
          <p:nvPr/>
        </p:nvCxnSpPr>
        <p:spPr bwMode="auto">
          <a:xfrm flipH="1">
            <a:off x="3238500" y="3325813"/>
            <a:ext cx="563563" cy="388937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290" name="AutoShape 10"/>
          <p:cNvCxnSpPr>
            <a:cxnSpLocks noChangeShapeType="1"/>
            <a:stCxn id="225286" idx="5"/>
            <a:endCxn id="225288" idx="0"/>
          </p:cNvCxnSpPr>
          <p:nvPr/>
        </p:nvCxnSpPr>
        <p:spPr bwMode="auto">
          <a:xfrm>
            <a:off x="4503738" y="3325813"/>
            <a:ext cx="258762" cy="388937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291" name="AutoShape 11"/>
          <p:cNvCxnSpPr>
            <a:cxnSpLocks noChangeShapeType="1"/>
            <a:stCxn id="225286" idx="6"/>
            <a:endCxn id="225288" idx="6"/>
          </p:cNvCxnSpPr>
          <p:nvPr/>
        </p:nvCxnSpPr>
        <p:spPr bwMode="auto">
          <a:xfrm>
            <a:off x="4667250" y="3009900"/>
            <a:ext cx="609600" cy="1143000"/>
          </a:xfrm>
          <a:prstGeom prst="curvedConnector3">
            <a:avLst>
              <a:gd name="adj1" fmla="val 134375"/>
            </a:avLst>
          </a:prstGeom>
          <a:noFill/>
          <a:ln w="38100">
            <a:solidFill>
              <a:srgbClr val="CC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5061011-4C62-B541-9DF2-462871146CE8}" type="slidenum">
              <a:rPr lang="en-US" sz="1400">
                <a:solidFill>
                  <a:srgbClr val="CC66FF"/>
                </a:solidFill>
              </a:rPr>
              <a:pPr/>
              <a:t>112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Replacement Selection während der Run-Generierung</a:t>
            </a:r>
          </a:p>
        </p:txBody>
      </p:sp>
      <p:sp>
        <p:nvSpPr>
          <p:cNvPr id="227331" name="AutoShape 3"/>
          <p:cNvSpPr>
            <a:spLocks noChangeArrowheads="1"/>
          </p:cNvSpPr>
          <p:nvPr/>
        </p:nvSpPr>
        <p:spPr bwMode="auto">
          <a:xfrm>
            <a:off x="457200" y="13716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>
                <a:latin typeface="Times New Roman" charset="0"/>
              </a:rPr>
              <a:t>97</a:t>
            </a:r>
          </a:p>
          <a:p>
            <a:r>
              <a:rPr lang="de-DE" sz="2800">
                <a:latin typeface="Times New Roman" charset="0"/>
              </a:rPr>
              <a:t>17</a:t>
            </a:r>
          </a:p>
          <a:p>
            <a:r>
              <a:rPr lang="de-DE" sz="2800">
                <a:latin typeface="Times New Roman" charset="0"/>
              </a:rPr>
              <a:t>3</a:t>
            </a:r>
          </a:p>
          <a:p>
            <a:r>
              <a:rPr lang="de-DE" sz="2800">
                <a:latin typeface="Times New Roman" charset="0"/>
              </a:rPr>
              <a:t>5</a:t>
            </a:r>
          </a:p>
          <a:p>
            <a:r>
              <a:rPr lang="de-DE" sz="2800">
                <a:latin typeface="Times New Roman" charset="0"/>
              </a:rPr>
              <a:t>27</a:t>
            </a:r>
          </a:p>
          <a:p>
            <a:r>
              <a:rPr lang="de-DE" sz="2800">
                <a:latin typeface="Times New Roman" charset="0"/>
              </a:rPr>
              <a:t>16</a:t>
            </a:r>
          </a:p>
          <a:p>
            <a:r>
              <a:rPr lang="de-DE" sz="2800">
                <a:latin typeface="Times New Roman" charset="0"/>
              </a:rPr>
              <a:t>2</a:t>
            </a:r>
          </a:p>
          <a:p>
            <a:r>
              <a:rPr lang="de-DE" sz="2800">
                <a:latin typeface="Times New Roman" charset="0"/>
              </a:rPr>
              <a:t>99</a:t>
            </a:r>
          </a:p>
          <a:p>
            <a:r>
              <a:rPr lang="de-DE" sz="2800">
                <a:latin typeface="Times New Roman" charset="0"/>
              </a:rPr>
              <a:t>13</a:t>
            </a:r>
          </a:p>
        </p:txBody>
      </p:sp>
      <p:sp>
        <p:nvSpPr>
          <p:cNvPr id="227332" name="AutoShape 4"/>
          <p:cNvSpPr>
            <a:spLocks noChangeArrowheads="1"/>
          </p:cNvSpPr>
          <p:nvPr/>
        </p:nvSpPr>
        <p:spPr bwMode="auto">
          <a:xfrm>
            <a:off x="6858000" y="12954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>
                <a:latin typeface="Times New Roman" charset="0"/>
              </a:rPr>
              <a:t>3</a:t>
            </a:r>
          </a:p>
          <a:p>
            <a:r>
              <a:rPr lang="de-DE" sz="2800">
                <a:latin typeface="Times New Roman" charset="0"/>
              </a:rPr>
              <a:t>5</a:t>
            </a:r>
          </a:p>
          <a:p>
            <a:r>
              <a:rPr lang="de-DE" sz="2800">
                <a:latin typeface="Times New Roman" charset="0"/>
              </a:rPr>
              <a:t>17</a:t>
            </a: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</p:txBody>
      </p:sp>
      <p:sp>
        <p:nvSpPr>
          <p:cNvPr id="227333" name="Text Box 5"/>
          <p:cNvSpPr txBox="1">
            <a:spLocks noChangeArrowheads="1"/>
          </p:cNvSpPr>
          <p:nvPr/>
        </p:nvSpPr>
        <p:spPr bwMode="auto">
          <a:xfrm>
            <a:off x="3444875" y="1314450"/>
            <a:ext cx="1042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3200">
                <a:latin typeface="Times New Roman" charset="0"/>
              </a:rPr>
              <a:t>Heap</a:t>
            </a:r>
          </a:p>
        </p:txBody>
      </p:sp>
      <p:sp>
        <p:nvSpPr>
          <p:cNvPr id="227334" name="Oval 6"/>
          <p:cNvSpPr>
            <a:spLocks noChangeArrowheads="1"/>
          </p:cNvSpPr>
          <p:nvPr/>
        </p:nvSpPr>
        <p:spPr bwMode="auto">
          <a:xfrm>
            <a:off x="3657600" y="2590800"/>
            <a:ext cx="9906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1-17</a:t>
            </a:r>
          </a:p>
        </p:txBody>
      </p:sp>
      <p:sp>
        <p:nvSpPr>
          <p:cNvPr id="227335" name="Oval 7"/>
          <p:cNvSpPr>
            <a:spLocks noChangeArrowheads="1"/>
          </p:cNvSpPr>
          <p:nvPr/>
        </p:nvSpPr>
        <p:spPr bwMode="auto">
          <a:xfrm>
            <a:off x="2743200" y="3733800"/>
            <a:ext cx="9906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1-97</a:t>
            </a:r>
          </a:p>
        </p:txBody>
      </p:sp>
      <p:sp>
        <p:nvSpPr>
          <p:cNvPr id="227336" name="Oval 8"/>
          <p:cNvSpPr>
            <a:spLocks noChangeArrowheads="1"/>
          </p:cNvSpPr>
          <p:nvPr/>
        </p:nvSpPr>
        <p:spPr bwMode="auto">
          <a:xfrm>
            <a:off x="4267200" y="3733800"/>
            <a:ext cx="9906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1-27</a:t>
            </a:r>
          </a:p>
        </p:txBody>
      </p:sp>
      <p:cxnSp>
        <p:nvCxnSpPr>
          <p:cNvPr id="227337" name="AutoShape 9"/>
          <p:cNvCxnSpPr>
            <a:cxnSpLocks noChangeShapeType="1"/>
            <a:stCxn id="227334" idx="3"/>
            <a:endCxn id="227335" idx="0"/>
          </p:cNvCxnSpPr>
          <p:nvPr/>
        </p:nvCxnSpPr>
        <p:spPr bwMode="auto">
          <a:xfrm flipH="1">
            <a:off x="3238500" y="3325813"/>
            <a:ext cx="563563" cy="388937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7338" name="AutoShape 10"/>
          <p:cNvCxnSpPr>
            <a:cxnSpLocks noChangeShapeType="1"/>
            <a:stCxn id="227334" idx="5"/>
            <a:endCxn id="227336" idx="0"/>
          </p:cNvCxnSpPr>
          <p:nvPr/>
        </p:nvCxnSpPr>
        <p:spPr bwMode="auto">
          <a:xfrm>
            <a:off x="4503738" y="3325813"/>
            <a:ext cx="258762" cy="388937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7339" name="Line 11"/>
          <p:cNvSpPr>
            <a:spLocks noChangeShapeType="1"/>
          </p:cNvSpPr>
          <p:nvPr/>
        </p:nvSpPr>
        <p:spPr bwMode="auto">
          <a:xfrm flipV="1">
            <a:off x="4572000" y="2895600"/>
            <a:ext cx="2743200" cy="1524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7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C204D87-7391-FF4D-90AF-B4903B69B05D}" type="slidenum">
              <a:rPr lang="en-US" sz="1400">
                <a:solidFill>
                  <a:srgbClr val="CC66FF"/>
                </a:solidFill>
              </a:rPr>
              <a:pPr/>
              <a:t>113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Replacement Selection während der Run-Generierung</a:t>
            </a:r>
          </a:p>
        </p:txBody>
      </p:sp>
      <p:sp>
        <p:nvSpPr>
          <p:cNvPr id="229379" name="AutoShape 3"/>
          <p:cNvSpPr>
            <a:spLocks noChangeArrowheads="1"/>
          </p:cNvSpPr>
          <p:nvPr/>
        </p:nvSpPr>
        <p:spPr bwMode="auto">
          <a:xfrm>
            <a:off x="457200" y="13716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>
                <a:latin typeface="Times New Roman" charset="0"/>
              </a:rPr>
              <a:t>97</a:t>
            </a:r>
          </a:p>
          <a:p>
            <a:r>
              <a:rPr lang="de-DE" sz="2800">
                <a:latin typeface="Times New Roman" charset="0"/>
              </a:rPr>
              <a:t>17</a:t>
            </a:r>
          </a:p>
          <a:p>
            <a:r>
              <a:rPr lang="de-DE" sz="2800">
                <a:latin typeface="Times New Roman" charset="0"/>
              </a:rPr>
              <a:t>3</a:t>
            </a:r>
          </a:p>
          <a:p>
            <a:r>
              <a:rPr lang="de-DE" sz="2800">
                <a:latin typeface="Times New Roman" charset="0"/>
              </a:rPr>
              <a:t>5</a:t>
            </a:r>
          </a:p>
          <a:p>
            <a:r>
              <a:rPr lang="de-DE" sz="2800">
                <a:latin typeface="Times New Roman" charset="0"/>
              </a:rPr>
              <a:t>27</a:t>
            </a:r>
          </a:p>
          <a:p>
            <a:r>
              <a:rPr lang="de-DE" sz="2800">
                <a:latin typeface="Times New Roman" charset="0"/>
              </a:rPr>
              <a:t>16</a:t>
            </a:r>
          </a:p>
          <a:p>
            <a:r>
              <a:rPr lang="de-DE" sz="2800">
                <a:latin typeface="Times New Roman" charset="0"/>
              </a:rPr>
              <a:t>2</a:t>
            </a:r>
          </a:p>
          <a:p>
            <a:r>
              <a:rPr lang="de-DE" sz="2800">
                <a:latin typeface="Times New Roman" charset="0"/>
              </a:rPr>
              <a:t>99</a:t>
            </a:r>
          </a:p>
          <a:p>
            <a:r>
              <a:rPr lang="de-DE" sz="2800">
                <a:latin typeface="Times New Roman" charset="0"/>
              </a:rPr>
              <a:t>13</a:t>
            </a:r>
          </a:p>
        </p:txBody>
      </p:sp>
      <p:sp>
        <p:nvSpPr>
          <p:cNvPr id="229380" name="AutoShape 4"/>
          <p:cNvSpPr>
            <a:spLocks noChangeArrowheads="1"/>
          </p:cNvSpPr>
          <p:nvPr/>
        </p:nvSpPr>
        <p:spPr bwMode="auto">
          <a:xfrm>
            <a:off x="6858000" y="12954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>
                <a:latin typeface="Times New Roman" charset="0"/>
              </a:rPr>
              <a:t>3</a:t>
            </a:r>
          </a:p>
          <a:p>
            <a:r>
              <a:rPr lang="de-DE" sz="2800">
                <a:latin typeface="Times New Roman" charset="0"/>
              </a:rPr>
              <a:t>5</a:t>
            </a:r>
          </a:p>
          <a:p>
            <a:r>
              <a:rPr lang="de-DE" sz="2800">
                <a:latin typeface="Times New Roman" charset="0"/>
              </a:rPr>
              <a:t>17</a:t>
            </a: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</p:txBody>
      </p:sp>
      <p:sp>
        <p:nvSpPr>
          <p:cNvPr id="229381" name="Text Box 5"/>
          <p:cNvSpPr txBox="1">
            <a:spLocks noChangeArrowheads="1"/>
          </p:cNvSpPr>
          <p:nvPr/>
        </p:nvSpPr>
        <p:spPr bwMode="auto">
          <a:xfrm>
            <a:off x="3444875" y="1314450"/>
            <a:ext cx="1042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3200">
                <a:latin typeface="Times New Roman" charset="0"/>
              </a:rPr>
              <a:t>Heap</a:t>
            </a:r>
          </a:p>
        </p:txBody>
      </p:sp>
      <p:sp>
        <p:nvSpPr>
          <p:cNvPr id="229382" name="Oval 6"/>
          <p:cNvSpPr>
            <a:spLocks noChangeArrowheads="1"/>
          </p:cNvSpPr>
          <p:nvPr/>
        </p:nvSpPr>
        <p:spPr bwMode="auto">
          <a:xfrm>
            <a:off x="3657600" y="2590800"/>
            <a:ext cx="9906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2-16</a:t>
            </a:r>
          </a:p>
        </p:txBody>
      </p:sp>
      <p:sp>
        <p:nvSpPr>
          <p:cNvPr id="229383" name="Oval 7"/>
          <p:cNvSpPr>
            <a:spLocks noChangeArrowheads="1"/>
          </p:cNvSpPr>
          <p:nvPr/>
        </p:nvSpPr>
        <p:spPr bwMode="auto">
          <a:xfrm>
            <a:off x="2743200" y="3733800"/>
            <a:ext cx="9906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1-97</a:t>
            </a:r>
          </a:p>
        </p:txBody>
      </p:sp>
      <p:sp>
        <p:nvSpPr>
          <p:cNvPr id="229384" name="Oval 8"/>
          <p:cNvSpPr>
            <a:spLocks noChangeArrowheads="1"/>
          </p:cNvSpPr>
          <p:nvPr/>
        </p:nvSpPr>
        <p:spPr bwMode="auto">
          <a:xfrm>
            <a:off x="4267200" y="3733800"/>
            <a:ext cx="9906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1-27</a:t>
            </a:r>
          </a:p>
        </p:txBody>
      </p:sp>
      <p:cxnSp>
        <p:nvCxnSpPr>
          <p:cNvPr id="229385" name="AutoShape 9"/>
          <p:cNvCxnSpPr>
            <a:cxnSpLocks noChangeShapeType="1"/>
            <a:stCxn id="229382" idx="3"/>
            <a:endCxn id="229383" idx="0"/>
          </p:cNvCxnSpPr>
          <p:nvPr/>
        </p:nvCxnSpPr>
        <p:spPr bwMode="auto">
          <a:xfrm flipH="1">
            <a:off x="3238500" y="3325813"/>
            <a:ext cx="563563" cy="388937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9386" name="AutoShape 10"/>
          <p:cNvCxnSpPr>
            <a:cxnSpLocks noChangeShapeType="1"/>
            <a:stCxn id="229382" idx="5"/>
            <a:endCxn id="229384" idx="0"/>
          </p:cNvCxnSpPr>
          <p:nvPr/>
        </p:nvCxnSpPr>
        <p:spPr bwMode="auto">
          <a:xfrm>
            <a:off x="4503738" y="3325813"/>
            <a:ext cx="258762" cy="388937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9387" name="Line 12"/>
          <p:cNvSpPr>
            <a:spLocks noChangeShapeType="1"/>
          </p:cNvSpPr>
          <p:nvPr/>
        </p:nvSpPr>
        <p:spPr bwMode="auto">
          <a:xfrm flipV="1">
            <a:off x="1219200" y="3048000"/>
            <a:ext cx="2514600" cy="14478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9388" name="AutoShape 13"/>
          <p:cNvSpPr>
            <a:spLocks noChangeArrowheads="1"/>
          </p:cNvSpPr>
          <p:nvPr/>
        </p:nvSpPr>
        <p:spPr bwMode="auto">
          <a:xfrm>
            <a:off x="4343400" y="1752600"/>
            <a:ext cx="2057400" cy="914400"/>
          </a:xfrm>
          <a:prstGeom prst="wedgeEllipseCallout">
            <a:avLst>
              <a:gd name="adj1" fmla="val -68366"/>
              <a:gd name="adj2" fmla="val 74134"/>
            </a:avLst>
          </a:prstGeom>
          <a:solidFill>
            <a:schemeClr val="bg1"/>
          </a:solidFill>
          <a:ln w="38100">
            <a:solidFill>
              <a:srgbClr val="CC00FF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70000"/>
              </a:lnSpc>
            </a:pPr>
            <a:r>
              <a:rPr lang="de-DE" sz="2000">
                <a:latin typeface="Times New Roman" charset="0"/>
              </a:rPr>
              <a:t>Nächster Run, kleiner als 17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61CE56D-07B0-F14E-BDF2-8FC1438C95F6}" type="slidenum">
              <a:rPr lang="en-US" sz="1400">
                <a:solidFill>
                  <a:srgbClr val="CC66FF"/>
                </a:solidFill>
              </a:rPr>
              <a:pPr/>
              <a:t>114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Replacement Selection während der Run-Generierung</a:t>
            </a:r>
          </a:p>
        </p:txBody>
      </p:sp>
      <p:sp>
        <p:nvSpPr>
          <p:cNvPr id="231427" name="AutoShape 3"/>
          <p:cNvSpPr>
            <a:spLocks noChangeArrowheads="1"/>
          </p:cNvSpPr>
          <p:nvPr/>
        </p:nvSpPr>
        <p:spPr bwMode="auto">
          <a:xfrm>
            <a:off x="457200" y="13716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>
                <a:latin typeface="Times New Roman" charset="0"/>
              </a:rPr>
              <a:t>97</a:t>
            </a:r>
          </a:p>
          <a:p>
            <a:r>
              <a:rPr lang="de-DE" sz="2800">
                <a:latin typeface="Times New Roman" charset="0"/>
              </a:rPr>
              <a:t>17</a:t>
            </a:r>
          </a:p>
          <a:p>
            <a:r>
              <a:rPr lang="de-DE" sz="2800">
                <a:latin typeface="Times New Roman" charset="0"/>
              </a:rPr>
              <a:t>3</a:t>
            </a:r>
          </a:p>
          <a:p>
            <a:r>
              <a:rPr lang="de-DE" sz="2800">
                <a:latin typeface="Times New Roman" charset="0"/>
              </a:rPr>
              <a:t>5</a:t>
            </a:r>
          </a:p>
          <a:p>
            <a:r>
              <a:rPr lang="de-DE" sz="2800">
                <a:latin typeface="Times New Roman" charset="0"/>
              </a:rPr>
              <a:t>27</a:t>
            </a:r>
          </a:p>
          <a:p>
            <a:r>
              <a:rPr lang="de-DE" sz="2800">
                <a:latin typeface="Times New Roman" charset="0"/>
              </a:rPr>
              <a:t>16</a:t>
            </a:r>
          </a:p>
          <a:p>
            <a:r>
              <a:rPr lang="de-DE" sz="2800">
                <a:latin typeface="Times New Roman" charset="0"/>
              </a:rPr>
              <a:t>2</a:t>
            </a:r>
          </a:p>
          <a:p>
            <a:r>
              <a:rPr lang="de-DE" sz="2800">
                <a:latin typeface="Times New Roman" charset="0"/>
              </a:rPr>
              <a:t>99</a:t>
            </a:r>
          </a:p>
          <a:p>
            <a:r>
              <a:rPr lang="de-DE" sz="2800">
                <a:latin typeface="Times New Roman" charset="0"/>
              </a:rPr>
              <a:t>13</a:t>
            </a:r>
          </a:p>
        </p:txBody>
      </p:sp>
      <p:sp>
        <p:nvSpPr>
          <p:cNvPr id="231428" name="AutoShape 4"/>
          <p:cNvSpPr>
            <a:spLocks noChangeArrowheads="1"/>
          </p:cNvSpPr>
          <p:nvPr/>
        </p:nvSpPr>
        <p:spPr bwMode="auto">
          <a:xfrm>
            <a:off x="6858000" y="12954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>
                <a:latin typeface="Times New Roman" charset="0"/>
              </a:rPr>
              <a:t>3</a:t>
            </a:r>
          </a:p>
          <a:p>
            <a:r>
              <a:rPr lang="de-DE" sz="2800">
                <a:latin typeface="Times New Roman" charset="0"/>
              </a:rPr>
              <a:t>5</a:t>
            </a:r>
          </a:p>
          <a:p>
            <a:r>
              <a:rPr lang="de-DE" sz="2800">
                <a:latin typeface="Times New Roman" charset="0"/>
              </a:rPr>
              <a:t>17</a:t>
            </a: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</p:txBody>
      </p:sp>
      <p:sp>
        <p:nvSpPr>
          <p:cNvPr id="231429" name="Text Box 5"/>
          <p:cNvSpPr txBox="1">
            <a:spLocks noChangeArrowheads="1"/>
          </p:cNvSpPr>
          <p:nvPr/>
        </p:nvSpPr>
        <p:spPr bwMode="auto">
          <a:xfrm>
            <a:off x="3444875" y="1314450"/>
            <a:ext cx="1042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3200">
                <a:latin typeface="Times New Roman" charset="0"/>
              </a:rPr>
              <a:t>Heap</a:t>
            </a:r>
          </a:p>
        </p:txBody>
      </p:sp>
      <p:sp>
        <p:nvSpPr>
          <p:cNvPr id="231430" name="Oval 6"/>
          <p:cNvSpPr>
            <a:spLocks noChangeArrowheads="1"/>
          </p:cNvSpPr>
          <p:nvPr/>
        </p:nvSpPr>
        <p:spPr bwMode="auto">
          <a:xfrm>
            <a:off x="3657600" y="2590800"/>
            <a:ext cx="9906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2-16</a:t>
            </a:r>
          </a:p>
        </p:txBody>
      </p:sp>
      <p:sp>
        <p:nvSpPr>
          <p:cNvPr id="231431" name="Oval 7"/>
          <p:cNvSpPr>
            <a:spLocks noChangeArrowheads="1"/>
          </p:cNvSpPr>
          <p:nvPr/>
        </p:nvSpPr>
        <p:spPr bwMode="auto">
          <a:xfrm>
            <a:off x="2743200" y="3733800"/>
            <a:ext cx="9906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1-97</a:t>
            </a:r>
          </a:p>
        </p:txBody>
      </p:sp>
      <p:sp>
        <p:nvSpPr>
          <p:cNvPr id="231432" name="Oval 8"/>
          <p:cNvSpPr>
            <a:spLocks noChangeArrowheads="1"/>
          </p:cNvSpPr>
          <p:nvPr/>
        </p:nvSpPr>
        <p:spPr bwMode="auto">
          <a:xfrm>
            <a:off x="4267200" y="3733800"/>
            <a:ext cx="9906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1-27</a:t>
            </a:r>
          </a:p>
        </p:txBody>
      </p:sp>
      <p:cxnSp>
        <p:nvCxnSpPr>
          <p:cNvPr id="231433" name="AutoShape 9"/>
          <p:cNvCxnSpPr>
            <a:cxnSpLocks noChangeShapeType="1"/>
            <a:stCxn id="231430" idx="3"/>
            <a:endCxn id="231431" idx="0"/>
          </p:cNvCxnSpPr>
          <p:nvPr/>
        </p:nvCxnSpPr>
        <p:spPr bwMode="auto">
          <a:xfrm flipH="1">
            <a:off x="3238500" y="3325813"/>
            <a:ext cx="563563" cy="388937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1434" name="AutoShape 10"/>
          <p:cNvCxnSpPr>
            <a:cxnSpLocks noChangeShapeType="1"/>
            <a:stCxn id="231430" idx="5"/>
            <a:endCxn id="231432" idx="0"/>
          </p:cNvCxnSpPr>
          <p:nvPr/>
        </p:nvCxnSpPr>
        <p:spPr bwMode="auto">
          <a:xfrm>
            <a:off x="4503738" y="3325813"/>
            <a:ext cx="258762" cy="388937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1435" name="AutoShape 12"/>
          <p:cNvSpPr>
            <a:spLocks noChangeArrowheads="1"/>
          </p:cNvSpPr>
          <p:nvPr/>
        </p:nvSpPr>
        <p:spPr bwMode="auto">
          <a:xfrm>
            <a:off x="4343400" y="1752600"/>
            <a:ext cx="2057400" cy="914400"/>
          </a:xfrm>
          <a:prstGeom prst="wedgeEllipseCallout">
            <a:avLst>
              <a:gd name="adj1" fmla="val -68366"/>
              <a:gd name="adj2" fmla="val 74134"/>
            </a:avLst>
          </a:prstGeom>
          <a:solidFill>
            <a:schemeClr val="bg1"/>
          </a:solidFill>
          <a:ln w="38100">
            <a:solidFill>
              <a:srgbClr val="CC00FF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70000"/>
              </a:lnSpc>
            </a:pPr>
            <a:r>
              <a:rPr lang="de-DE" sz="2000">
                <a:latin typeface="Times New Roman" charset="0"/>
              </a:rPr>
              <a:t>Nächster Run, kleiner als 17</a:t>
            </a:r>
          </a:p>
        </p:txBody>
      </p:sp>
      <p:cxnSp>
        <p:nvCxnSpPr>
          <p:cNvPr id="231436" name="AutoShape 13"/>
          <p:cNvCxnSpPr>
            <a:cxnSpLocks noChangeShapeType="1"/>
            <a:stCxn id="231432" idx="6"/>
            <a:endCxn id="231430" idx="6"/>
          </p:cNvCxnSpPr>
          <p:nvPr/>
        </p:nvCxnSpPr>
        <p:spPr bwMode="auto">
          <a:xfrm flipH="1" flipV="1">
            <a:off x="4667250" y="3009900"/>
            <a:ext cx="609600" cy="1143000"/>
          </a:xfrm>
          <a:prstGeom prst="curvedConnector3">
            <a:avLst>
              <a:gd name="adj1" fmla="val -34375"/>
            </a:avLst>
          </a:prstGeom>
          <a:noFill/>
          <a:ln w="38100">
            <a:solidFill>
              <a:srgbClr val="CC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3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38300C9-EA1B-004E-B525-EE905FF14E9D}" type="slidenum">
              <a:rPr lang="en-US" sz="1400">
                <a:solidFill>
                  <a:srgbClr val="CC66FF"/>
                </a:solidFill>
              </a:rPr>
              <a:pPr/>
              <a:t>115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Replacement Selection während der Run-Generierung</a:t>
            </a:r>
          </a:p>
        </p:txBody>
      </p:sp>
      <p:sp>
        <p:nvSpPr>
          <p:cNvPr id="233475" name="AutoShape 3"/>
          <p:cNvSpPr>
            <a:spLocks noChangeArrowheads="1"/>
          </p:cNvSpPr>
          <p:nvPr/>
        </p:nvSpPr>
        <p:spPr bwMode="auto">
          <a:xfrm>
            <a:off x="457200" y="13716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>
                <a:latin typeface="Times New Roman" charset="0"/>
              </a:rPr>
              <a:t>97</a:t>
            </a:r>
          </a:p>
          <a:p>
            <a:r>
              <a:rPr lang="de-DE" sz="2800">
                <a:latin typeface="Times New Roman" charset="0"/>
              </a:rPr>
              <a:t>17</a:t>
            </a:r>
          </a:p>
          <a:p>
            <a:r>
              <a:rPr lang="de-DE" sz="2800">
                <a:latin typeface="Times New Roman" charset="0"/>
              </a:rPr>
              <a:t>3</a:t>
            </a:r>
          </a:p>
          <a:p>
            <a:r>
              <a:rPr lang="de-DE" sz="2800">
                <a:latin typeface="Times New Roman" charset="0"/>
              </a:rPr>
              <a:t>5</a:t>
            </a:r>
          </a:p>
          <a:p>
            <a:r>
              <a:rPr lang="de-DE" sz="2800">
                <a:latin typeface="Times New Roman" charset="0"/>
              </a:rPr>
              <a:t>27</a:t>
            </a:r>
          </a:p>
          <a:p>
            <a:r>
              <a:rPr lang="de-DE" sz="2800">
                <a:latin typeface="Times New Roman" charset="0"/>
              </a:rPr>
              <a:t>16</a:t>
            </a:r>
          </a:p>
          <a:p>
            <a:r>
              <a:rPr lang="de-DE" sz="2800">
                <a:latin typeface="Times New Roman" charset="0"/>
              </a:rPr>
              <a:t>2</a:t>
            </a:r>
          </a:p>
          <a:p>
            <a:r>
              <a:rPr lang="de-DE" sz="2800">
                <a:latin typeface="Times New Roman" charset="0"/>
              </a:rPr>
              <a:t>99</a:t>
            </a:r>
          </a:p>
          <a:p>
            <a:r>
              <a:rPr lang="de-DE" sz="2800">
                <a:latin typeface="Times New Roman" charset="0"/>
              </a:rPr>
              <a:t>13</a:t>
            </a:r>
          </a:p>
        </p:txBody>
      </p:sp>
      <p:sp>
        <p:nvSpPr>
          <p:cNvPr id="233476" name="AutoShape 4"/>
          <p:cNvSpPr>
            <a:spLocks noChangeArrowheads="1"/>
          </p:cNvSpPr>
          <p:nvPr/>
        </p:nvSpPr>
        <p:spPr bwMode="auto">
          <a:xfrm>
            <a:off x="6858000" y="12954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>
                <a:latin typeface="Times New Roman" charset="0"/>
              </a:rPr>
              <a:t>3</a:t>
            </a:r>
          </a:p>
          <a:p>
            <a:r>
              <a:rPr lang="de-DE" sz="2800">
                <a:latin typeface="Times New Roman" charset="0"/>
              </a:rPr>
              <a:t>5</a:t>
            </a:r>
          </a:p>
          <a:p>
            <a:r>
              <a:rPr lang="de-DE" sz="2800">
                <a:latin typeface="Times New Roman" charset="0"/>
              </a:rPr>
              <a:t>17</a:t>
            </a: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</p:txBody>
      </p:sp>
      <p:sp>
        <p:nvSpPr>
          <p:cNvPr id="233477" name="Text Box 5"/>
          <p:cNvSpPr txBox="1">
            <a:spLocks noChangeArrowheads="1"/>
          </p:cNvSpPr>
          <p:nvPr/>
        </p:nvSpPr>
        <p:spPr bwMode="auto">
          <a:xfrm>
            <a:off x="3444875" y="1314450"/>
            <a:ext cx="1042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3200">
                <a:latin typeface="Times New Roman" charset="0"/>
              </a:rPr>
              <a:t>Heap</a:t>
            </a:r>
          </a:p>
        </p:txBody>
      </p:sp>
      <p:sp>
        <p:nvSpPr>
          <p:cNvPr id="233478" name="Oval 6"/>
          <p:cNvSpPr>
            <a:spLocks noChangeArrowheads="1"/>
          </p:cNvSpPr>
          <p:nvPr/>
        </p:nvSpPr>
        <p:spPr bwMode="auto">
          <a:xfrm>
            <a:off x="3657600" y="2590800"/>
            <a:ext cx="9906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1-27</a:t>
            </a:r>
          </a:p>
        </p:txBody>
      </p:sp>
      <p:sp>
        <p:nvSpPr>
          <p:cNvPr id="233479" name="Oval 7"/>
          <p:cNvSpPr>
            <a:spLocks noChangeArrowheads="1"/>
          </p:cNvSpPr>
          <p:nvPr/>
        </p:nvSpPr>
        <p:spPr bwMode="auto">
          <a:xfrm>
            <a:off x="2743200" y="3733800"/>
            <a:ext cx="9906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1-97</a:t>
            </a:r>
          </a:p>
        </p:txBody>
      </p:sp>
      <p:sp>
        <p:nvSpPr>
          <p:cNvPr id="233480" name="Oval 8"/>
          <p:cNvSpPr>
            <a:spLocks noChangeArrowheads="1"/>
          </p:cNvSpPr>
          <p:nvPr/>
        </p:nvSpPr>
        <p:spPr bwMode="auto">
          <a:xfrm>
            <a:off x="4267200" y="3733800"/>
            <a:ext cx="9906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2-16</a:t>
            </a:r>
          </a:p>
        </p:txBody>
      </p:sp>
      <p:cxnSp>
        <p:nvCxnSpPr>
          <p:cNvPr id="233481" name="AutoShape 9"/>
          <p:cNvCxnSpPr>
            <a:cxnSpLocks noChangeShapeType="1"/>
            <a:stCxn id="233478" idx="3"/>
            <a:endCxn id="233479" idx="0"/>
          </p:cNvCxnSpPr>
          <p:nvPr/>
        </p:nvCxnSpPr>
        <p:spPr bwMode="auto">
          <a:xfrm flipH="1">
            <a:off x="3238500" y="3325813"/>
            <a:ext cx="563563" cy="388937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3482" name="AutoShape 10"/>
          <p:cNvCxnSpPr>
            <a:cxnSpLocks noChangeShapeType="1"/>
            <a:stCxn id="233478" idx="5"/>
            <a:endCxn id="233480" idx="0"/>
          </p:cNvCxnSpPr>
          <p:nvPr/>
        </p:nvCxnSpPr>
        <p:spPr bwMode="auto">
          <a:xfrm>
            <a:off x="4503738" y="3325813"/>
            <a:ext cx="258762" cy="388937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3483" name="AutoShape 11"/>
          <p:cNvCxnSpPr>
            <a:cxnSpLocks noChangeShapeType="1"/>
            <a:stCxn id="233480" idx="6"/>
            <a:endCxn id="233478" idx="6"/>
          </p:cNvCxnSpPr>
          <p:nvPr/>
        </p:nvCxnSpPr>
        <p:spPr bwMode="auto">
          <a:xfrm flipH="1" flipV="1">
            <a:off x="4667250" y="3009900"/>
            <a:ext cx="609600" cy="1143000"/>
          </a:xfrm>
          <a:prstGeom prst="curvedConnector3">
            <a:avLst>
              <a:gd name="adj1" fmla="val -34375"/>
            </a:avLst>
          </a:prstGeom>
          <a:noFill/>
          <a:ln w="38100">
            <a:solidFill>
              <a:srgbClr val="CC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7A0C700-73D7-B64A-B214-F0728C40F581}" type="slidenum">
              <a:rPr lang="en-US" sz="1400">
                <a:solidFill>
                  <a:srgbClr val="CC66FF"/>
                </a:solidFill>
              </a:rPr>
              <a:pPr/>
              <a:t>116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Replacement Selection während der Run-Generierung</a:t>
            </a:r>
          </a:p>
        </p:txBody>
      </p:sp>
      <p:sp>
        <p:nvSpPr>
          <p:cNvPr id="235523" name="AutoShape 3"/>
          <p:cNvSpPr>
            <a:spLocks noChangeArrowheads="1"/>
          </p:cNvSpPr>
          <p:nvPr/>
        </p:nvSpPr>
        <p:spPr bwMode="auto">
          <a:xfrm>
            <a:off x="457200" y="13716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>
                <a:latin typeface="Times New Roman" charset="0"/>
              </a:rPr>
              <a:t>97</a:t>
            </a:r>
          </a:p>
          <a:p>
            <a:r>
              <a:rPr lang="de-DE" sz="2800">
                <a:latin typeface="Times New Roman" charset="0"/>
              </a:rPr>
              <a:t>17</a:t>
            </a:r>
          </a:p>
          <a:p>
            <a:r>
              <a:rPr lang="de-DE" sz="2800">
                <a:latin typeface="Times New Roman" charset="0"/>
              </a:rPr>
              <a:t>3</a:t>
            </a:r>
          </a:p>
          <a:p>
            <a:r>
              <a:rPr lang="de-DE" sz="2800">
                <a:latin typeface="Times New Roman" charset="0"/>
              </a:rPr>
              <a:t>5</a:t>
            </a:r>
          </a:p>
          <a:p>
            <a:r>
              <a:rPr lang="de-DE" sz="2800">
                <a:latin typeface="Times New Roman" charset="0"/>
              </a:rPr>
              <a:t>27</a:t>
            </a:r>
          </a:p>
          <a:p>
            <a:r>
              <a:rPr lang="de-DE" sz="2800">
                <a:latin typeface="Times New Roman" charset="0"/>
              </a:rPr>
              <a:t>16</a:t>
            </a:r>
          </a:p>
          <a:p>
            <a:r>
              <a:rPr lang="de-DE" sz="2800">
                <a:latin typeface="Times New Roman" charset="0"/>
              </a:rPr>
              <a:t>2</a:t>
            </a:r>
          </a:p>
          <a:p>
            <a:r>
              <a:rPr lang="de-DE" sz="2800">
                <a:latin typeface="Times New Roman" charset="0"/>
              </a:rPr>
              <a:t>99</a:t>
            </a:r>
          </a:p>
          <a:p>
            <a:r>
              <a:rPr lang="de-DE" sz="2800">
                <a:latin typeface="Times New Roman" charset="0"/>
              </a:rPr>
              <a:t>13</a:t>
            </a:r>
          </a:p>
        </p:txBody>
      </p:sp>
      <p:sp>
        <p:nvSpPr>
          <p:cNvPr id="235524" name="AutoShape 4"/>
          <p:cNvSpPr>
            <a:spLocks noChangeArrowheads="1"/>
          </p:cNvSpPr>
          <p:nvPr/>
        </p:nvSpPr>
        <p:spPr bwMode="auto">
          <a:xfrm>
            <a:off x="6858000" y="12954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>
                <a:latin typeface="Times New Roman" charset="0"/>
              </a:rPr>
              <a:t>3</a:t>
            </a:r>
          </a:p>
          <a:p>
            <a:r>
              <a:rPr lang="de-DE" sz="2800">
                <a:latin typeface="Times New Roman" charset="0"/>
              </a:rPr>
              <a:t>5</a:t>
            </a:r>
          </a:p>
          <a:p>
            <a:r>
              <a:rPr lang="de-DE" sz="2800">
                <a:latin typeface="Times New Roman" charset="0"/>
              </a:rPr>
              <a:t>17</a:t>
            </a:r>
          </a:p>
          <a:p>
            <a:r>
              <a:rPr lang="de-DE" sz="2800">
                <a:latin typeface="Times New Roman" charset="0"/>
              </a:rPr>
              <a:t>27</a:t>
            </a: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</p:txBody>
      </p:sp>
      <p:sp>
        <p:nvSpPr>
          <p:cNvPr id="235525" name="Text Box 5"/>
          <p:cNvSpPr txBox="1">
            <a:spLocks noChangeArrowheads="1"/>
          </p:cNvSpPr>
          <p:nvPr/>
        </p:nvSpPr>
        <p:spPr bwMode="auto">
          <a:xfrm>
            <a:off x="3444875" y="1314450"/>
            <a:ext cx="1042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3200">
                <a:latin typeface="Times New Roman" charset="0"/>
              </a:rPr>
              <a:t>Heap</a:t>
            </a:r>
          </a:p>
        </p:txBody>
      </p:sp>
      <p:sp>
        <p:nvSpPr>
          <p:cNvPr id="235526" name="Oval 6"/>
          <p:cNvSpPr>
            <a:spLocks noChangeArrowheads="1"/>
          </p:cNvSpPr>
          <p:nvPr/>
        </p:nvSpPr>
        <p:spPr bwMode="auto">
          <a:xfrm>
            <a:off x="3657600" y="2590800"/>
            <a:ext cx="9906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1-27</a:t>
            </a:r>
          </a:p>
        </p:txBody>
      </p:sp>
      <p:sp>
        <p:nvSpPr>
          <p:cNvPr id="235527" name="Oval 7"/>
          <p:cNvSpPr>
            <a:spLocks noChangeArrowheads="1"/>
          </p:cNvSpPr>
          <p:nvPr/>
        </p:nvSpPr>
        <p:spPr bwMode="auto">
          <a:xfrm>
            <a:off x="2743200" y="3733800"/>
            <a:ext cx="9906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1-97</a:t>
            </a:r>
          </a:p>
        </p:txBody>
      </p:sp>
      <p:sp>
        <p:nvSpPr>
          <p:cNvPr id="235528" name="Oval 8"/>
          <p:cNvSpPr>
            <a:spLocks noChangeArrowheads="1"/>
          </p:cNvSpPr>
          <p:nvPr/>
        </p:nvSpPr>
        <p:spPr bwMode="auto">
          <a:xfrm>
            <a:off x="4267200" y="3733800"/>
            <a:ext cx="9906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2-16</a:t>
            </a:r>
          </a:p>
        </p:txBody>
      </p:sp>
      <p:cxnSp>
        <p:nvCxnSpPr>
          <p:cNvPr id="235529" name="AutoShape 9"/>
          <p:cNvCxnSpPr>
            <a:cxnSpLocks noChangeShapeType="1"/>
            <a:stCxn id="235526" idx="3"/>
            <a:endCxn id="235527" idx="0"/>
          </p:cNvCxnSpPr>
          <p:nvPr/>
        </p:nvCxnSpPr>
        <p:spPr bwMode="auto">
          <a:xfrm flipH="1">
            <a:off x="3238500" y="3325813"/>
            <a:ext cx="563563" cy="388937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530" name="AutoShape 10"/>
          <p:cNvCxnSpPr>
            <a:cxnSpLocks noChangeShapeType="1"/>
            <a:stCxn id="235526" idx="5"/>
            <a:endCxn id="235528" idx="0"/>
          </p:cNvCxnSpPr>
          <p:nvPr/>
        </p:nvCxnSpPr>
        <p:spPr bwMode="auto">
          <a:xfrm>
            <a:off x="4503738" y="3325813"/>
            <a:ext cx="258762" cy="388937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531" name="Line 11"/>
          <p:cNvSpPr>
            <a:spLocks noChangeShapeType="1"/>
          </p:cNvSpPr>
          <p:nvPr/>
        </p:nvSpPr>
        <p:spPr bwMode="auto">
          <a:xfrm>
            <a:off x="4572000" y="3048000"/>
            <a:ext cx="2590800" cy="3048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69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0080D5A-7A96-E742-8345-9C61544DEB6F}" type="slidenum">
              <a:rPr lang="en-US" sz="1400">
                <a:solidFill>
                  <a:srgbClr val="CC66FF"/>
                </a:solidFill>
              </a:rPr>
              <a:pPr/>
              <a:t>117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Replacement Selection während der Run-Generierung</a:t>
            </a:r>
          </a:p>
        </p:txBody>
      </p:sp>
      <p:sp>
        <p:nvSpPr>
          <p:cNvPr id="237571" name="AutoShape 3"/>
          <p:cNvSpPr>
            <a:spLocks noChangeArrowheads="1"/>
          </p:cNvSpPr>
          <p:nvPr/>
        </p:nvSpPr>
        <p:spPr bwMode="auto">
          <a:xfrm>
            <a:off x="457200" y="13716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>
                <a:latin typeface="Times New Roman" charset="0"/>
              </a:rPr>
              <a:t>97</a:t>
            </a:r>
          </a:p>
          <a:p>
            <a:r>
              <a:rPr lang="de-DE" sz="2800">
                <a:latin typeface="Times New Roman" charset="0"/>
              </a:rPr>
              <a:t>17</a:t>
            </a:r>
          </a:p>
          <a:p>
            <a:r>
              <a:rPr lang="de-DE" sz="2800">
                <a:latin typeface="Times New Roman" charset="0"/>
              </a:rPr>
              <a:t>3</a:t>
            </a:r>
          </a:p>
          <a:p>
            <a:r>
              <a:rPr lang="de-DE" sz="2800">
                <a:latin typeface="Times New Roman" charset="0"/>
              </a:rPr>
              <a:t>5</a:t>
            </a:r>
          </a:p>
          <a:p>
            <a:r>
              <a:rPr lang="de-DE" sz="2800">
                <a:latin typeface="Times New Roman" charset="0"/>
              </a:rPr>
              <a:t>27</a:t>
            </a:r>
          </a:p>
          <a:p>
            <a:r>
              <a:rPr lang="de-DE" sz="2800">
                <a:latin typeface="Times New Roman" charset="0"/>
              </a:rPr>
              <a:t>16</a:t>
            </a:r>
          </a:p>
          <a:p>
            <a:r>
              <a:rPr lang="de-DE" sz="2800">
                <a:latin typeface="Times New Roman" charset="0"/>
              </a:rPr>
              <a:t>2</a:t>
            </a:r>
          </a:p>
          <a:p>
            <a:r>
              <a:rPr lang="de-DE" sz="2800">
                <a:latin typeface="Times New Roman" charset="0"/>
              </a:rPr>
              <a:t>99</a:t>
            </a:r>
          </a:p>
          <a:p>
            <a:r>
              <a:rPr lang="de-DE" sz="2800">
                <a:latin typeface="Times New Roman" charset="0"/>
              </a:rPr>
              <a:t>13</a:t>
            </a:r>
          </a:p>
        </p:txBody>
      </p:sp>
      <p:sp>
        <p:nvSpPr>
          <p:cNvPr id="237572" name="AutoShape 4"/>
          <p:cNvSpPr>
            <a:spLocks noChangeArrowheads="1"/>
          </p:cNvSpPr>
          <p:nvPr/>
        </p:nvSpPr>
        <p:spPr bwMode="auto">
          <a:xfrm>
            <a:off x="6858000" y="12954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>
                <a:latin typeface="Times New Roman" charset="0"/>
              </a:rPr>
              <a:t>3</a:t>
            </a:r>
          </a:p>
          <a:p>
            <a:r>
              <a:rPr lang="de-DE" sz="2800">
                <a:latin typeface="Times New Roman" charset="0"/>
              </a:rPr>
              <a:t>5</a:t>
            </a:r>
          </a:p>
          <a:p>
            <a:r>
              <a:rPr lang="de-DE" sz="2800">
                <a:latin typeface="Times New Roman" charset="0"/>
              </a:rPr>
              <a:t>17</a:t>
            </a:r>
          </a:p>
          <a:p>
            <a:r>
              <a:rPr lang="de-DE" sz="2800">
                <a:latin typeface="Times New Roman" charset="0"/>
              </a:rPr>
              <a:t>27</a:t>
            </a: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3444875" y="1314450"/>
            <a:ext cx="1042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3200">
                <a:latin typeface="Times New Roman" charset="0"/>
              </a:rPr>
              <a:t>Heap</a:t>
            </a:r>
          </a:p>
        </p:txBody>
      </p:sp>
      <p:sp>
        <p:nvSpPr>
          <p:cNvPr id="237574" name="Oval 6"/>
          <p:cNvSpPr>
            <a:spLocks noChangeArrowheads="1"/>
          </p:cNvSpPr>
          <p:nvPr/>
        </p:nvSpPr>
        <p:spPr bwMode="auto">
          <a:xfrm>
            <a:off x="3657600" y="2590800"/>
            <a:ext cx="9906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2-2</a:t>
            </a:r>
          </a:p>
        </p:txBody>
      </p:sp>
      <p:sp>
        <p:nvSpPr>
          <p:cNvPr id="237575" name="Oval 7"/>
          <p:cNvSpPr>
            <a:spLocks noChangeArrowheads="1"/>
          </p:cNvSpPr>
          <p:nvPr/>
        </p:nvSpPr>
        <p:spPr bwMode="auto">
          <a:xfrm>
            <a:off x="2743200" y="3733800"/>
            <a:ext cx="9906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1-97</a:t>
            </a:r>
          </a:p>
        </p:txBody>
      </p:sp>
      <p:sp>
        <p:nvSpPr>
          <p:cNvPr id="237576" name="Oval 8"/>
          <p:cNvSpPr>
            <a:spLocks noChangeArrowheads="1"/>
          </p:cNvSpPr>
          <p:nvPr/>
        </p:nvSpPr>
        <p:spPr bwMode="auto">
          <a:xfrm>
            <a:off x="4267200" y="3733800"/>
            <a:ext cx="9906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2-16</a:t>
            </a:r>
          </a:p>
        </p:txBody>
      </p:sp>
      <p:cxnSp>
        <p:nvCxnSpPr>
          <p:cNvPr id="237577" name="AutoShape 9"/>
          <p:cNvCxnSpPr>
            <a:cxnSpLocks noChangeShapeType="1"/>
            <a:stCxn id="237574" idx="3"/>
            <a:endCxn id="237575" idx="0"/>
          </p:cNvCxnSpPr>
          <p:nvPr/>
        </p:nvCxnSpPr>
        <p:spPr bwMode="auto">
          <a:xfrm flipH="1">
            <a:off x="3238500" y="3325813"/>
            <a:ext cx="563563" cy="388937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7578" name="AutoShape 10"/>
          <p:cNvCxnSpPr>
            <a:cxnSpLocks noChangeShapeType="1"/>
            <a:stCxn id="237574" idx="5"/>
            <a:endCxn id="237576" idx="0"/>
          </p:cNvCxnSpPr>
          <p:nvPr/>
        </p:nvCxnSpPr>
        <p:spPr bwMode="auto">
          <a:xfrm>
            <a:off x="4503738" y="3325813"/>
            <a:ext cx="258762" cy="388937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7579" name="Line 11"/>
          <p:cNvSpPr>
            <a:spLocks noChangeShapeType="1"/>
          </p:cNvSpPr>
          <p:nvPr/>
        </p:nvSpPr>
        <p:spPr bwMode="auto">
          <a:xfrm flipV="1">
            <a:off x="1143000" y="3048000"/>
            <a:ext cx="2667000" cy="18288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7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D2A5599-CCD7-0747-BE7C-F47AD1CFEC2C}" type="slidenum">
              <a:rPr lang="en-US" sz="1400">
                <a:solidFill>
                  <a:srgbClr val="CC66FF"/>
                </a:solidFill>
              </a:rPr>
              <a:pPr/>
              <a:t>118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Replacement Selection während der Run-Generierung</a:t>
            </a:r>
          </a:p>
        </p:txBody>
      </p:sp>
      <p:sp>
        <p:nvSpPr>
          <p:cNvPr id="239619" name="AutoShape 3"/>
          <p:cNvSpPr>
            <a:spLocks noChangeArrowheads="1"/>
          </p:cNvSpPr>
          <p:nvPr/>
        </p:nvSpPr>
        <p:spPr bwMode="auto">
          <a:xfrm>
            <a:off x="457200" y="13716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>
                <a:latin typeface="Times New Roman" charset="0"/>
              </a:rPr>
              <a:t>97</a:t>
            </a:r>
          </a:p>
          <a:p>
            <a:r>
              <a:rPr lang="de-DE" sz="2800">
                <a:latin typeface="Times New Roman" charset="0"/>
              </a:rPr>
              <a:t>17</a:t>
            </a:r>
          </a:p>
          <a:p>
            <a:r>
              <a:rPr lang="de-DE" sz="2800">
                <a:latin typeface="Times New Roman" charset="0"/>
              </a:rPr>
              <a:t>3</a:t>
            </a:r>
          </a:p>
          <a:p>
            <a:r>
              <a:rPr lang="de-DE" sz="2800">
                <a:latin typeface="Times New Roman" charset="0"/>
              </a:rPr>
              <a:t>5</a:t>
            </a:r>
          </a:p>
          <a:p>
            <a:r>
              <a:rPr lang="de-DE" sz="2800">
                <a:latin typeface="Times New Roman" charset="0"/>
              </a:rPr>
              <a:t>27</a:t>
            </a:r>
          </a:p>
          <a:p>
            <a:r>
              <a:rPr lang="de-DE" sz="2800">
                <a:latin typeface="Times New Roman" charset="0"/>
              </a:rPr>
              <a:t>16</a:t>
            </a:r>
          </a:p>
          <a:p>
            <a:r>
              <a:rPr lang="de-DE" sz="2800">
                <a:latin typeface="Times New Roman" charset="0"/>
              </a:rPr>
              <a:t>2</a:t>
            </a:r>
          </a:p>
          <a:p>
            <a:r>
              <a:rPr lang="de-DE" sz="2800">
                <a:latin typeface="Times New Roman" charset="0"/>
              </a:rPr>
              <a:t>99</a:t>
            </a:r>
          </a:p>
          <a:p>
            <a:r>
              <a:rPr lang="de-DE" sz="2800">
                <a:latin typeface="Times New Roman" charset="0"/>
              </a:rPr>
              <a:t>13</a:t>
            </a:r>
          </a:p>
        </p:txBody>
      </p:sp>
      <p:sp>
        <p:nvSpPr>
          <p:cNvPr id="239620" name="AutoShape 4"/>
          <p:cNvSpPr>
            <a:spLocks noChangeArrowheads="1"/>
          </p:cNvSpPr>
          <p:nvPr/>
        </p:nvSpPr>
        <p:spPr bwMode="auto">
          <a:xfrm>
            <a:off x="6858000" y="12954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>
                <a:latin typeface="Times New Roman" charset="0"/>
              </a:rPr>
              <a:t>3</a:t>
            </a:r>
          </a:p>
          <a:p>
            <a:r>
              <a:rPr lang="de-DE" sz="2800">
                <a:latin typeface="Times New Roman" charset="0"/>
              </a:rPr>
              <a:t>5</a:t>
            </a:r>
          </a:p>
          <a:p>
            <a:r>
              <a:rPr lang="de-DE" sz="2800">
                <a:latin typeface="Times New Roman" charset="0"/>
              </a:rPr>
              <a:t>17</a:t>
            </a:r>
          </a:p>
          <a:p>
            <a:r>
              <a:rPr lang="de-DE" sz="2800">
                <a:latin typeface="Times New Roman" charset="0"/>
              </a:rPr>
              <a:t>27</a:t>
            </a: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</p:txBody>
      </p:sp>
      <p:sp>
        <p:nvSpPr>
          <p:cNvPr id="239621" name="Text Box 5"/>
          <p:cNvSpPr txBox="1">
            <a:spLocks noChangeArrowheads="1"/>
          </p:cNvSpPr>
          <p:nvPr/>
        </p:nvSpPr>
        <p:spPr bwMode="auto">
          <a:xfrm>
            <a:off x="3444875" y="1314450"/>
            <a:ext cx="1042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3200">
                <a:latin typeface="Times New Roman" charset="0"/>
              </a:rPr>
              <a:t>Heap</a:t>
            </a:r>
          </a:p>
        </p:txBody>
      </p:sp>
      <p:sp>
        <p:nvSpPr>
          <p:cNvPr id="239622" name="Oval 6"/>
          <p:cNvSpPr>
            <a:spLocks noChangeArrowheads="1"/>
          </p:cNvSpPr>
          <p:nvPr/>
        </p:nvSpPr>
        <p:spPr bwMode="auto">
          <a:xfrm>
            <a:off x="3657600" y="2590800"/>
            <a:ext cx="9906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2-2</a:t>
            </a:r>
          </a:p>
        </p:txBody>
      </p:sp>
      <p:sp>
        <p:nvSpPr>
          <p:cNvPr id="239623" name="Oval 7"/>
          <p:cNvSpPr>
            <a:spLocks noChangeArrowheads="1"/>
          </p:cNvSpPr>
          <p:nvPr/>
        </p:nvSpPr>
        <p:spPr bwMode="auto">
          <a:xfrm>
            <a:off x="2743200" y="3733800"/>
            <a:ext cx="9906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1-97</a:t>
            </a:r>
          </a:p>
        </p:txBody>
      </p:sp>
      <p:sp>
        <p:nvSpPr>
          <p:cNvPr id="239624" name="Oval 8"/>
          <p:cNvSpPr>
            <a:spLocks noChangeArrowheads="1"/>
          </p:cNvSpPr>
          <p:nvPr/>
        </p:nvSpPr>
        <p:spPr bwMode="auto">
          <a:xfrm>
            <a:off x="4267200" y="3733800"/>
            <a:ext cx="9906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2-16</a:t>
            </a:r>
          </a:p>
        </p:txBody>
      </p:sp>
      <p:cxnSp>
        <p:nvCxnSpPr>
          <p:cNvPr id="239625" name="AutoShape 9"/>
          <p:cNvCxnSpPr>
            <a:cxnSpLocks noChangeShapeType="1"/>
            <a:stCxn id="239622" idx="3"/>
            <a:endCxn id="239623" idx="0"/>
          </p:cNvCxnSpPr>
          <p:nvPr/>
        </p:nvCxnSpPr>
        <p:spPr bwMode="auto">
          <a:xfrm flipH="1">
            <a:off x="3238500" y="3325813"/>
            <a:ext cx="563563" cy="388937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9626" name="AutoShape 10"/>
          <p:cNvCxnSpPr>
            <a:cxnSpLocks noChangeShapeType="1"/>
            <a:stCxn id="239622" idx="5"/>
            <a:endCxn id="239624" idx="0"/>
          </p:cNvCxnSpPr>
          <p:nvPr/>
        </p:nvCxnSpPr>
        <p:spPr bwMode="auto">
          <a:xfrm>
            <a:off x="4503738" y="3325813"/>
            <a:ext cx="258762" cy="388937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5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DAA39AA-4B88-644A-9EB3-3CCA13C78377}" type="slidenum">
              <a:rPr lang="en-US" sz="1400">
                <a:solidFill>
                  <a:srgbClr val="CC66FF"/>
                </a:solidFill>
              </a:rPr>
              <a:pPr/>
              <a:t>119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Replacement Selection während der Run-Generierung</a:t>
            </a:r>
          </a:p>
        </p:txBody>
      </p:sp>
      <p:sp>
        <p:nvSpPr>
          <p:cNvPr id="241667" name="AutoShape 3"/>
          <p:cNvSpPr>
            <a:spLocks noChangeArrowheads="1"/>
          </p:cNvSpPr>
          <p:nvPr/>
        </p:nvSpPr>
        <p:spPr bwMode="auto">
          <a:xfrm>
            <a:off x="457200" y="13716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>
                <a:latin typeface="Times New Roman" charset="0"/>
              </a:rPr>
              <a:t>97</a:t>
            </a:r>
          </a:p>
          <a:p>
            <a:r>
              <a:rPr lang="de-DE" sz="2800">
                <a:latin typeface="Times New Roman" charset="0"/>
              </a:rPr>
              <a:t>17</a:t>
            </a:r>
          </a:p>
          <a:p>
            <a:r>
              <a:rPr lang="de-DE" sz="2800">
                <a:latin typeface="Times New Roman" charset="0"/>
              </a:rPr>
              <a:t>3</a:t>
            </a:r>
          </a:p>
          <a:p>
            <a:r>
              <a:rPr lang="de-DE" sz="2800">
                <a:latin typeface="Times New Roman" charset="0"/>
              </a:rPr>
              <a:t>5</a:t>
            </a:r>
          </a:p>
          <a:p>
            <a:r>
              <a:rPr lang="de-DE" sz="2800">
                <a:latin typeface="Times New Roman" charset="0"/>
              </a:rPr>
              <a:t>27</a:t>
            </a:r>
          </a:p>
          <a:p>
            <a:r>
              <a:rPr lang="de-DE" sz="2800">
                <a:latin typeface="Times New Roman" charset="0"/>
              </a:rPr>
              <a:t>16</a:t>
            </a:r>
          </a:p>
          <a:p>
            <a:r>
              <a:rPr lang="de-DE" sz="2800">
                <a:latin typeface="Times New Roman" charset="0"/>
              </a:rPr>
              <a:t>2</a:t>
            </a:r>
          </a:p>
          <a:p>
            <a:r>
              <a:rPr lang="de-DE" sz="2800">
                <a:latin typeface="Times New Roman" charset="0"/>
              </a:rPr>
              <a:t>99</a:t>
            </a:r>
          </a:p>
          <a:p>
            <a:r>
              <a:rPr lang="de-DE" sz="2800">
                <a:latin typeface="Times New Roman" charset="0"/>
              </a:rPr>
              <a:t>13</a:t>
            </a:r>
          </a:p>
        </p:txBody>
      </p:sp>
      <p:sp>
        <p:nvSpPr>
          <p:cNvPr id="241668" name="AutoShape 4"/>
          <p:cNvSpPr>
            <a:spLocks noChangeArrowheads="1"/>
          </p:cNvSpPr>
          <p:nvPr/>
        </p:nvSpPr>
        <p:spPr bwMode="auto">
          <a:xfrm>
            <a:off x="6858000" y="12954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>
                <a:latin typeface="Times New Roman" charset="0"/>
              </a:rPr>
              <a:t>3</a:t>
            </a:r>
          </a:p>
          <a:p>
            <a:r>
              <a:rPr lang="de-DE" sz="2800">
                <a:latin typeface="Times New Roman" charset="0"/>
              </a:rPr>
              <a:t>5</a:t>
            </a:r>
          </a:p>
          <a:p>
            <a:r>
              <a:rPr lang="de-DE" sz="2800">
                <a:latin typeface="Times New Roman" charset="0"/>
              </a:rPr>
              <a:t>17</a:t>
            </a:r>
          </a:p>
          <a:p>
            <a:r>
              <a:rPr lang="de-DE" sz="2800">
                <a:latin typeface="Times New Roman" charset="0"/>
              </a:rPr>
              <a:t>27</a:t>
            </a:r>
          </a:p>
          <a:p>
            <a:r>
              <a:rPr lang="de-DE" sz="2800">
                <a:latin typeface="Times New Roman" charset="0"/>
              </a:rPr>
              <a:t>97</a:t>
            </a: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</p:txBody>
      </p:sp>
      <p:sp>
        <p:nvSpPr>
          <p:cNvPr id="241669" name="Text Box 5"/>
          <p:cNvSpPr txBox="1">
            <a:spLocks noChangeArrowheads="1"/>
          </p:cNvSpPr>
          <p:nvPr/>
        </p:nvSpPr>
        <p:spPr bwMode="auto">
          <a:xfrm>
            <a:off x="3444875" y="1314450"/>
            <a:ext cx="1042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3200">
                <a:latin typeface="Times New Roman" charset="0"/>
              </a:rPr>
              <a:t>Heap</a:t>
            </a:r>
          </a:p>
        </p:txBody>
      </p:sp>
      <p:sp>
        <p:nvSpPr>
          <p:cNvPr id="241670" name="Oval 6"/>
          <p:cNvSpPr>
            <a:spLocks noChangeArrowheads="1"/>
          </p:cNvSpPr>
          <p:nvPr/>
        </p:nvSpPr>
        <p:spPr bwMode="auto">
          <a:xfrm>
            <a:off x="3657600" y="2590800"/>
            <a:ext cx="9906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1-97</a:t>
            </a:r>
          </a:p>
        </p:txBody>
      </p:sp>
      <p:sp>
        <p:nvSpPr>
          <p:cNvPr id="241671" name="Oval 7"/>
          <p:cNvSpPr>
            <a:spLocks noChangeArrowheads="1"/>
          </p:cNvSpPr>
          <p:nvPr/>
        </p:nvSpPr>
        <p:spPr bwMode="auto">
          <a:xfrm>
            <a:off x="2743200" y="3733800"/>
            <a:ext cx="9906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2-2</a:t>
            </a:r>
          </a:p>
        </p:txBody>
      </p:sp>
      <p:sp>
        <p:nvSpPr>
          <p:cNvPr id="241672" name="Oval 8"/>
          <p:cNvSpPr>
            <a:spLocks noChangeArrowheads="1"/>
          </p:cNvSpPr>
          <p:nvPr/>
        </p:nvSpPr>
        <p:spPr bwMode="auto">
          <a:xfrm>
            <a:off x="4267200" y="3733800"/>
            <a:ext cx="9906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2-16</a:t>
            </a:r>
          </a:p>
        </p:txBody>
      </p:sp>
      <p:cxnSp>
        <p:nvCxnSpPr>
          <p:cNvPr id="241673" name="AutoShape 9"/>
          <p:cNvCxnSpPr>
            <a:cxnSpLocks noChangeShapeType="1"/>
            <a:stCxn id="241670" idx="3"/>
            <a:endCxn id="241671" idx="0"/>
          </p:cNvCxnSpPr>
          <p:nvPr/>
        </p:nvCxnSpPr>
        <p:spPr bwMode="auto">
          <a:xfrm flipH="1">
            <a:off x="3238500" y="3325813"/>
            <a:ext cx="563563" cy="388937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1674" name="AutoShape 10"/>
          <p:cNvCxnSpPr>
            <a:cxnSpLocks noChangeShapeType="1"/>
            <a:stCxn id="241670" idx="5"/>
            <a:endCxn id="241672" idx="0"/>
          </p:cNvCxnSpPr>
          <p:nvPr/>
        </p:nvCxnSpPr>
        <p:spPr bwMode="auto">
          <a:xfrm>
            <a:off x="4503738" y="3325813"/>
            <a:ext cx="258762" cy="388937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1675" name="AutoShape 11"/>
          <p:cNvCxnSpPr>
            <a:cxnSpLocks noChangeShapeType="1"/>
            <a:stCxn id="241671" idx="1"/>
            <a:endCxn id="241670" idx="2"/>
          </p:cNvCxnSpPr>
          <p:nvPr/>
        </p:nvCxnSpPr>
        <p:spPr bwMode="auto">
          <a:xfrm rot="-5400000">
            <a:off x="2849563" y="3048000"/>
            <a:ext cx="827088" cy="750887"/>
          </a:xfrm>
          <a:prstGeom prst="curvedConnector2">
            <a:avLst/>
          </a:prstGeom>
          <a:noFill/>
          <a:ln w="38100">
            <a:solidFill>
              <a:srgbClr val="CC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1676" name="Line 12"/>
          <p:cNvSpPr>
            <a:spLocks noChangeShapeType="1"/>
          </p:cNvSpPr>
          <p:nvPr/>
        </p:nvSpPr>
        <p:spPr bwMode="auto">
          <a:xfrm>
            <a:off x="4495800" y="2971800"/>
            <a:ext cx="2590800" cy="7620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4D0C069-4E93-2347-96BF-CCD827AC8C7A}" type="slidenum">
              <a:rPr lang="en-US" sz="1400">
                <a:solidFill>
                  <a:srgbClr val="CC66FF"/>
                </a:solidFill>
              </a:rPr>
              <a:pPr/>
              <a:t>12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715000"/>
          </a:xfrm>
          <a:noFill/>
        </p:spPr>
        <p:txBody>
          <a:bodyPr lIns="90488" tIns="44450" rIns="90488" bIns="44450"/>
          <a:lstStyle/>
          <a:p>
            <a:pPr>
              <a:buFont typeface="Webdings" charset="0"/>
              <a:buNone/>
            </a:pPr>
            <a:r>
              <a:rPr lang="de-DE">
                <a:latin typeface="Tahoma" charset="0"/>
              </a:rPr>
              <a:t>1. Mittels Regel 1 werden konjunktive Selektionsprädikate in Kaskaden von </a:t>
            </a:r>
            <a:r>
              <a:rPr lang="de-DE">
                <a:solidFill>
                  <a:srgbClr val="000000"/>
                </a:solidFill>
                <a:latin typeface="Tahoma" charset="0"/>
                <a:sym typeface="Symbol" charset="0"/>
              </a:rPr>
              <a:t></a:t>
            </a:r>
            <a:r>
              <a:rPr lang="de-DE">
                <a:latin typeface="Tahoma" charset="0"/>
              </a:rPr>
              <a:t>-Operationen zerlegt.</a:t>
            </a:r>
          </a:p>
          <a:p>
            <a:pPr>
              <a:buFont typeface="Webdings" charset="0"/>
              <a:buNone/>
            </a:pPr>
            <a:r>
              <a:rPr lang="de-DE">
                <a:latin typeface="Tahoma" charset="0"/>
              </a:rPr>
              <a:t>2. Mittels Regeln 2, 4, 6, und 9 werden Selektionsoperationen soweit  „nach unten</a:t>
            </a:r>
            <a:r>
              <a:rPr lang="ja-JP" altLang="de-DE">
                <a:latin typeface="Tahoma" charset="0"/>
              </a:rPr>
              <a:t>“</a:t>
            </a:r>
            <a:r>
              <a:rPr lang="de-DE" altLang="ja-JP">
                <a:latin typeface="Tahoma" charset="0"/>
              </a:rPr>
              <a:t> propagiert wie möglich.</a:t>
            </a:r>
          </a:p>
          <a:p>
            <a:pPr>
              <a:buFont typeface="Webdings" charset="0"/>
              <a:buNone/>
            </a:pPr>
            <a:r>
              <a:rPr lang="de-DE">
                <a:latin typeface="Tahoma" charset="0"/>
              </a:rPr>
              <a:t>3. Mittels Regel 8 werden die Blattknoten so vertauscht, dass derjenige, der das kleinste Zwischenergebnis liefert, zuerst ausgewertet wird.</a:t>
            </a:r>
          </a:p>
          <a:p>
            <a:pPr>
              <a:buFont typeface="Webdings" charset="0"/>
              <a:buNone/>
            </a:pPr>
            <a:r>
              <a:rPr lang="de-DE">
                <a:latin typeface="Tahoma" charset="0"/>
              </a:rPr>
              <a:t>4. Forme eine </a:t>
            </a:r>
            <a:r>
              <a:rPr lang="de-DE">
                <a:latin typeface="Tahoma" charset="0"/>
                <a:sym typeface="Euclid Symbol" charset="0"/>
              </a:rPr>
              <a:t>X</a:t>
            </a:r>
            <a:r>
              <a:rPr lang="de-DE">
                <a:latin typeface="Tahoma" charset="0"/>
              </a:rPr>
              <a:t>-Operation, die von einer </a:t>
            </a:r>
            <a:r>
              <a:rPr lang="de-DE">
                <a:solidFill>
                  <a:srgbClr val="000000"/>
                </a:solidFill>
                <a:latin typeface="Tahoma" charset="0"/>
                <a:sym typeface="Symbol" charset="0"/>
              </a:rPr>
              <a:t></a:t>
            </a:r>
            <a:r>
              <a:rPr lang="de-DE">
                <a:latin typeface="Tahoma" charset="0"/>
              </a:rPr>
              <a:t>-Operation gefolgt wird, wenn möglich in eine </a:t>
            </a:r>
            <a:r>
              <a:rPr lang="de-DE">
                <a:latin typeface="JoinFont" charset="0"/>
                <a:sym typeface="Symbol" charset="0"/>
              </a:rPr>
              <a:t>A</a:t>
            </a:r>
            <a:r>
              <a:rPr lang="de-DE">
                <a:latin typeface="Tahoma" charset="0"/>
              </a:rPr>
              <a:t>-Operation um</a:t>
            </a:r>
          </a:p>
          <a:p>
            <a:pPr>
              <a:buFont typeface="Webdings" charset="0"/>
              <a:buNone/>
            </a:pPr>
            <a:r>
              <a:rPr lang="de-DE">
                <a:latin typeface="Tahoma" charset="0"/>
              </a:rPr>
              <a:t>5. Mittels Regeln 3, 4, 7, und 10 werden Projektionen soweit wie möglich nach unten propagiert.</a:t>
            </a:r>
          </a:p>
          <a:p>
            <a:pPr>
              <a:buFont typeface="Webdings" charset="0"/>
              <a:buNone/>
            </a:pPr>
            <a:r>
              <a:rPr lang="de-DE">
                <a:latin typeface="Tahoma" charset="0"/>
              </a:rPr>
              <a:t>6. Versuche Operationsfolgen zusammenzufassen, wenn sie in einem „Durchlauf</a:t>
            </a:r>
            <a:r>
              <a:rPr lang="ja-JP" altLang="de-DE">
                <a:latin typeface="Tahoma" charset="0"/>
              </a:rPr>
              <a:t>“</a:t>
            </a:r>
            <a:r>
              <a:rPr lang="de-DE" altLang="ja-JP">
                <a:latin typeface="Tahoma" charset="0"/>
              </a:rPr>
              <a:t> ausführbar sind (z.B. Anwendung von Regel 1,  Regel 3, aber auch Zusammenfassung aufeinanderfolgender Selektionen  und Projektionen zu einer „Filter</a:t>
            </a:r>
            <a:r>
              <a:rPr lang="ja-JP" altLang="de-DE">
                <a:latin typeface="Tahoma" charset="0"/>
              </a:rPr>
              <a:t>“</a:t>
            </a:r>
            <a:r>
              <a:rPr lang="de-DE" altLang="ja-JP">
                <a:latin typeface="Tahoma" charset="0"/>
              </a:rPr>
              <a:t>-Operation).</a:t>
            </a:r>
            <a:endParaRPr lang="de-DE">
              <a:latin typeface="Tahoma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76250"/>
            <a:ext cx="9144000" cy="573088"/>
          </a:xfrm>
          <a:noFill/>
        </p:spPr>
        <p:txBody>
          <a:bodyPr lIns="90488" tIns="44450" rIns="90488" bIns="44450"/>
          <a:lstStyle/>
          <a:p>
            <a:r>
              <a:rPr lang="de-DE" sz="3200">
                <a:latin typeface="Arial Black" charset="0"/>
              </a:rPr>
              <a:t>Heuristische Anwendung der Transformationsregeln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3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E2B86D3-68D8-C44C-A878-70817F3F12F2}" type="slidenum">
              <a:rPr lang="en-US" sz="1400">
                <a:solidFill>
                  <a:srgbClr val="CC66FF"/>
                </a:solidFill>
              </a:rPr>
              <a:pPr/>
              <a:t>120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Replacement Selection während der Run-Generierung</a:t>
            </a:r>
          </a:p>
        </p:txBody>
      </p:sp>
      <p:sp>
        <p:nvSpPr>
          <p:cNvPr id="243715" name="AutoShape 3"/>
          <p:cNvSpPr>
            <a:spLocks noChangeArrowheads="1"/>
          </p:cNvSpPr>
          <p:nvPr/>
        </p:nvSpPr>
        <p:spPr bwMode="auto">
          <a:xfrm>
            <a:off x="457200" y="13716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>
                <a:latin typeface="Times New Roman" charset="0"/>
              </a:rPr>
              <a:t>97</a:t>
            </a:r>
          </a:p>
          <a:p>
            <a:r>
              <a:rPr lang="de-DE" sz="2800">
                <a:latin typeface="Times New Roman" charset="0"/>
              </a:rPr>
              <a:t>17</a:t>
            </a:r>
          </a:p>
          <a:p>
            <a:r>
              <a:rPr lang="de-DE" sz="2800">
                <a:latin typeface="Times New Roman" charset="0"/>
              </a:rPr>
              <a:t>3</a:t>
            </a:r>
          </a:p>
          <a:p>
            <a:r>
              <a:rPr lang="de-DE" sz="2800">
                <a:latin typeface="Times New Roman" charset="0"/>
              </a:rPr>
              <a:t>5</a:t>
            </a:r>
          </a:p>
          <a:p>
            <a:r>
              <a:rPr lang="de-DE" sz="2800">
                <a:latin typeface="Times New Roman" charset="0"/>
              </a:rPr>
              <a:t>27</a:t>
            </a:r>
          </a:p>
          <a:p>
            <a:r>
              <a:rPr lang="de-DE" sz="2800">
                <a:latin typeface="Times New Roman" charset="0"/>
              </a:rPr>
              <a:t>16</a:t>
            </a:r>
          </a:p>
          <a:p>
            <a:r>
              <a:rPr lang="de-DE" sz="2800">
                <a:latin typeface="Times New Roman" charset="0"/>
              </a:rPr>
              <a:t>2</a:t>
            </a:r>
          </a:p>
          <a:p>
            <a:r>
              <a:rPr lang="de-DE" sz="2800">
                <a:latin typeface="Times New Roman" charset="0"/>
              </a:rPr>
              <a:t>99</a:t>
            </a:r>
          </a:p>
          <a:p>
            <a:r>
              <a:rPr lang="de-DE" sz="2800">
                <a:latin typeface="Times New Roman" charset="0"/>
              </a:rPr>
              <a:t>13</a:t>
            </a:r>
          </a:p>
        </p:txBody>
      </p:sp>
      <p:sp>
        <p:nvSpPr>
          <p:cNvPr id="243716" name="AutoShape 4"/>
          <p:cNvSpPr>
            <a:spLocks noChangeArrowheads="1"/>
          </p:cNvSpPr>
          <p:nvPr/>
        </p:nvSpPr>
        <p:spPr bwMode="auto">
          <a:xfrm>
            <a:off x="6858000" y="12954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>
                <a:latin typeface="Times New Roman" charset="0"/>
              </a:rPr>
              <a:t>3</a:t>
            </a:r>
          </a:p>
          <a:p>
            <a:r>
              <a:rPr lang="de-DE" sz="2800">
                <a:latin typeface="Times New Roman" charset="0"/>
              </a:rPr>
              <a:t>5</a:t>
            </a:r>
          </a:p>
          <a:p>
            <a:r>
              <a:rPr lang="de-DE" sz="2800">
                <a:latin typeface="Times New Roman" charset="0"/>
              </a:rPr>
              <a:t>17</a:t>
            </a:r>
          </a:p>
          <a:p>
            <a:r>
              <a:rPr lang="de-DE" sz="2800">
                <a:latin typeface="Times New Roman" charset="0"/>
              </a:rPr>
              <a:t>27</a:t>
            </a:r>
          </a:p>
          <a:p>
            <a:r>
              <a:rPr lang="de-DE" sz="2800">
                <a:latin typeface="Times New Roman" charset="0"/>
              </a:rPr>
              <a:t>97</a:t>
            </a: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</p:txBody>
      </p:sp>
      <p:sp>
        <p:nvSpPr>
          <p:cNvPr id="243717" name="Text Box 5"/>
          <p:cNvSpPr txBox="1">
            <a:spLocks noChangeArrowheads="1"/>
          </p:cNvSpPr>
          <p:nvPr/>
        </p:nvSpPr>
        <p:spPr bwMode="auto">
          <a:xfrm>
            <a:off x="3444875" y="1314450"/>
            <a:ext cx="1042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3200">
                <a:latin typeface="Times New Roman" charset="0"/>
              </a:rPr>
              <a:t>Heap</a:t>
            </a:r>
          </a:p>
        </p:txBody>
      </p:sp>
      <p:sp>
        <p:nvSpPr>
          <p:cNvPr id="243718" name="Oval 6"/>
          <p:cNvSpPr>
            <a:spLocks noChangeArrowheads="1"/>
          </p:cNvSpPr>
          <p:nvPr/>
        </p:nvSpPr>
        <p:spPr bwMode="auto">
          <a:xfrm>
            <a:off x="3657600" y="2590800"/>
            <a:ext cx="9906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1-99</a:t>
            </a:r>
          </a:p>
        </p:txBody>
      </p:sp>
      <p:sp>
        <p:nvSpPr>
          <p:cNvPr id="243719" name="Oval 7"/>
          <p:cNvSpPr>
            <a:spLocks noChangeArrowheads="1"/>
          </p:cNvSpPr>
          <p:nvPr/>
        </p:nvSpPr>
        <p:spPr bwMode="auto">
          <a:xfrm>
            <a:off x="2743200" y="3733800"/>
            <a:ext cx="9906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2-2</a:t>
            </a:r>
          </a:p>
        </p:txBody>
      </p:sp>
      <p:sp>
        <p:nvSpPr>
          <p:cNvPr id="243720" name="Oval 8"/>
          <p:cNvSpPr>
            <a:spLocks noChangeArrowheads="1"/>
          </p:cNvSpPr>
          <p:nvPr/>
        </p:nvSpPr>
        <p:spPr bwMode="auto">
          <a:xfrm>
            <a:off x="4267200" y="3733800"/>
            <a:ext cx="9906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2-16</a:t>
            </a:r>
          </a:p>
        </p:txBody>
      </p:sp>
      <p:cxnSp>
        <p:nvCxnSpPr>
          <p:cNvPr id="243721" name="AutoShape 9"/>
          <p:cNvCxnSpPr>
            <a:cxnSpLocks noChangeShapeType="1"/>
            <a:stCxn id="243718" idx="3"/>
            <a:endCxn id="243719" idx="0"/>
          </p:cNvCxnSpPr>
          <p:nvPr/>
        </p:nvCxnSpPr>
        <p:spPr bwMode="auto">
          <a:xfrm flipH="1">
            <a:off x="3238500" y="3325813"/>
            <a:ext cx="563563" cy="388937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3722" name="AutoShape 10"/>
          <p:cNvCxnSpPr>
            <a:cxnSpLocks noChangeShapeType="1"/>
            <a:stCxn id="243718" idx="5"/>
            <a:endCxn id="243720" idx="0"/>
          </p:cNvCxnSpPr>
          <p:nvPr/>
        </p:nvCxnSpPr>
        <p:spPr bwMode="auto">
          <a:xfrm>
            <a:off x="4503738" y="3325813"/>
            <a:ext cx="258762" cy="388937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3723" name="Line 11"/>
          <p:cNvSpPr>
            <a:spLocks noChangeShapeType="1"/>
          </p:cNvSpPr>
          <p:nvPr/>
        </p:nvSpPr>
        <p:spPr bwMode="auto">
          <a:xfrm flipV="1">
            <a:off x="1219200" y="2971800"/>
            <a:ext cx="2590800" cy="23622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3997D84-5D79-7B46-8D9A-EB855CBEB7C8}" type="slidenum">
              <a:rPr lang="en-US" sz="1400">
                <a:solidFill>
                  <a:srgbClr val="CC66FF"/>
                </a:solidFill>
              </a:rPr>
              <a:pPr/>
              <a:t>121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Replacement Selection während der Run-Generierung</a:t>
            </a:r>
          </a:p>
        </p:txBody>
      </p:sp>
      <p:sp>
        <p:nvSpPr>
          <p:cNvPr id="245763" name="AutoShape 3"/>
          <p:cNvSpPr>
            <a:spLocks noChangeArrowheads="1"/>
          </p:cNvSpPr>
          <p:nvPr/>
        </p:nvSpPr>
        <p:spPr bwMode="auto">
          <a:xfrm>
            <a:off x="457200" y="13716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>
                <a:latin typeface="Times New Roman" charset="0"/>
              </a:rPr>
              <a:t>97</a:t>
            </a:r>
          </a:p>
          <a:p>
            <a:r>
              <a:rPr lang="de-DE" sz="2800">
                <a:latin typeface="Times New Roman" charset="0"/>
              </a:rPr>
              <a:t>17</a:t>
            </a:r>
          </a:p>
          <a:p>
            <a:r>
              <a:rPr lang="de-DE" sz="2800">
                <a:latin typeface="Times New Roman" charset="0"/>
              </a:rPr>
              <a:t>3</a:t>
            </a:r>
          </a:p>
          <a:p>
            <a:r>
              <a:rPr lang="de-DE" sz="2800">
                <a:latin typeface="Times New Roman" charset="0"/>
              </a:rPr>
              <a:t>5</a:t>
            </a:r>
          </a:p>
          <a:p>
            <a:r>
              <a:rPr lang="de-DE" sz="2800">
                <a:latin typeface="Times New Roman" charset="0"/>
              </a:rPr>
              <a:t>27</a:t>
            </a:r>
          </a:p>
          <a:p>
            <a:r>
              <a:rPr lang="de-DE" sz="2800">
                <a:latin typeface="Times New Roman" charset="0"/>
              </a:rPr>
              <a:t>16</a:t>
            </a:r>
          </a:p>
          <a:p>
            <a:r>
              <a:rPr lang="de-DE" sz="2800">
                <a:latin typeface="Times New Roman" charset="0"/>
              </a:rPr>
              <a:t>2</a:t>
            </a:r>
          </a:p>
          <a:p>
            <a:r>
              <a:rPr lang="de-DE" sz="2800">
                <a:latin typeface="Times New Roman" charset="0"/>
              </a:rPr>
              <a:t>99</a:t>
            </a:r>
          </a:p>
          <a:p>
            <a:r>
              <a:rPr lang="de-DE" sz="2800">
                <a:latin typeface="Times New Roman" charset="0"/>
              </a:rPr>
              <a:t>13</a:t>
            </a:r>
          </a:p>
        </p:txBody>
      </p:sp>
      <p:sp>
        <p:nvSpPr>
          <p:cNvPr id="245764" name="AutoShape 4"/>
          <p:cNvSpPr>
            <a:spLocks noChangeArrowheads="1"/>
          </p:cNvSpPr>
          <p:nvPr/>
        </p:nvSpPr>
        <p:spPr bwMode="auto">
          <a:xfrm>
            <a:off x="6858000" y="12954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>
                <a:latin typeface="Times New Roman" charset="0"/>
              </a:rPr>
              <a:t>3</a:t>
            </a:r>
          </a:p>
          <a:p>
            <a:r>
              <a:rPr lang="de-DE" sz="2800">
                <a:latin typeface="Times New Roman" charset="0"/>
              </a:rPr>
              <a:t>5</a:t>
            </a:r>
          </a:p>
          <a:p>
            <a:r>
              <a:rPr lang="de-DE" sz="2800">
                <a:latin typeface="Times New Roman" charset="0"/>
              </a:rPr>
              <a:t>17</a:t>
            </a:r>
          </a:p>
          <a:p>
            <a:r>
              <a:rPr lang="de-DE" sz="2800">
                <a:latin typeface="Times New Roman" charset="0"/>
              </a:rPr>
              <a:t>27</a:t>
            </a:r>
          </a:p>
          <a:p>
            <a:r>
              <a:rPr lang="de-DE" sz="2800">
                <a:latin typeface="Times New Roman" charset="0"/>
              </a:rPr>
              <a:t>97</a:t>
            </a:r>
          </a:p>
          <a:p>
            <a:r>
              <a:rPr lang="de-DE" sz="2800">
                <a:latin typeface="Times New Roman" charset="0"/>
              </a:rPr>
              <a:t>99</a:t>
            </a: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</p:txBody>
      </p:sp>
      <p:sp>
        <p:nvSpPr>
          <p:cNvPr id="245765" name="Text Box 5"/>
          <p:cNvSpPr txBox="1">
            <a:spLocks noChangeArrowheads="1"/>
          </p:cNvSpPr>
          <p:nvPr/>
        </p:nvSpPr>
        <p:spPr bwMode="auto">
          <a:xfrm>
            <a:off x="3444875" y="1314450"/>
            <a:ext cx="1042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3200">
                <a:latin typeface="Times New Roman" charset="0"/>
              </a:rPr>
              <a:t>Heap</a:t>
            </a:r>
          </a:p>
        </p:txBody>
      </p:sp>
      <p:sp>
        <p:nvSpPr>
          <p:cNvPr id="245766" name="Oval 6"/>
          <p:cNvSpPr>
            <a:spLocks noChangeArrowheads="1"/>
          </p:cNvSpPr>
          <p:nvPr/>
        </p:nvSpPr>
        <p:spPr bwMode="auto">
          <a:xfrm>
            <a:off x="3657600" y="2590800"/>
            <a:ext cx="9906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1-99</a:t>
            </a:r>
          </a:p>
        </p:txBody>
      </p:sp>
      <p:sp>
        <p:nvSpPr>
          <p:cNvPr id="245767" name="Oval 7"/>
          <p:cNvSpPr>
            <a:spLocks noChangeArrowheads="1"/>
          </p:cNvSpPr>
          <p:nvPr/>
        </p:nvSpPr>
        <p:spPr bwMode="auto">
          <a:xfrm>
            <a:off x="2743200" y="3733800"/>
            <a:ext cx="9906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2-2</a:t>
            </a:r>
          </a:p>
        </p:txBody>
      </p:sp>
      <p:sp>
        <p:nvSpPr>
          <p:cNvPr id="245768" name="Oval 8"/>
          <p:cNvSpPr>
            <a:spLocks noChangeArrowheads="1"/>
          </p:cNvSpPr>
          <p:nvPr/>
        </p:nvSpPr>
        <p:spPr bwMode="auto">
          <a:xfrm>
            <a:off x="4267200" y="3733800"/>
            <a:ext cx="9906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2-16</a:t>
            </a:r>
          </a:p>
        </p:txBody>
      </p:sp>
      <p:cxnSp>
        <p:nvCxnSpPr>
          <p:cNvPr id="245769" name="AutoShape 9"/>
          <p:cNvCxnSpPr>
            <a:cxnSpLocks noChangeShapeType="1"/>
            <a:stCxn id="245766" idx="3"/>
            <a:endCxn id="245767" idx="0"/>
          </p:cNvCxnSpPr>
          <p:nvPr/>
        </p:nvCxnSpPr>
        <p:spPr bwMode="auto">
          <a:xfrm flipH="1">
            <a:off x="3238500" y="3325813"/>
            <a:ext cx="563563" cy="388937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770" name="AutoShape 10"/>
          <p:cNvCxnSpPr>
            <a:cxnSpLocks noChangeShapeType="1"/>
            <a:stCxn id="245766" idx="5"/>
            <a:endCxn id="245768" idx="0"/>
          </p:cNvCxnSpPr>
          <p:nvPr/>
        </p:nvCxnSpPr>
        <p:spPr bwMode="auto">
          <a:xfrm>
            <a:off x="4503738" y="3325813"/>
            <a:ext cx="258762" cy="388937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771" name="Line 11"/>
          <p:cNvSpPr>
            <a:spLocks noChangeShapeType="1"/>
          </p:cNvSpPr>
          <p:nvPr/>
        </p:nvSpPr>
        <p:spPr bwMode="auto">
          <a:xfrm>
            <a:off x="4572000" y="3048000"/>
            <a:ext cx="2590800" cy="11430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09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A1B84BF-D3C2-DD45-85E2-C2EA78F0C898}" type="slidenum">
              <a:rPr lang="en-US" sz="1400">
                <a:solidFill>
                  <a:srgbClr val="CC66FF"/>
                </a:solidFill>
              </a:rPr>
              <a:pPr/>
              <a:t>122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Replacement Selection während der Run-Generierung</a:t>
            </a:r>
          </a:p>
        </p:txBody>
      </p:sp>
      <p:sp>
        <p:nvSpPr>
          <p:cNvPr id="247811" name="AutoShape 3"/>
          <p:cNvSpPr>
            <a:spLocks noChangeArrowheads="1"/>
          </p:cNvSpPr>
          <p:nvPr/>
        </p:nvSpPr>
        <p:spPr bwMode="auto">
          <a:xfrm>
            <a:off x="457200" y="13716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>
                <a:latin typeface="Times New Roman" charset="0"/>
              </a:rPr>
              <a:t>97</a:t>
            </a:r>
          </a:p>
          <a:p>
            <a:r>
              <a:rPr lang="de-DE" sz="2800">
                <a:latin typeface="Times New Roman" charset="0"/>
              </a:rPr>
              <a:t>17</a:t>
            </a:r>
          </a:p>
          <a:p>
            <a:r>
              <a:rPr lang="de-DE" sz="2800">
                <a:latin typeface="Times New Roman" charset="0"/>
              </a:rPr>
              <a:t>3</a:t>
            </a:r>
          </a:p>
          <a:p>
            <a:r>
              <a:rPr lang="de-DE" sz="2800">
                <a:latin typeface="Times New Roman" charset="0"/>
              </a:rPr>
              <a:t>5</a:t>
            </a:r>
          </a:p>
          <a:p>
            <a:r>
              <a:rPr lang="de-DE" sz="2800">
                <a:latin typeface="Times New Roman" charset="0"/>
              </a:rPr>
              <a:t>27</a:t>
            </a:r>
          </a:p>
          <a:p>
            <a:r>
              <a:rPr lang="de-DE" sz="2800">
                <a:latin typeface="Times New Roman" charset="0"/>
              </a:rPr>
              <a:t>16</a:t>
            </a:r>
          </a:p>
          <a:p>
            <a:r>
              <a:rPr lang="de-DE" sz="2800">
                <a:latin typeface="Times New Roman" charset="0"/>
              </a:rPr>
              <a:t>2</a:t>
            </a:r>
          </a:p>
          <a:p>
            <a:r>
              <a:rPr lang="de-DE" sz="2800">
                <a:latin typeface="Times New Roman" charset="0"/>
              </a:rPr>
              <a:t>99</a:t>
            </a:r>
          </a:p>
          <a:p>
            <a:r>
              <a:rPr lang="de-DE" sz="2800">
                <a:latin typeface="Times New Roman" charset="0"/>
              </a:rPr>
              <a:t>13</a:t>
            </a:r>
          </a:p>
        </p:txBody>
      </p:sp>
      <p:sp>
        <p:nvSpPr>
          <p:cNvPr id="247812" name="AutoShape 4"/>
          <p:cNvSpPr>
            <a:spLocks noChangeArrowheads="1"/>
          </p:cNvSpPr>
          <p:nvPr/>
        </p:nvSpPr>
        <p:spPr bwMode="auto">
          <a:xfrm>
            <a:off x="6858000" y="12954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>
                <a:latin typeface="Times New Roman" charset="0"/>
              </a:rPr>
              <a:t>3</a:t>
            </a:r>
          </a:p>
          <a:p>
            <a:r>
              <a:rPr lang="de-DE" sz="2800">
                <a:latin typeface="Times New Roman" charset="0"/>
              </a:rPr>
              <a:t>5</a:t>
            </a:r>
          </a:p>
          <a:p>
            <a:r>
              <a:rPr lang="de-DE" sz="2800">
                <a:latin typeface="Times New Roman" charset="0"/>
              </a:rPr>
              <a:t>17</a:t>
            </a:r>
          </a:p>
          <a:p>
            <a:r>
              <a:rPr lang="de-DE" sz="2800">
                <a:latin typeface="Times New Roman" charset="0"/>
              </a:rPr>
              <a:t>27</a:t>
            </a:r>
          </a:p>
          <a:p>
            <a:r>
              <a:rPr lang="de-DE" sz="2800">
                <a:latin typeface="Times New Roman" charset="0"/>
              </a:rPr>
              <a:t>97</a:t>
            </a:r>
          </a:p>
          <a:p>
            <a:r>
              <a:rPr lang="de-DE" sz="2800">
                <a:latin typeface="Times New Roman" charset="0"/>
              </a:rPr>
              <a:t>99</a:t>
            </a: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</p:txBody>
      </p:sp>
      <p:sp>
        <p:nvSpPr>
          <p:cNvPr id="247813" name="Text Box 5"/>
          <p:cNvSpPr txBox="1">
            <a:spLocks noChangeArrowheads="1"/>
          </p:cNvSpPr>
          <p:nvPr/>
        </p:nvSpPr>
        <p:spPr bwMode="auto">
          <a:xfrm>
            <a:off x="3444875" y="1314450"/>
            <a:ext cx="1042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3200">
                <a:latin typeface="Times New Roman" charset="0"/>
              </a:rPr>
              <a:t>Heap</a:t>
            </a:r>
          </a:p>
        </p:txBody>
      </p:sp>
      <p:sp>
        <p:nvSpPr>
          <p:cNvPr id="247814" name="Oval 6"/>
          <p:cNvSpPr>
            <a:spLocks noChangeArrowheads="1"/>
          </p:cNvSpPr>
          <p:nvPr/>
        </p:nvSpPr>
        <p:spPr bwMode="auto">
          <a:xfrm>
            <a:off x="3657600" y="2590800"/>
            <a:ext cx="9906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2-13</a:t>
            </a:r>
          </a:p>
        </p:txBody>
      </p:sp>
      <p:sp>
        <p:nvSpPr>
          <p:cNvPr id="247815" name="Oval 7"/>
          <p:cNvSpPr>
            <a:spLocks noChangeArrowheads="1"/>
          </p:cNvSpPr>
          <p:nvPr/>
        </p:nvSpPr>
        <p:spPr bwMode="auto">
          <a:xfrm>
            <a:off x="2743200" y="3733800"/>
            <a:ext cx="9906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2-2</a:t>
            </a:r>
          </a:p>
        </p:txBody>
      </p:sp>
      <p:sp>
        <p:nvSpPr>
          <p:cNvPr id="247816" name="Oval 8"/>
          <p:cNvSpPr>
            <a:spLocks noChangeArrowheads="1"/>
          </p:cNvSpPr>
          <p:nvPr/>
        </p:nvSpPr>
        <p:spPr bwMode="auto">
          <a:xfrm>
            <a:off x="4267200" y="3733800"/>
            <a:ext cx="9906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2-16</a:t>
            </a:r>
          </a:p>
        </p:txBody>
      </p:sp>
      <p:cxnSp>
        <p:nvCxnSpPr>
          <p:cNvPr id="247817" name="AutoShape 9"/>
          <p:cNvCxnSpPr>
            <a:cxnSpLocks noChangeShapeType="1"/>
            <a:stCxn id="247814" idx="3"/>
            <a:endCxn id="247815" idx="0"/>
          </p:cNvCxnSpPr>
          <p:nvPr/>
        </p:nvCxnSpPr>
        <p:spPr bwMode="auto">
          <a:xfrm flipH="1">
            <a:off x="3238500" y="3325813"/>
            <a:ext cx="563563" cy="388937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7818" name="AutoShape 10"/>
          <p:cNvCxnSpPr>
            <a:cxnSpLocks noChangeShapeType="1"/>
            <a:stCxn id="247814" idx="5"/>
            <a:endCxn id="247816" idx="0"/>
          </p:cNvCxnSpPr>
          <p:nvPr/>
        </p:nvCxnSpPr>
        <p:spPr bwMode="auto">
          <a:xfrm>
            <a:off x="4503738" y="3325813"/>
            <a:ext cx="258762" cy="388937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7819" name="Line 11"/>
          <p:cNvSpPr>
            <a:spLocks noChangeShapeType="1"/>
          </p:cNvSpPr>
          <p:nvPr/>
        </p:nvSpPr>
        <p:spPr bwMode="auto">
          <a:xfrm flipV="1">
            <a:off x="1219200" y="2971800"/>
            <a:ext cx="2590800" cy="28194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4092" name="Rectangle 12"/>
          <p:cNvSpPr>
            <a:spLocks noChangeArrowheads="1"/>
          </p:cNvSpPr>
          <p:nvPr/>
        </p:nvSpPr>
        <p:spPr bwMode="auto">
          <a:xfrm>
            <a:off x="7010400" y="1905000"/>
            <a:ext cx="762000" cy="26670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2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7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3B235DA-8FB3-9248-A031-C825207D02E2}" type="slidenum">
              <a:rPr lang="en-US" sz="1400">
                <a:solidFill>
                  <a:srgbClr val="CC66FF"/>
                </a:solidFill>
              </a:rPr>
              <a:pPr/>
              <a:t>123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Replacement Selection während der Run-Generierung</a:t>
            </a:r>
          </a:p>
        </p:txBody>
      </p:sp>
      <p:sp>
        <p:nvSpPr>
          <p:cNvPr id="249859" name="AutoShape 3"/>
          <p:cNvSpPr>
            <a:spLocks noChangeArrowheads="1"/>
          </p:cNvSpPr>
          <p:nvPr/>
        </p:nvSpPr>
        <p:spPr bwMode="auto">
          <a:xfrm>
            <a:off x="457200" y="13716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>
                <a:latin typeface="Times New Roman" charset="0"/>
              </a:rPr>
              <a:t>97</a:t>
            </a:r>
          </a:p>
          <a:p>
            <a:r>
              <a:rPr lang="de-DE" sz="2800">
                <a:latin typeface="Times New Roman" charset="0"/>
              </a:rPr>
              <a:t>17</a:t>
            </a:r>
          </a:p>
          <a:p>
            <a:r>
              <a:rPr lang="de-DE" sz="2800">
                <a:latin typeface="Times New Roman" charset="0"/>
              </a:rPr>
              <a:t>3</a:t>
            </a:r>
          </a:p>
          <a:p>
            <a:r>
              <a:rPr lang="de-DE" sz="2800">
                <a:latin typeface="Times New Roman" charset="0"/>
              </a:rPr>
              <a:t>5</a:t>
            </a:r>
          </a:p>
          <a:p>
            <a:r>
              <a:rPr lang="de-DE" sz="2800">
                <a:latin typeface="Times New Roman" charset="0"/>
              </a:rPr>
              <a:t>27</a:t>
            </a:r>
          </a:p>
          <a:p>
            <a:r>
              <a:rPr lang="de-DE" sz="2800">
                <a:latin typeface="Times New Roman" charset="0"/>
              </a:rPr>
              <a:t>16</a:t>
            </a:r>
          </a:p>
          <a:p>
            <a:r>
              <a:rPr lang="de-DE" sz="2800">
                <a:latin typeface="Times New Roman" charset="0"/>
              </a:rPr>
              <a:t>2</a:t>
            </a:r>
          </a:p>
          <a:p>
            <a:r>
              <a:rPr lang="de-DE" sz="2800">
                <a:latin typeface="Times New Roman" charset="0"/>
              </a:rPr>
              <a:t>99</a:t>
            </a:r>
          </a:p>
          <a:p>
            <a:r>
              <a:rPr lang="de-DE" sz="2800">
                <a:latin typeface="Times New Roman" charset="0"/>
              </a:rPr>
              <a:t>13</a:t>
            </a:r>
          </a:p>
        </p:txBody>
      </p:sp>
      <p:sp>
        <p:nvSpPr>
          <p:cNvPr id="249860" name="AutoShape 4"/>
          <p:cNvSpPr>
            <a:spLocks noChangeArrowheads="1"/>
          </p:cNvSpPr>
          <p:nvPr/>
        </p:nvSpPr>
        <p:spPr bwMode="auto">
          <a:xfrm>
            <a:off x="6858000" y="12954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>
                <a:latin typeface="Times New Roman" charset="0"/>
              </a:rPr>
              <a:t>3</a:t>
            </a:r>
          </a:p>
          <a:p>
            <a:r>
              <a:rPr lang="de-DE" sz="2800">
                <a:latin typeface="Times New Roman" charset="0"/>
              </a:rPr>
              <a:t>5</a:t>
            </a:r>
          </a:p>
          <a:p>
            <a:r>
              <a:rPr lang="de-DE" sz="2800">
                <a:latin typeface="Times New Roman" charset="0"/>
              </a:rPr>
              <a:t>17</a:t>
            </a:r>
          </a:p>
          <a:p>
            <a:r>
              <a:rPr lang="de-DE" sz="2800">
                <a:latin typeface="Times New Roman" charset="0"/>
              </a:rPr>
              <a:t>27</a:t>
            </a:r>
          </a:p>
          <a:p>
            <a:r>
              <a:rPr lang="de-DE" sz="2800">
                <a:latin typeface="Times New Roman" charset="0"/>
              </a:rPr>
              <a:t>97</a:t>
            </a:r>
          </a:p>
          <a:p>
            <a:r>
              <a:rPr lang="de-DE" sz="2800">
                <a:latin typeface="Times New Roman" charset="0"/>
              </a:rPr>
              <a:t>99</a:t>
            </a: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</p:txBody>
      </p:sp>
      <p:sp>
        <p:nvSpPr>
          <p:cNvPr id="249861" name="Text Box 5"/>
          <p:cNvSpPr txBox="1">
            <a:spLocks noChangeArrowheads="1"/>
          </p:cNvSpPr>
          <p:nvPr/>
        </p:nvSpPr>
        <p:spPr bwMode="auto">
          <a:xfrm>
            <a:off x="3444875" y="1314450"/>
            <a:ext cx="1042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3200">
                <a:latin typeface="Times New Roman" charset="0"/>
              </a:rPr>
              <a:t>Heap</a:t>
            </a:r>
          </a:p>
        </p:txBody>
      </p:sp>
      <p:sp>
        <p:nvSpPr>
          <p:cNvPr id="249862" name="Oval 6"/>
          <p:cNvSpPr>
            <a:spLocks noChangeArrowheads="1"/>
          </p:cNvSpPr>
          <p:nvPr/>
        </p:nvSpPr>
        <p:spPr bwMode="auto">
          <a:xfrm>
            <a:off x="3657600" y="2590800"/>
            <a:ext cx="9906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2-2</a:t>
            </a:r>
          </a:p>
        </p:txBody>
      </p:sp>
      <p:sp>
        <p:nvSpPr>
          <p:cNvPr id="249863" name="Oval 7"/>
          <p:cNvSpPr>
            <a:spLocks noChangeArrowheads="1"/>
          </p:cNvSpPr>
          <p:nvPr/>
        </p:nvSpPr>
        <p:spPr bwMode="auto">
          <a:xfrm>
            <a:off x="2743200" y="3733800"/>
            <a:ext cx="9906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2-13</a:t>
            </a:r>
          </a:p>
        </p:txBody>
      </p:sp>
      <p:sp>
        <p:nvSpPr>
          <p:cNvPr id="249864" name="Oval 8"/>
          <p:cNvSpPr>
            <a:spLocks noChangeArrowheads="1"/>
          </p:cNvSpPr>
          <p:nvPr/>
        </p:nvSpPr>
        <p:spPr bwMode="auto">
          <a:xfrm>
            <a:off x="4267200" y="3733800"/>
            <a:ext cx="9906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2-16</a:t>
            </a:r>
          </a:p>
        </p:txBody>
      </p:sp>
      <p:cxnSp>
        <p:nvCxnSpPr>
          <p:cNvPr id="249865" name="AutoShape 9"/>
          <p:cNvCxnSpPr>
            <a:cxnSpLocks noChangeShapeType="1"/>
            <a:stCxn id="249862" idx="3"/>
            <a:endCxn id="249863" idx="0"/>
          </p:cNvCxnSpPr>
          <p:nvPr/>
        </p:nvCxnSpPr>
        <p:spPr bwMode="auto">
          <a:xfrm flipH="1">
            <a:off x="3238500" y="3325813"/>
            <a:ext cx="563563" cy="388937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9866" name="AutoShape 10"/>
          <p:cNvCxnSpPr>
            <a:cxnSpLocks noChangeShapeType="1"/>
            <a:stCxn id="249862" idx="5"/>
            <a:endCxn id="249864" idx="0"/>
          </p:cNvCxnSpPr>
          <p:nvPr/>
        </p:nvCxnSpPr>
        <p:spPr bwMode="auto">
          <a:xfrm>
            <a:off x="4503738" y="3325813"/>
            <a:ext cx="258762" cy="388937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5115" name="Rectangle 11"/>
          <p:cNvSpPr>
            <a:spLocks noChangeArrowheads="1"/>
          </p:cNvSpPr>
          <p:nvPr/>
        </p:nvSpPr>
        <p:spPr bwMode="auto">
          <a:xfrm>
            <a:off x="7010400" y="1905000"/>
            <a:ext cx="762000" cy="26670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5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5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FEE32B6-5BB1-424B-AE75-F6042C5ED91C}" type="slidenum">
              <a:rPr lang="en-US" sz="1400">
                <a:solidFill>
                  <a:srgbClr val="CC66FF"/>
                </a:solidFill>
              </a:rPr>
              <a:pPr/>
              <a:t>124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Replacement Selection während der Run-Generierung</a:t>
            </a:r>
          </a:p>
        </p:txBody>
      </p:sp>
      <p:sp>
        <p:nvSpPr>
          <p:cNvPr id="251907" name="AutoShape 3"/>
          <p:cNvSpPr>
            <a:spLocks noChangeArrowheads="1"/>
          </p:cNvSpPr>
          <p:nvPr/>
        </p:nvSpPr>
        <p:spPr bwMode="auto">
          <a:xfrm>
            <a:off x="457200" y="13716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>
                <a:latin typeface="Times New Roman" charset="0"/>
              </a:rPr>
              <a:t>97</a:t>
            </a:r>
          </a:p>
          <a:p>
            <a:r>
              <a:rPr lang="de-DE" sz="2800">
                <a:latin typeface="Times New Roman" charset="0"/>
              </a:rPr>
              <a:t>17</a:t>
            </a:r>
          </a:p>
          <a:p>
            <a:r>
              <a:rPr lang="de-DE" sz="2800">
                <a:latin typeface="Times New Roman" charset="0"/>
              </a:rPr>
              <a:t>3</a:t>
            </a:r>
          </a:p>
          <a:p>
            <a:r>
              <a:rPr lang="de-DE" sz="2800">
                <a:latin typeface="Times New Roman" charset="0"/>
              </a:rPr>
              <a:t>5</a:t>
            </a:r>
          </a:p>
          <a:p>
            <a:r>
              <a:rPr lang="de-DE" sz="2800">
                <a:latin typeface="Times New Roman" charset="0"/>
              </a:rPr>
              <a:t>27</a:t>
            </a:r>
          </a:p>
          <a:p>
            <a:r>
              <a:rPr lang="de-DE" sz="2800">
                <a:latin typeface="Times New Roman" charset="0"/>
              </a:rPr>
              <a:t>16</a:t>
            </a:r>
          </a:p>
          <a:p>
            <a:r>
              <a:rPr lang="de-DE" sz="2800">
                <a:latin typeface="Times New Roman" charset="0"/>
              </a:rPr>
              <a:t>2</a:t>
            </a:r>
          </a:p>
          <a:p>
            <a:r>
              <a:rPr lang="de-DE" sz="2800">
                <a:latin typeface="Times New Roman" charset="0"/>
              </a:rPr>
              <a:t>99</a:t>
            </a:r>
          </a:p>
          <a:p>
            <a:r>
              <a:rPr lang="de-DE" sz="2800">
                <a:latin typeface="Times New Roman" charset="0"/>
              </a:rPr>
              <a:t>13</a:t>
            </a:r>
          </a:p>
        </p:txBody>
      </p:sp>
      <p:sp>
        <p:nvSpPr>
          <p:cNvPr id="251908" name="AutoShape 4"/>
          <p:cNvSpPr>
            <a:spLocks noChangeArrowheads="1"/>
          </p:cNvSpPr>
          <p:nvPr/>
        </p:nvSpPr>
        <p:spPr bwMode="auto">
          <a:xfrm>
            <a:off x="6858000" y="12954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>
                <a:latin typeface="Times New Roman" charset="0"/>
              </a:rPr>
              <a:t>3</a:t>
            </a:r>
          </a:p>
          <a:p>
            <a:r>
              <a:rPr lang="de-DE" sz="2800">
                <a:latin typeface="Times New Roman" charset="0"/>
              </a:rPr>
              <a:t>5</a:t>
            </a:r>
          </a:p>
          <a:p>
            <a:r>
              <a:rPr lang="de-DE" sz="2800">
                <a:latin typeface="Times New Roman" charset="0"/>
              </a:rPr>
              <a:t>17</a:t>
            </a:r>
          </a:p>
          <a:p>
            <a:r>
              <a:rPr lang="de-DE" sz="2800">
                <a:latin typeface="Times New Roman" charset="0"/>
              </a:rPr>
              <a:t>27</a:t>
            </a:r>
          </a:p>
          <a:p>
            <a:r>
              <a:rPr lang="de-DE" sz="2800">
                <a:latin typeface="Times New Roman" charset="0"/>
              </a:rPr>
              <a:t>97</a:t>
            </a:r>
          </a:p>
          <a:p>
            <a:r>
              <a:rPr lang="de-DE" sz="2800">
                <a:latin typeface="Times New Roman" charset="0"/>
              </a:rPr>
              <a:t>99</a:t>
            </a:r>
          </a:p>
          <a:p>
            <a:r>
              <a:rPr lang="de-DE" sz="2800">
                <a:latin typeface="Times New Roman" charset="0"/>
              </a:rPr>
              <a:t>2</a:t>
            </a:r>
          </a:p>
          <a:p>
            <a:r>
              <a:rPr lang="de-DE" sz="2800">
                <a:latin typeface="Times New Roman" charset="0"/>
              </a:rPr>
              <a:t>13</a:t>
            </a:r>
          </a:p>
          <a:p>
            <a:r>
              <a:rPr lang="de-DE" sz="2800">
                <a:latin typeface="Times New Roman" charset="0"/>
              </a:rPr>
              <a:t>16</a:t>
            </a:r>
          </a:p>
        </p:txBody>
      </p:sp>
      <p:sp>
        <p:nvSpPr>
          <p:cNvPr id="251909" name="Text Box 5"/>
          <p:cNvSpPr txBox="1">
            <a:spLocks noChangeArrowheads="1"/>
          </p:cNvSpPr>
          <p:nvPr/>
        </p:nvSpPr>
        <p:spPr bwMode="auto">
          <a:xfrm>
            <a:off x="3444875" y="1314450"/>
            <a:ext cx="1042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3200">
                <a:latin typeface="Times New Roman" charset="0"/>
              </a:rPr>
              <a:t>Heap</a:t>
            </a:r>
          </a:p>
        </p:txBody>
      </p:sp>
      <p:sp>
        <p:nvSpPr>
          <p:cNvPr id="251910" name="Oval 6"/>
          <p:cNvSpPr>
            <a:spLocks noChangeArrowheads="1"/>
          </p:cNvSpPr>
          <p:nvPr/>
        </p:nvSpPr>
        <p:spPr bwMode="auto">
          <a:xfrm>
            <a:off x="3657600" y="2590800"/>
            <a:ext cx="9906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2-2</a:t>
            </a:r>
          </a:p>
        </p:txBody>
      </p:sp>
      <p:sp>
        <p:nvSpPr>
          <p:cNvPr id="251911" name="Oval 7"/>
          <p:cNvSpPr>
            <a:spLocks noChangeArrowheads="1"/>
          </p:cNvSpPr>
          <p:nvPr/>
        </p:nvSpPr>
        <p:spPr bwMode="auto">
          <a:xfrm>
            <a:off x="2743200" y="3733800"/>
            <a:ext cx="9906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2-13</a:t>
            </a:r>
          </a:p>
        </p:txBody>
      </p:sp>
      <p:sp>
        <p:nvSpPr>
          <p:cNvPr id="251912" name="Oval 8"/>
          <p:cNvSpPr>
            <a:spLocks noChangeArrowheads="1"/>
          </p:cNvSpPr>
          <p:nvPr/>
        </p:nvSpPr>
        <p:spPr bwMode="auto">
          <a:xfrm>
            <a:off x="4267200" y="3733800"/>
            <a:ext cx="9906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2-16</a:t>
            </a:r>
          </a:p>
        </p:txBody>
      </p:sp>
      <p:cxnSp>
        <p:nvCxnSpPr>
          <p:cNvPr id="251913" name="AutoShape 9"/>
          <p:cNvCxnSpPr>
            <a:cxnSpLocks noChangeShapeType="1"/>
            <a:stCxn id="251910" idx="3"/>
            <a:endCxn id="251911" idx="0"/>
          </p:cNvCxnSpPr>
          <p:nvPr/>
        </p:nvCxnSpPr>
        <p:spPr bwMode="auto">
          <a:xfrm flipH="1">
            <a:off x="3238500" y="3325813"/>
            <a:ext cx="563563" cy="388937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1914" name="AutoShape 10"/>
          <p:cNvCxnSpPr>
            <a:cxnSpLocks noChangeShapeType="1"/>
            <a:stCxn id="251910" idx="5"/>
            <a:endCxn id="251912" idx="0"/>
          </p:cNvCxnSpPr>
          <p:nvPr/>
        </p:nvCxnSpPr>
        <p:spPr bwMode="auto">
          <a:xfrm>
            <a:off x="4503738" y="3325813"/>
            <a:ext cx="258762" cy="388937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6139" name="Rectangle 11"/>
          <p:cNvSpPr>
            <a:spLocks noChangeArrowheads="1"/>
          </p:cNvSpPr>
          <p:nvPr/>
        </p:nvSpPr>
        <p:spPr bwMode="auto">
          <a:xfrm>
            <a:off x="7010400" y="1981200"/>
            <a:ext cx="762000" cy="26670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251916" name="AutoShape 12"/>
          <p:cNvCxnSpPr>
            <a:cxnSpLocks noChangeShapeType="1"/>
            <a:stCxn id="251910" idx="2"/>
            <a:endCxn id="251911" idx="1"/>
          </p:cNvCxnSpPr>
          <p:nvPr/>
        </p:nvCxnSpPr>
        <p:spPr bwMode="auto">
          <a:xfrm rot="10800000" flipV="1">
            <a:off x="2887663" y="3009900"/>
            <a:ext cx="750887" cy="827088"/>
          </a:xfrm>
          <a:prstGeom prst="curvedConnector2">
            <a:avLst/>
          </a:prstGeom>
          <a:noFill/>
          <a:ln w="38100">
            <a:solidFill>
              <a:srgbClr val="CC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1917" name="Rectangle 13"/>
          <p:cNvSpPr>
            <a:spLocks noChangeArrowheads="1"/>
          </p:cNvSpPr>
          <p:nvPr/>
        </p:nvSpPr>
        <p:spPr bwMode="auto">
          <a:xfrm>
            <a:off x="7010400" y="4724400"/>
            <a:ext cx="762000" cy="13716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9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3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7B410CD-2FEE-E443-AA6B-ED0640A7F869}" type="slidenum">
              <a:rPr lang="en-US" sz="1400">
                <a:solidFill>
                  <a:srgbClr val="CC66FF"/>
                </a:solidFill>
              </a:rPr>
              <a:pPr/>
              <a:t>125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Implementierungs-Details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de-DE">
                <a:latin typeface="Tahoma" charset="0"/>
              </a:rPr>
              <a:t>Natürlich darf man nicht einzelne Datensätze zwischen Hauptspeicher und Hintergrundspeicher transferieren</a:t>
            </a:r>
          </a:p>
          <a:p>
            <a:pPr lvl="1">
              <a:lnSpc>
                <a:spcPct val="80000"/>
              </a:lnSpc>
            </a:pPr>
            <a:r>
              <a:rPr lang="de-DE">
                <a:latin typeface="Tahoma" charset="0"/>
              </a:rPr>
              <a:t>Jeder „Round-Trip</a:t>
            </a:r>
            <a:r>
              <a:rPr lang="ja-JP" altLang="de-DE">
                <a:latin typeface="Tahoma" charset="0"/>
              </a:rPr>
              <a:t>“</a:t>
            </a:r>
            <a:r>
              <a:rPr lang="de-DE" altLang="ja-JP">
                <a:latin typeface="Tahoma" charset="0"/>
              </a:rPr>
              <a:t> kostet viel Zeit (ca 10 ms)</a:t>
            </a:r>
          </a:p>
          <a:p>
            <a:pPr>
              <a:lnSpc>
                <a:spcPct val="80000"/>
              </a:lnSpc>
            </a:pPr>
            <a:r>
              <a:rPr lang="de-DE">
                <a:latin typeface="Tahoma" charset="0"/>
              </a:rPr>
              <a:t>Man transferiert größere Blöcke</a:t>
            </a:r>
          </a:p>
          <a:p>
            <a:pPr lvl="1">
              <a:lnSpc>
                <a:spcPct val="80000"/>
              </a:lnSpc>
            </a:pPr>
            <a:r>
              <a:rPr lang="de-DE">
                <a:latin typeface="Tahoma" charset="0"/>
              </a:rPr>
              <a:t>Mindestens 8 KB Größe</a:t>
            </a:r>
          </a:p>
          <a:p>
            <a:pPr>
              <a:lnSpc>
                <a:spcPct val="80000"/>
              </a:lnSpc>
            </a:pPr>
            <a:r>
              <a:rPr lang="de-DE">
                <a:latin typeface="Tahoma" charset="0"/>
              </a:rPr>
              <a:t>Replacement Selection ist problematisch, wenn die zu sortierenden Datensätze variable Größe habe</a:t>
            </a:r>
          </a:p>
          <a:p>
            <a:pPr lvl="1">
              <a:lnSpc>
                <a:spcPct val="80000"/>
              </a:lnSpc>
            </a:pPr>
            <a:r>
              <a:rPr lang="de-DE">
                <a:latin typeface="Tahoma" charset="0"/>
              </a:rPr>
              <a:t>Der neue Datensatz passt dann nicht unbedingt in den frei gewordenen Platz, d.h., man benötigt eine aufwendigere Freispeicherverwaltung</a:t>
            </a:r>
          </a:p>
          <a:p>
            <a:pPr>
              <a:lnSpc>
                <a:spcPct val="80000"/>
              </a:lnSpc>
            </a:pPr>
            <a:r>
              <a:rPr lang="de-DE">
                <a:latin typeface="Tahoma" charset="0"/>
              </a:rPr>
              <a:t>Replacement Selection führt im Durchschnitt zu einer Verdoppelung der Run-Länge</a:t>
            </a:r>
          </a:p>
          <a:p>
            <a:pPr lvl="1">
              <a:lnSpc>
                <a:spcPct val="80000"/>
              </a:lnSpc>
            </a:pPr>
            <a:r>
              <a:rPr lang="de-DE">
                <a:latin typeface="Tahoma" charset="0"/>
              </a:rPr>
              <a:t>Beweis findet man im [Knuth]</a:t>
            </a:r>
          </a:p>
          <a:p>
            <a:pPr>
              <a:lnSpc>
                <a:spcPct val="80000"/>
              </a:lnSpc>
            </a:pPr>
            <a:r>
              <a:rPr lang="de-DE">
                <a:latin typeface="Tahoma" charset="0"/>
              </a:rPr>
              <a:t>Komplexität des externen Sortierens? O(N log N) ??</a:t>
            </a:r>
          </a:p>
          <a:p>
            <a:pPr>
              <a:lnSpc>
                <a:spcPct val="80000"/>
              </a:lnSpc>
              <a:buFont typeface="Webdings" charset="0"/>
              <a:buNone/>
            </a:pPr>
            <a:endParaRPr lang="de-DE">
              <a:latin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BEED207-47B2-7749-BCC0-9B00E44863C3}" type="slidenum">
              <a:rPr lang="en-US" sz="1400">
                <a:solidFill>
                  <a:srgbClr val="CC66FF"/>
                </a:solidFill>
              </a:rPr>
              <a:pPr/>
              <a:t>126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Algorithmen auf sehr großen Datenmengen</a:t>
            </a:r>
          </a:p>
        </p:txBody>
      </p:sp>
      <p:sp>
        <p:nvSpPr>
          <p:cNvPr id="256003" name="AutoShape 3"/>
          <p:cNvSpPr>
            <a:spLocks noChangeArrowheads="1"/>
          </p:cNvSpPr>
          <p:nvPr/>
        </p:nvSpPr>
        <p:spPr bwMode="auto">
          <a:xfrm>
            <a:off x="457200" y="13716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 b="1">
                <a:latin typeface="Times New Roman" charset="0"/>
              </a:rPr>
              <a:t>R</a:t>
            </a:r>
          </a:p>
          <a:p>
            <a:r>
              <a:rPr lang="de-DE" sz="2800">
                <a:latin typeface="Times New Roman" charset="0"/>
              </a:rPr>
              <a:t>2</a:t>
            </a:r>
          </a:p>
          <a:p>
            <a:r>
              <a:rPr lang="de-DE" sz="2800">
                <a:latin typeface="Times New Roman" charset="0"/>
              </a:rPr>
              <a:t>3</a:t>
            </a:r>
          </a:p>
          <a:p>
            <a:r>
              <a:rPr lang="de-DE" sz="2800">
                <a:latin typeface="Times New Roman" charset="0"/>
              </a:rPr>
              <a:t>44</a:t>
            </a:r>
          </a:p>
          <a:p>
            <a:r>
              <a:rPr lang="de-DE" sz="2800">
                <a:latin typeface="Times New Roman" charset="0"/>
              </a:rPr>
              <a:t>5</a:t>
            </a:r>
          </a:p>
          <a:p>
            <a:r>
              <a:rPr lang="de-DE" sz="2800">
                <a:latin typeface="Times New Roman" charset="0"/>
              </a:rPr>
              <a:t>78</a:t>
            </a:r>
          </a:p>
          <a:p>
            <a:r>
              <a:rPr lang="de-DE" sz="2800">
                <a:latin typeface="Times New Roman" charset="0"/>
              </a:rPr>
              <a:t>90</a:t>
            </a:r>
          </a:p>
          <a:p>
            <a:r>
              <a:rPr lang="de-DE" sz="2800">
                <a:latin typeface="Times New Roman" charset="0"/>
              </a:rPr>
              <a:t>13</a:t>
            </a:r>
          </a:p>
          <a:p>
            <a:r>
              <a:rPr lang="de-DE" sz="2800">
                <a:latin typeface="Times New Roman" charset="0"/>
              </a:rPr>
              <a:t>17</a:t>
            </a:r>
          </a:p>
          <a:p>
            <a:r>
              <a:rPr lang="de-DE" sz="2800">
                <a:latin typeface="Times New Roman" charset="0"/>
              </a:rPr>
              <a:t>42</a:t>
            </a:r>
          </a:p>
          <a:p>
            <a:r>
              <a:rPr lang="de-DE" sz="2800">
                <a:latin typeface="Times New Roman" charset="0"/>
              </a:rPr>
              <a:t>89</a:t>
            </a:r>
          </a:p>
          <a:p>
            <a:endParaRPr lang="de-DE" sz="2800">
              <a:latin typeface="Times New Roman" charset="0"/>
            </a:endParaRPr>
          </a:p>
        </p:txBody>
      </p:sp>
      <p:sp>
        <p:nvSpPr>
          <p:cNvPr id="256004" name="AutoShape 4"/>
          <p:cNvSpPr>
            <a:spLocks noChangeArrowheads="1"/>
          </p:cNvSpPr>
          <p:nvPr/>
        </p:nvSpPr>
        <p:spPr bwMode="auto">
          <a:xfrm>
            <a:off x="6858000" y="12954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de-DE" sz="2800" b="1">
                <a:latin typeface="Times New Roman" charset="0"/>
              </a:rPr>
              <a:t>S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44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17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97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5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6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27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2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13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9</a:t>
            </a:r>
          </a:p>
          <a:p>
            <a:pPr>
              <a:lnSpc>
                <a:spcPct val="110000"/>
              </a:lnSpc>
            </a:pPr>
            <a:endParaRPr lang="de-DE" sz="2800">
              <a:latin typeface="Times New Roman" charset="0"/>
            </a:endParaRPr>
          </a:p>
        </p:txBody>
      </p:sp>
      <p:sp>
        <p:nvSpPr>
          <p:cNvPr id="256005" name="Text Box 5"/>
          <p:cNvSpPr txBox="1">
            <a:spLocks noChangeArrowheads="1"/>
          </p:cNvSpPr>
          <p:nvPr/>
        </p:nvSpPr>
        <p:spPr bwMode="auto">
          <a:xfrm>
            <a:off x="3441700" y="1154113"/>
            <a:ext cx="11969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3200">
                <a:latin typeface="Times New Roman" charset="0"/>
              </a:rPr>
              <a:t>R </a:t>
            </a:r>
            <a:r>
              <a:rPr lang="de-DE" sz="3200">
                <a:latin typeface="Times New Roman" charset="0"/>
                <a:sym typeface="Symbol" charset="0"/>
              </a:rPr>
              <a:t> S</a:t>
            </a:r>
            <a:endParaRPr lang="de-DE" sz="3200">
              <a:latin typeface="Times New Roman" charset="0"/>
            </a:endParaRPr>
          </a:p>
        </p:txBody>
      </p:sp>
      <p:sp>
        <p:nvSpPr>
          <p:cNvPr id="256006" name="Text Box 6"/>
          <p:cNvSpPr txBox="1">
            <a:spLocks noChangeArrowheads="1"/>
          </p:cNvSpPr>
          <p:nvPr/>
        </p:nvSpPr>
        <p:spPr bwMode="auto">
          <a:xfrm>
            <a:off x="1981200" y="2362200"/>
            <a:ext cx="4724400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FontTx/>
              <a:buChar char="•"/>
            </a:pPr>
            <a:r>
              <a:rPr lang="de-DE" sz="3200">
                <a:latin typeface="Times New Roman" charset="0"/>
              </a:rPr>
              <a:t>Nested Loop: O(N</a:t>
            </a:r>
            <a:r>
              <a:rPr lang="de-DE" sz="3200" baseline="30000">
                <a:latin typeface="Times New Roman" charset="0"/>
              </a:rPr>
              <a:t>2</a:t>
            </a:r>
            <a:r>
              <a:rPr lang="de-DE" sz="3200">
                <a:latin typeface="Times New Roman" charset="0"/>
              </a:rPr>
              <a:t>)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de-DE" sz="3200">
                <a:latin typeface="Times New Roman" charset="0"/>
              </a:rPr>
              <a:t>Sortieren: O(N log N)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de-DE" sz="3200">
                <a:latin typeface="Times New Roman" charset="0"/>
              </a:rPr>
              <a:t>Partitionieren und Hashing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de-DE" sz="3200">
              <a:latin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4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4B80755-B9B1-C241-84D3-D82859E84951}" type="slidenum">
              <a:rPr lang="en-US" sz="1400">
                <a:solidFill>
                  <a:srgbClr val="CC66FF"/>
                </a:solidFill>
              </a:rPr>
              <a:pPr/>
              <a:t>127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>
                <a:latin typeface="Arial Black" charset="0"/>
              </a:rPr>
              <a:t>Übersetzung der logischen Algebra</a:t>
            </a:r>
            <a:br>
              <a:rPr lang="de-DE" sz="3200">
                <a:latin typeface="Arial Black" charset="0"/>
              </a:rPr>
            </a:br>
            <a:endParaRPr lang="de-DE" sz="3200">
              <a:latin typeface="Arial Black" charset="0"/>
            </a:endParaRPr>
          </a:p>
        </p:txBody>
      </p:sp>
      <p:grpSp>
        <p:nvGrpSpPr>
          <p:cNvPr id="258051" name="Group 51"/>
          <p:cNvGrpSpPr>
            <a:grpSpLocks/>
          </p:cNvGrpSpPr>
          <p:nvPr/>
        </p:nvGrpSpPr>
        <p:grpSpPr bwMode="auto">
          <a:xfrm>
            <a:off x="3779838" y="2997200"/>
            <a:ext cx="1944687" cy="1368425"/>
            <a:chOff x="2064" y="1616"/>
            <a:chExt cx="1225" cy="862"/>
          </a:xfrm>
        </p:grpSpPr>
        <p:sp>
          <p:nvSpPr>
            <p:cNvPr id="258084" name="Rectangle 41"/>
            <p:cNvSpPr>
              <a:spLocks noChangeArrowheads="1"/>
            </p:cNvSpPr>
            <p:nvPr/>
          </p:nvSpPr>
          <p:spPr bwMode="auto">
            <a:xfrm>
              <a:off x="2064" y="1616"/>
              <a:ext cx="1179" cy="8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258085" name="Group 9"/>
            <p:cNvGrpSpPr>
              <a:grpSpLocks/>
            </p:cNvGrpSpPr>
            <p:nvPr/>
          </p:nvGrpSpPr>
          <p:grpSpPr bwMode="auto">
            <a:xfrm>
              <a:off x="2109" y="1706"/>
              <a:ext cx="1180" cy="741"/>
              <a:chOff x="385" y="709"/>
              <a:chExt cx="1180" cy="741"/>
            </a:xfrm>
          </p:grpSpPr>
          <p:sp>
            <p:nvSpPr>
              <p:cNvPr id="258086" name="Text Box 4"/>
              <p:cNvSpPr txBox="1">
                <a:spLocks noChangeArrowheads="1"/>
              </p:cNvSpPr>
              <p:nvPr/>
            </p:nvSpPr>
            <p:spPr bwMode="auto">
              <a:xfrm>
                <a:off x="385" y="1162"/>
                <a:ext cx="27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de-DE">
                    <a:solidFill>
                      <a:srgbClr val="0000FF"/>
                    </a:solidFill>
                  </a:rPr>
                  <a:t>R</a:t>
                </a:r>
              </a:p>
            </p:txBody>
          </p:sp>
          <p:sp>
            <p:nvSpPr>
              <p:cNvPr id="258087" name="Text Box 5"/>
              <p:cNvSpPr txBox="1">
                <a:spLocks noChangeArrowheads="1"/>
              </p:cNvSpPr>
              <p:nvPr/>
            </p:nvSpPr>
            <p:spPr bwMode="auto">
              <a:xfrm>
                <a:off x="1066" y="1162"/>
                <a:ext cx="27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de-DE">
                    <a:solidFill>
                      <a:srgbClr val="0000FF"/>
                    </a:solidFill>
                  </a:rPr>
                  <a:t>S</a:t>
                </a:r>
              </a:p>
            </p:txBody>
          </p:sp>
          <p:sp>
            <p:nvSpPr>
              <p:cNvPr id="258088" name="Text Box 6"/>
              <p:cNvSpPr txBox="1">
                <a:spLocks noChangeArrowheads="1"/>
              </p:cNvSpPr>
              <p:nvPr/>
            </p:nvSpPr>
            <p:spPr bwMode="auto">
              <a:xfrm>
                <a:off x="703" y="709"/>
                <a:ext cx="86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de-DE" b="1">
                    <a:solidFill>
                      <a:srgbClr val="0000FF"/>
                    </a:solidFill>
                    <a:latin typeface="JoinFont" charset="0"/>
                  </a:rPr>
                  <a:t>A</a:t>
                </a:r>
                <a:r>
                  <a:rPr lang="de-DE" baseline="-25000">
                    <a:solidFill>
                      <a:srgbClr val="0000FF"/>
                    </a:solidFill>
                  </a:rPr>
                  <a:t>R.A=S.B</a:t>
                </a:r>
              </a:p>
            </p:txBody>
          </p:sp>
          <p:sp>
            <p:nvSpPr>
              <p:cNvPr id="258089" name="Line 7"/>
              <p:cNvSpPr>
                <a:spLocks noChangeShapeType="1"/>
              </p:cNvSpPr>
              <p:nvPr/>
            </p:nvSpPr>
            <p:spPr bwMode="auto">
              <a:xfrm flipV="1">
                <a:off x="612" y="981"/>
                <a:ext cx="227" cy="226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58090" name="Line 8"/>
              <p:cNvSpPr>
                <a:spLocks noChangeShapeType="1"/>
              </p:cNvSpPr>
              <p:nvPr/>
            </p:nvSpPr>
            <p:spPr bwMode="auto">
              <a:xfrm>
                <a:off x="884" y="981"/>
                <a:ext cx="227" cy="226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258052" name="Text Box 11"/>
          <p:cNvSpPr txBox="1">
            <a:spLocks noChangeArrowheads="1"/>
          </p:cNvSpPr>
          <p:nvPr/>
        </p:nvSpPr>
        <p:spPr bwMode="auto">
          <a:xfrm>
            <a:off x="6694488" y="6092825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/>
              <a:t>R</a:t>
            </a:r>
          </a:p>
        </p:txBody>
      </p:sp>
      <p:sp>
        <p:nvSpPr>
          <p:cNvPr id="258053" name="Text Box 12"/>
          <p:cNvSpPr txBox="1">
            <a:spLocks noChangeArrowheads="1"/>
          </p:cNvSpPr>
          <p:nvPr/>
        </p:nvSpPr>
        <p:spPr bwMode="auto">
          <a:xfrm>
            <a:off x="7775575" y="6092825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/>
              <a:t>S</a:t>
            </a:r>
          </a:p>
        </p:txBody>
      </p:sp>
      <p:sp>
        <p:nvSpPr>
          <p:cNvPr id="258054" name="Text Box 13"/>
          <p:cNvSpPr txBox="1">
            <a:spLocks noChangeArrowheads="1"/>
          </p:cNvSpPr>
          <p:nvPr/>
        </p:nvSpPr>
        <p:spPr bwMode="auto">
          <a:xfrm>
            <a:off x="6550025" y="5373688"/>
            <a:ext cx="2593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b="1"/>
              <a:t>HashJoin</a:t>
            </a:r>
            <a:r>
              <a:rPr lang="de-DE" baseline="-25000"/>
              <a:t>R.A=S.B</a:t>
            </a:r>
          </a:p>
        </p:txBody>
      </p:sp>
      <p:sp>
        <p:nvSpPr>
          <p:cNvPr id="258055" name="Line 14"/>
          <p:cNvSpPr>
            <a:spLocks noChangeShapeType="1"/>
          </p:cNvSpPr>
          <p:nvPr/>
        </p:nvSpPr>
        <p:spPr bwMode="auto">
          <a:xfrm flipV="1">
            <a:off x="7054850" y="5805488"/>
            <a:ext cx="360363" cy="35877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8056" name="Line 15"/>
          <p:cNvSpPr>
            <a:spLocks noChangeShapeType="1"/>
          </p:cNvSpPr>
          <p:nvPr/>
        </p:nvSpPr>
        <p:spPr bwMode="auto">
          <a:xfrm>
            <a:off x="7486650" y="5805488"/>
            <a:ext cx="360363" cy="35877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8057" name="Text Box 17"/>
          <p:cNvSpPr txBox="1">
            <a:spLocks noChangeArrowheads="1"/>
          </p:cNvSpPr>
          <p:nvPr/>
        </p:nvSpPr>
        <p:spPr bwMode="auto">
          <a:xfrm>
            <a:off x="6767513" y="278130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/>
              <a:t>R</a:t>
            </a:r>
          </a:p>
        </p:txBody>
      </p:sp>
      <p:sp>
        <p:nvSpPr>
          <p:cNvPr id="258058" name="Text Box 18"/>
          <p:cNvSpPr txBox="1">
            <a:spLocks noChangeArrowheads="1"/>
          </p:cNvSpPr>
          <p:nvPr/>
        </p:nvSpPr>
        <p:spPr bwMode="auto">
          <a:xfrm>
            <a:off x="8135938" y="278130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/>
              <a:t>S</a:t>
            </a:r>
          </a:p>
        </p:txBody>
      </p:sp>
      <p:sp>
        <p:nvSpPr>
          <p:cNvPr id="258059" name="Text Box 19"/>
          <p:cNvSpPr txBox="1">
            <a:spLocks noChangeArrowheads="1"/>
          </p:cNvSpPr>
          <p:nvPr/>
        </p:nvSpPr>
        <p:spPr bwMode="auto">
          <a:xfrm>
            <a:off x="6624638" y="765175"/>
            <a:ext cx="2519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b="1"/>
              <a:t>MergeJoin</a:t>
            </a:r>
            <a:r>
              <a:rPr lang="de-DE" baseline="-25000"/>
              <a:t>R.A=S.B</a:t>
            </a:r>
          </a:p>
        </p:txBody>
      </p:sp>
      <p:sp>
        <p:nvSpPr>
          <p:cNvPr id="258060" name="Line 20"/>
          <p:cNvSpPr>
            <a:spLocks noChangeShapeType="1"/>
          </p:cNvSpPr>
          <p:nvPr/>
        </p:nvSpPr>
        <p:spPr bwMode="auto">
          <a:xfrm flipV="1">
            <a:off x="6985000" y="1196975"/>
            <a:ext cx="647700" cy="863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8061" name="Line 21"/>
          <p:cNvSpPr>
            <a:spLocks noChangeShapeType="1"/>
          </p:cNvSpPr>
          <p:nvPr/>
        </p:nvSpPr>
        <p:spPr bwMode="auto">
          <a:xfrm>
            <a:off x="7704138" y="1196975"/>
            <a:ext cx="576262" cy="863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8062" name="Text Box 22"/>
          <p:cNvSpPr txBox="1">
            <a:spLocks noChangeArrowheads="1"/>
          </p:cNvSpPr>
          <p:nvPr/>
        </p:nvSpPr>
        <p:spPr bwMode="auto">
          <a:xfrm>
            <a:off x="6264275" y="2060575"/>
            <a:ext cx="1368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b="1"/>
              <a:t>[Sort</a:t>
            </a:r>
            <a:r>
              <a:rPr lang="de-DE" baseline="-25000"/>
              <a:t>R.A</a:t>
            </a:r>
            <a:r>
              <a:rPr lang="de-DE" b="1"/>
              <a:t>]</a:t>
            </a:r>
          </a:p>
        </p:txBody>
      </p:sp>
      <p:sp>
        <p:nvSpPr>
          <p:cNvPr id="258063" name="Text Box 23"/>
          <p:cNvSpPr txBox="1">
            <a:spLocks noChangeArrowheads="1"/>
          </p:cNvSpPr>
          <p:nvPr/>
        </p:nvSpPr>
        <p:spPr bwMode="auto">
          <a:xfrm>
            <a:off x="7704138" y="2060575"/>
            <a:ext cx="1368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b="1"/>
              <a:t>[Sort</a:t>
            </a:r>
            <a:r>
              <a:rPr lang="de-DE" baseline="-25000"/>
              <a:t>S.B</a:t>
            </a:r>
            <a:r>
              <a:rPr lang="de-DE" b="1"/>
              <a:t>]</a:t>
            </a:r>
          </a:p>
        </p:txBody>
      </p:sp>
      <p:sp>
        <p:nvSpPr>
          <p:cNvPr id="258064" name="Line 24"/>
          <p:cNvSpPr>
            <a:spLocks noChangeShapeType="1"/>
          </p:cNvSpPr>
          <p:nvPr/>
        </p:nvSpPr>
        <p:spPr bwMode="auto">
          <a:xfrm flipV="1">
            <a:off x="6985000" y="2492375"/>
            <a:ext cx="0" cy="3603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8065" name="Line 25"/>
          <p:cNvSpPr>
            <a:spLocks noChangeShapeType="1"/>
          </p:cNvSpPr>
          <p:nvPr/>
        </p:nvSpPr>
        <p:spPr bwMode="auto">
          <a:xfrm flipV="1">
            <a:off x="8351838" y="2492375"/>
            <a:ext cx="0" cy="3603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8066" name="Text Box 32"/>
          <p:cNvSpPr txBox="1">
            <a:spLocks noChangeArrowheads="1"/>
          </p:cNvSpPr>
          <p:nvPr/>
        </p:nvSpPr>
        <p:spPr bwMode="auto">
          <a:xfrm>
            <a:off x="142875" y="5608638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/>
              <a:t>R</a:t>
            </a:r>
          </a:p>
        </p:txBody>
      </p:sp>
      <p:sp>
        <p:nvSpPr>
          <p:cNvPr id="258067" name="Text Box 33"/>
          <p:cNvSpPr txBox="1">
            <a:spLocks noChangeArrowheads="1"/>
          </p:cNvSpPr>
          <p:nvPr/>
        </p:nvSpPr>
        <p:spPr bwMode="auto">
          <a:xfrm>
            <a:off x="2232025" y="640080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/>
              <a:t>S</a:t>
            </a:r>
          </a:p>
        </p:txBody>
      </p:sp>
      <p:sp>
        <p:nvSpPr>
          <p:cNvPr id="258068" name="Text Box 34"/>
          <p:cNvSpPr txBox="1">
            <a:spLocks noChangeArrowheads="1"/>
          </p:cNvSpPr>
          <p:nvPr/>
        </p:nvSpPr>
        <p:spPr bwMode="auto">
          <a:xfrm>
            <a:off x="0" y="4313238"/>
            <a:ext cx="2519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b="1"/>
              <a:t>IndexJoin</a:t>
            </a:r>
            <a:r>
              <a:rPr lang="de-DE" baseline="-25000"/>
              <a:t>R.A=S.B</a:t>
            </a:r>
          </a:p>
        </p:txBody>
      </p:sp>
      <p:sp>
        <p:nvSpPr>
          <p:cNvPr id="258069" name="Line 35"/>
          <p:cNvSpPr>
            <a:spLocks noChangeShapeType="1"/>
          </p:cNvSpPr>
          <p:nvPr/>
        </p:nvSpPr>
        <p:spPr bwMode="auto">
          <a:xfrm flipV="1">
            <a:off x="360363" y="4745038"/>
            <a:ext cx="647700" cy="863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8070" name="Line 36"/>
          <p:cNvSpPr>
            <a:spLocks noChangeShapeType="1"/>
          </p:cNvSpPr>
          <p:nvPr/>
        </p:nvSpPr>
        <p:spPr bwMode="auto">
          <a:xfrm>
            <a:off x="1079500" y="4745038"/>
            <a:ext cx="1368425" cy="863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8071" name="Text Box 38"/>
          <p:cNvSpPr txBox="1">
            <a:spLocks noChangeArrowheads="1"/>
          </p:cNvSpPr>
          <p:nvPr/>
        </p:nvSpPr>
        <p:spPr bwMode="auto">
          <a:xfrm>
            <a:off x="863600" y="5608638"/>
            <a:ext cx="3168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b="1"/>
              <a:t>[Hash</a:t>
            </a:r>
            <a:r>
              <a:rPr lang="de-DE" baseline="-25000"/>
              <a:t>S.B </a:t>
            </a:r>
            <a:r>
              <a:rPr lang="de-DE" b="1"/>
              <a:t>| Tree</a:t>
            </a:r>
            <a:r>
              <a:rPr lang="de-DE" baseline="-25000"/>
              <a:t>S.B</a:t>
            </a:r>
            <a:r>
              <a:rPr lang="de-DE" b="1"/>
              <a:t>]</a:t>
            </a:r>
          </a:p>
        </p:txBody>
      </p:sp>
      <p:sp>
        <p:nvSpPr>
          <p:cNvPr id="258072" name="Line 40"/>
          <p:cNvSpPr>
            <a:spLocks noChangeShapeType="1"/>
          </p:cNvSpPr>
          <p:nvPr/>
        </p:nvSpPr>
        <p:spPr bwMode="auto">
          <a:xfrm flipV="1">
            <a:off x="2447925" y="6113463"/>
            <a:ext cx="0" cy="3603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8073" name="Text Box 42"/>
          <p:cNvSpPr txBox="1">
            <a:spLocks noChangeArrowheads="1"/>
          </p:cNvSpPr>
          <p:nvPr/>
        </p:nvSpPr>
        <p:spPr bwMode="auto">
          <a:xfrm>
            <a:off x="468313" y="1916113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/>
              <a:t>R</a:t>
            </a:r>
          </a:p>
        </p:txBody>
      </p:sp>
      <p:sp>
        <p:nvSpPr>
          <p:cNvPr id="258074" name="Text Box 43"/>
          <p:cNvSpPr txBox="1">
            <a:spLocks noChangeArrowheads="1"/>
          </p:cNvSpPr>
          <p:nvPr/>
        </p:nvSpPr>
        <p:spPr bwMode="auto">
          <a:xfrm>
            <a:off x="1871663" y="2636838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/>
              <a:t>S</a:t>
            </a:r>
          </a:p>
        </p:txBody>
      </p:sp>
      <p:sp>
        <p:nvSpPr>
          <p:cNvPr id="258075" name="Text Box 44"/>
          <p:cNvSpPr txBox="1">
            <a:spLocks noChangeArrowheads="1"/>
          </p:cNvSpPr>
          <p:nvPr/>
        </p:nvSpPr>
        <p:spPr bwMode="auto">
          <a:xfrm>
            <a:off x="360363" y="620713"/>
            <a:ext cx="2987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b="1"/>
              <a:t>NestedLoop</a:t>
            </a:r>
            <a:r>
              <a:rPr lang="de-DE" baseline="-25000"/>
              <a:t>R.A=S.B</a:t>
            </a:r>
          </a:p>
        </p:txBody>
      </p:sp>
      <p:sp>
        <p:nvSpPr>
          <p:cNvPr id="258076" name="Line 45"/>
          <p:cNvSpPr>
            <a:spLocks noChangeShapeType="1"/>
          </p:cNvSpPr>
          <p:nvPr/>
        </p:nvSpPr>
        <p:spPr bwMode="auto">
          <a:xfrm flipV="1">
            <a:off x="720725" y="1052513"/>
            <a:ext cx="647700" cy="863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8077" name="Line 46"/>
          <p:cNvSpPr>
            <a:spLocks noChangeShapeType="1"/>
          </p:cNvSpPr>
          <p:nvPr/>
        </p:nvSpPr>
        <p:spPr bwMode="auto">
          <a:xfrm>
            <a:off x="1439863" y="1052513"/>
            <a:ext cx="576262" cy="863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8078" name="Text Box 48"/>
          <p:cNvSpPr txBox="1">
            <a:spLocks noChangeArrowheads="1"/>
          </p:cNvSpPr>
          <p:nvPr/>
        </p:nvSpPr>
        <p:spPr bwMode="auto">
          <a:xfrm>
            <a:off x="1331913" y="1916113"/>
            <a:ext cx="1619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b="1"/>
              <a:t>[Bucket]</a:t>
            </a:r>
          </a:p>
        </p:txBody>
      </p:sp>
      <p:sp>
        <p:nvSpPr>
          <p:cNvPr id="258079" name="Line 50"/>
          <p:cNvSpPr>
            <a:spLocks noChangeShapeType="1"/>
          </p:cNvSpPr>
          <p:nvPr/>
        </p:nvSpPr>
        <p:spPr bwMode="auto">
          <a:xfrm flipV="1">
            <a:off x="2087563" y="2347913"/>
            <a:ext cx="0" cy="3603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8080" name="Line 52"/>
          <p:cNvSpPr>
            <a:spLocks noChangeShapeType="1"/>
          </p:cNvSpPr>
          <p:nvPr/>
        </p:nvSpPr>
        <p:spPr bwMode="auto">
          <a:xfrm flipH="1" flipV="1">
            <a:off x="2916238" y="1700213"/>
            <a:ext cx="1368425" cy="1296987"/>
          </a:xfrm>
          <a:prstGeom prst="line">
            <a:avLst/>
          </a:prstGeom>
          <a:noFill/>
          <a:ln w="76200">
            <a:solidFill>
              <a:srgbClr val="FF66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8081" name="Line 53"/>
          <p:cNvSpPr>
            <a:spLocks noChangeShapeType="1"/>
          </p:cNvSpPr>
          <p:nvPr/>
        </p:nvSpPr>
        <p:spPr bwMode="auto">
          <a:xfrm flipV="1">
            <a:off x="4932363" y="1844675"/>
            <a:ext cx="1439862" cy="1152525"/>
          </a:xfrm>
          <a:prstGeom prst="line">
            <a:avLst/>
          </a:prstGeom>
          <a:noFill/>
          <a:ln w="76200">
            <a:solidFill>
              <a:srgbClr val="FF66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8082" name="Line 54"/>
          <p:cNvSpPr>
            <a:spLocks noChangeShapeType="1"/>
          </p:cNvSpPr>
          <p:nvPr/>
        </p:nvSpPr>
        <p:spPr bwMode="auto">
          <a:xfrm>
            <a:off x="5364163" y="4365625"/>
            <a:ext cx="1439862" cy="863600"/>
          </a:xfrm>
          <a:prstGeom prst="line">
            <a:avLst/>
          </a:prstGeom>
          <a:noFill/>
          <a:ln w="76200">
            <a:solidFill>
              <a:srgbClr val="FF66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8083" name="Line 55"/>
          <p:cNvSpPr>
            <a:spLocks noChangeShapeType="1"/>
          </p:cNvSpPr>
          <p:nvPr/>
        </p:nvSpPr>
        <p:spPr bwMode="auto">
          <a:xfrm flipH="1">
            <a:off x="2555875" y="4076700"/>
            <a:ext cx="1223963" cy="865188"/>
          </a:xfrm>
          <a:prstGeom prst="line">
            <a:avLst/>
          </a:prstGeom>
          <a:noFill/>
          <a:ln w="76200">
            <a:solidFill>
              <a:srgbClr val="FF66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51394E9-278F-5443-951B-C9C044A83203}" type="slidenum">
              <a:rPr lang="en-US" sz="1400">
                <a:solidFill>
                  <a:srgbClr val="CC66FF"/>
                </a:solidFill>
              </a:rPr>
              <a:pPr/>
              <a:t>128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>
                <a:latin typeface="Arial Black" charset="0"/>
              </a:rPr>
              <a:t>Übersetzung der logischen Algebra</a:t>
            </a:r>
            <a:br>
              <a:rPr lang="de-DE" sz="3200">
                <a:latin typeface="Arial Black" charset="0"/>
              </a:rPr>
            </a:br>
            <a:endParaRPr lang="de-DE" sz="3200">
              <a:latin typeface="Arial Black" charset="0"/>
            </a:endParaRPr>
          </a:p>
        </p:txBody>
      </p:sp>
      <p:sp>
        <p:nvSpPr>
          <p:cNvPr id="260099" name="Rectangle 43"/>
          <p:cNvSpPr>
            <a:spLocks noChangeArrowheads="1"/>
          </p:cNvSpPr>
          <p:nvPr/>
        </p:nvSpPr>
        <p:spPr bwMode="auto">
          <a:xfrm>
            <a:off x="3635375" y="2420938"/>
            <a:ext cx="1584325" cy="165576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0100" name="Text Box 44"/>
          <p:cNvSpPr txBox="1">
            <a:spLocks noChangeArrowheads="1"/>
          </p:cNvSpPr>
          <p:nvPr/>
        </p:nvSpPr>
        <p:spPr bwMode="auto">
          <a:xfrm>
            <a:off x="4067175" y="2565400"/>
            <a:ext cx="7921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b="1">
                <a:sym typeface="Symbol" charset="0"/>
              </a:rPr>
              <a:t></a:t>
            </a:r>
            <a:r>
              <a:rPr lang="de-DE" baseline="-25000">
                <a:sym typeface="Symbol" charset="0"/>
              </a:rPr>
              <a:t>P</a:t>
            </a:r>
          </a:p>
          <a:p>
            <a:pPr>
              <a:spcBef>
                <a:spcPct val="50000"/>
              </a:spcBef>
            </a:pPr>
            <a:endParaRPr lang="de-DE" baseline="-25000">
              <a:sym typeface="Symbol" charset="0"/>
            </a:endParaRPr>
          </a:p>
          <a:p>
            <a:pPr>
              <a:spcBef>
                <a:spcPct val="50000"/>
              </a:spcBef>
            </a:pPr>
            <a:r>
              <a:rPr lang="de-DE">
                <a:sym typeface="Symbol" charset="0"/>
              </a:rPr>
              <a:t>R</a:t>
            </a:r>
          </a:p>
        </p:txBody>
      </p:sp>
      <p:sp>
        <p:nvSpPr>
          <p:cNvPr id="260101" name="Line 45"/>
          <p:cNvSpPr>
            <a:spLocks noChangeShapeType="1"/>
          </p:cNvSpPr>
          <p:nvPr/>
        </p:nvSpPr>
        <p:spPr bwMode="auto">
          <a:xfrm flipV="1">
            <a:off x="4427538" y="2997200"/>
            <a:ext cx="0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0102" name="Text Box 46"/>
          <p:cNvSpPr txBox="1">
            <a:spLocks noChangeArrowheads="1"/>
          </p:cNvSpPr>
          <p:nvPr/>
        </p:nvSpPr>
        <p:spPr bwMode="auto">
          <a:xfrm>
            <a:off x="900113" y="4292600"/>
            <a:ext cx="14398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b="1">
                <a:sym typeface="Symbol" charset="0"/>
              </a:rPr>
              <a:t>Select</a:t>
            </a:r>
            <a:r>
              <a:rPr lang="de-DE" baseline="-25000">
                <a:sym typeface="Symbol" charset="0"/>
              </a:rPr>
              <a:t>P</a:t>
            </a:r>
          </a:p>
          <a:p>
            <a:pPr>
              <a:spcBef>
                <a:spcPct val="50000"/>
              </a:spcBef>
            </a:pPr>
            <a:endParaRPr lang="de-DE" baseline="-25000">
              <a:sym typeface="Symbol" charset="0"/>
            </a:endParaRPr>
          </a:p>
          <a:p>
            <a:pPr>
              <a:spcBef>
                <a:spcPct val="50000"/>
              </a:spcBef>
            </a:pPr>
            <a:r>
              <a:rPr lang="de-DE">
                <a:sym typeface="Symbol" charset="0"/>
              </a:rPr>
              <a:t>R</a:t>
            </a:r>
          </a:p>
        </p:txBody>
      </p:sp>
      <p:sp>
        <p:nvSpPr>
          <p:cNvPr id="260103" name="Line 47"/>
          <p:cNvSpPr>
            <a:spLocks noChangeShapeType="1"/>
          </p:cNvSpPr>
          <p:nvPr/>
        </p:nvSpPr>
        <p:spPr bwMode="auto">
          <a:xfrm flipV="1">
            <a:off x="1619250" y="4724400"/>
            <a:ext cx="0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0104" name="Text Box 48"/>
          <p:cNvSpPr txBox="1">
            <a:spLocks noChangeArrowheads="1"/>
          </p:cNvSpPr>
          <p:nvPr/>
        </p:nvSpPr>
        <p:spPr bwMode="auto">
          <a:xfrm>
            <a:off x="6300788" y="908050"/>
            <a:ext cx="2159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b="1">
                <a:sym typeface="Symbol" charset="0"/>
              </a:rPr>
              <a:t>IndexSelect</a:t>
            </a:r>
            <a:r>
              <a:rPr lang="de-DE" baseline="-25000">
                <a:sym typeface="Symbol" charset="0"/>
              </a:rPr>
              <a:t>P</a:t>
            </a:r>
          </a:p>
          <a:p>
            <a:pPr>
              <a:spcBef>
                <a:spcPct val="50000"/>
              </a:spcBef>
            </a:pPr>
            <a:endParaRPr lang="de-DE" baseline="-25000">
              <a:sym typeface="Symbol" charset="0"/>
            </a:endParaRPr>
          </a:p>
          <a:p>
            <a:pPr>
              <a:spcBef>
                <a:spcPct val="50000"/>
              </a:spcBef>
            </a:pPr>
            <a:r>
              <a:rPr lang="de-DE">
                <a:sym typeface="Symbol" charset="0"/>
              </a:rPr>
              <a:t>R</a:t>
            </a:r>
          </a:p>
        </p:txBody>
      </p:sp>
      <p:sp>
        <p:nvSpPr>
          <p:cNvPr id="260105" name="Line 49"/>
          <p:cNvSpPr>
            <a:spLocks noChangeShapeType="1"/>
          </p:cNvSpPr>
          <p:nvPr/>
        </p:nvSpPr>
        <p:spPr bwMode="auto">
          <a:xfrm flipV="1">
            <a:off x="7380288" y="1341438"/>
            <a:ext cx="0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0106" name="Line 50"/>
          <p:cNvSpPr>
            <a:spLocks noChangeShapeType="1"/>
          </p:cNvSpPr>
          <p:nvPr/>
        </p:nvSpPr>
        <p:spPr bwMode="auto">
          <a:xfrm flipH="1">
            <a:off x="2411413" y="3429000"/>
            <a:ext cx="1223962" cy="865188"/>
          </a:xfrm>
          <a:prstGeom prst="line">
            <a:avLst/>
          </a:prstGeom>
          <a:noFill/>
          <a:ln w="76200">
            <a:solidFill>
              <a:srgbClr val="FF66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0107" name="Line 51"/>
          <p:cNvSpPr>
            <a:spLocks noChangeShapeType="1"/>
          </p:cNvSpPr>
          <p:nvPr/>
        </p:nvSpPr>
        <p:spPr bwMode="auto">
          <a:xfrm flipV="1">
            <a:off x="5219700" y="1628775"/>
            <a:ext cx="1657350" cy="1079500"/>
          </a:xfrm>
          <a:prstGeom prst="line">
            <a:avLst/>
          </a:prstGeom>
          <a:noFill/>
          <a:ln w="76200">
            <a:solidFill>
              <a:srgbClr val="FF66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D769422-6548-C445-B4D8-8D86301DA10C}" type="slidenum">
              <a:rPr lang="en-US" sz="1400">
                <a:solidFill>
                  <a:srgbClr val="CC66FF"/>
                </a:solidFill>
              </a:rPr>
              <a:pPr/>
              <a:t>129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>
                <a:latin typeface="Arial Black" charset="0"/>
              </a:rPr>
              <a:t>Übersetzung der logischen Algebra</a:t>
            </a:r>
            <a:br>
              <a:rPr lang="de-DE" sz="3200">
                <a:latin typeface="Arial Black" charset="0"/>
              </a:rPr>
            </a:br>
            <a:endParaRPr lang="de-DE" sz="3200">
              <a:latin typeface="Arial Black" charset="0"/>
            </a:endParaRPr>
          </a:p>
        </p:txBody>
      </p:sp>
      <p:sp>
        <p:nvSpPr>
          <p:cNvPr id="262147" name="Rectangle 3"/>
          <p:cNvSpPr>
            <a:spLocks noChangeArrowheads="1"/>
          </p:cNvSpPr>
          <p:nvPr/>
        </p:nvSpPr>
        <p:spPr bwMode="auto">
          <a:xfrm>
            <a:off x="3635375" y="1700213"/>
            <a:ext cx="1584325" cy="165576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2148" name="Text Box 4"/>
          <p:cNvSpPr txBox="1">
            <a:spLocks noChangeArrowheads="1"/>
          </p:cNvSpPr>
          <p:nvPr/>
        </p:nvSpPr>
        <p:spPr bwMode="auto">
          <a:xfrm>
            <a:off x="4067175" y="1844675"/>
            <a:ext cx="7921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b="1">
                <a:sym typeface="Symbol" charset="0"/>
              </a:rPr>
              <a:t></a:t>
            </a:r>
            <a:r>
              <a:rPr lang="de-DE" baseline="-25000">
                <a:sym typeface="Symbol" charset="0"/>
              </a:rPr>
              <a:t>l</a:t>
            </a:r>
          </a:p>
          <a:p>
            <a:pPr>
              <a:spcBef>
                <a:spcPct val="50000"/>
              </a:spcBef>
            </a:pPr>
            <a:endParaRPr lang="de-DE" baseline="-25000">
              <a:sym typeface="Symbol" charset="0"/>
            </a:endParaRPr>
          </a:p>
          <a:p>
            <a:pPr>
              <a:spcBef>
                <a:spcPct val="50000"/>
              </a:spcBef>
            </a:pPr>
            <a:r>
              <a:rPr lang="de-DE">
                <a:sym typeface="Symbol" charset="0"/>
              </a:rPr>
              <a:t>R</a:t>
            </a:r>
          </a:p>
        </p:txBody>
      </p:sp>
      <p:sp>
        <p:nvSpPr>
          <p:cNvPr id="262149" name="Line 5"/>
          <p:cNvSpPr>
            <a:spLocks noChangeShapeType="1"/>
          </p:cNvSpPr>
          <p:nvPr/>
        </p:nvSpPr>
        <p:spPr bwMode="auto">
          <a:xfrm flipV="1">
            <a:off x="4427538" y="2276475"/>
            <a:ext cx="0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2150" name="Text Box 6"/>
          <p:cNvSpPr txBox="1">
            <a:spLocks noChangeArrowheads="1"/>
          </p:cNvSpPr>
          <p:nvPr/>
        </p:nvSpPr>
        <p:spPr bwMode="auto">
          <a:xfrm>
            <a:off x="2555875" y="4365625"/>
            <a:ext cx="22320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b="1">
                <a:sym typeface="Symbol" charset="0"/>
              </a:rPr>
              <a:t>[NestedDup]</a:t>
            </a:r>
            <a:endParaRPr lang="de-DE" baseline="-25000">
              <a:sym typeface="Symbol" charset="0"/>
            </a:endParaRPr>
          </a:p>
          <a:p>
            <a:pPr>
              <a:spcBef>
                <a:spcPct val="50000"/>
              </a:spcBef>
            </a:pPr>
            <a:endParaRPr lang="de-DE" baseline="-25000">
              <a:sym typeface="Symbol" charset="0"/>
            </a:endParaRPr>
          </a:p>
          <a:p>
            <a:pPr>
              <a:spcBef>
                <a:spcPct val="50000"/>
              </a:spcBef>
            </a:pPr>
            <a:r>
              <a:rPr lang="de-DE" b="1">
                <a:sym typeface="Symbol" charset="0"/>
              </a:rPr>
              <a:t>Project</a:t>
            </a:r>
            <a:r>
              <a:rPr lang="de-DE" baseline="-25000">
                <a:sym typeface="Symbol" charset="0"/>
              </a:rPr>
              <a:t>l</a:t>
            </a:r>
          </a:p>
          <a:p>
            <a:pPr>
              <a:spcBef>
                <a:spcPct val="50000"/>
              </a:spcBef>
            </a:pPr>
            <a:endParaRPr lang="de-DE" baseline="-25000">
              <a:sym typeface="Symbol" charset="0"/>
            </a:endParaRPr>
          </a:p>
          <a:p>
            <a:pPr>
              <a:spcBef>
                <a:spcPct val="50000"/>
              </a:spcBef>
            </a:pPr>
            <a:r>
              <a:rPr lang="de-DE">
                <a:sym typeface="Symbol" charset="0"/>
              </a:rPr>
              <a:t>R</a:t>
            </a:r>
          </a:p>
        </p:txBody>
      </p:sp>
      <p:sp>
        <p:nvSpPr>
          <p:cNvPr id="262151" name="Line 7"/>
          <p:cNvSpPr>
            <a:spLocks noChangeShapeType="1"/>
          </p:cNvSpPr>
          <p:nvPr/>
        </p:nvSpPr>
        <p:spPr bwMode="auto">
          <a:xfrm flipV="1">
            <a:off x="3636963" y="4797425"/>
            <a:ext cx="0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2152" name="Line 10"/>
          <p:cNvSpPr>
            <a:spLocks noChangeShapeType="1"/>
          </p:cNvSpPr>
          <p:nvPr/>
        </p:nvSpPr>
        <p:spPr bwMode="auto">
          <a:xfrm flipH="1">
            <a:off x="3563938" y="3357563"/>
            <a:ext cx="576262" cy="1079500"/>
          </a:xfrm>
          <a:prstGeom prst="line">
            <a:avLst/>
          </a:prstGeom>
          <a:noFill/>
          <a:ln w="76200">
            <a:solidFill>
              <a:srgbClr val="FF66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2153" name="Line 11"/>
          <p:cNvSpPr>
            <a:spLocks noChangeShapeType="1"/>
          </p:cNvSpPr>
          <p:nvPr/>
        </p:nvSpPr>
        <p:spPr bwMode="auto">
          <a:xfrm flipH="1" flipV="1">
            <a:off x="2268538" y="1484313"/>
            <a:ext cx="1439862" cy="720725"/>
          </a:xfrm>
          <a:prstGeom prst="line">
            <a:avLst/>
          </a:prstGeom>
          <a:noFill/>
          <a:ln w="76200">
            <a:solidFill>
              <a:srgbClr val="FF66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2154" name="Line 12"/>
          <p:cNvSpPr>
            <a:spLocks noChangeShapeType="1"/>
          </p:cNvSpPr>
          <p:nvPr/>
        </p:nvSpPr>
        <p:spPr bwMode="auto">
          <a:xfrm flipV="1">
            <a:off x="3636963" y="5662613"/>
            <a:ext cx="0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2155" name="Text Box 13"/>
          <p:cNvSpPr txBox="1">
            <a:spLocks noChangeArrowheads="1"/>
          </p:cNvSpPr>
          <p:nvPr/>
        </p:nvSpPr>
        <p:spPr bwMode="auto">
          <a:xfrm>
            <a:off x="6911975" y="1196975"/>
            <a:ext cx="223202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b="1">
                <a:sym typeface="Symbol" charset="0"/>
              </a:rPr>
              <a:t>[SortDup]</a:t>
            </a:r>
          </a:p>
          <a:p>
            <a:pPr>
              <a:spcBef>
                <a:spcPct val="50000"/>
              </a:spcBef>
            </a:pPr>
            <a:endParaRPr lang="de-DE" b="1">
              <a:sym typeface="Symbol" charset="0"/>
            </a:endParaRPr>
          </a:p>
          <a:p>
            <a:pPr>
              <a:spcBef>
                <a:spcPct val="50000"/>
              </a:spcBef>
            </a:pPr>
            <a:r>
              <a:rPr lang="de-DE" b="1">
                <a:sym typeface="Symbol" charset="0"/>
              </a:rPr>
              <a:t>Sort</a:t>
            </a:r>
            <a:endParaRPr lang="de-DE" baseline="-25000">
              <a:sym typeface="Symbol" charset="0"/>
            </a:endParaRPr>
          </a:p>
          <a:p>
            <a:pPr>
              <a:spcBef>
                <a:spcPct val="50000"/>
              </a:spcBef>
            </a:pPr>
            <a:endParaRPr lang="de-DE" baseline="-25000">
              <a:sym typeface="Symbol" charset="0"/>
            </a:endParaRPr>
          </a:p>
          <a:p>
            <a:pPr>
              <a:spcBef>
                <a:spcPct val="50000"/>
              </a:spcBef>
            </a:pPr>
            <a:r>
              <a:rPr lang="de-DE" b="1">
                <a:sym typeface="Symbol" charset="0"/>
              </a:rPr>
              <a:t>Project</a:t>
            </a:r>
            <a:r>
              <a:rPr lang="de-DE" baseline="-25000">
                <a:sym typeface="Symbol" charset="0"/>
              </a:rPr>
              <a:t>l</a:t>
            </a:r>
          </a:p>
          <a:p>
            <a:pPr>
              <a:spcBef>
                <a:spcPct val="50000"/>
              </a:spcBef>
            </a:pPr>
            <a:endParaRPr lang="de-DE" baseline="-25000">
              <a:sym typeface="Symbol" charset="0"/>
            </a:endParaRPr>
          </a:p>
          <a:p>
            <a:pPr>
              <a:spcBef>
                <a:spcPct val="50000"/>
              </a:spcBef>
            </a:pPr>
            <a:r>
              <a:rPr lang="de-DE">
                <a:sym typeface="Symbol" charset="0"/>
              </a:rPr>
              <a:t>R</a:t>
            </a:r>
          </a:p>
        </p:txBody>
      </p:sp>
      <p:sp>
        <p:nvSpPr>
          <p:cNvPr id="262156" name="Line 14"/>
          <p:cNvSpPr>
            <a:spLocks noChangeShapeType="1"/>
          </p:cNvSpPr>
          <p:nvPr/>
        </p:nvSpPr>
        <p:spPr bwMode="auto">
          <a:xfrm flipV="1">
            <a:off x="7991475" y="1725613"/>
            <a:ext cx="0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2157" name="Line 16"/>
          <p:cNvSpPr>
            <a:spLocks noChangeShapeType="1"/>
          </p:cNvSpPr>
          <p:nvPr/>
        </p:nvSpPr>
        <p:spPr bwMode="auto">
          <a:xfrm flipV="1">
            <a:off x="7991475" y="2733675"/>
            <a:ext cx="0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2158" name="Line 17"/>
          <p:cNvSpPr>
            <a:spLocks noChangeShapeType="1"/>
          </p:cNvSpPr>
          <p:nvPr/>
        </p:nvSpPr>
        <p:spPr bwMode="auto">
          <a:xfrm flipV="1">
            <a:off x="7991475" y="3597275"/>
            <a:ext cx="0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2159" name="Line 18"/>
          <p:cNvSpPr>
            <a:spLocks noChangeShapeType="1"/>
          </p:cNvSpPr>
          <p:nvPr/>
        </p:nvSpPr>
        <p:spPr bwMode="auto">
          <a:xfrm flipV="1">
            <a:off x="5219700" y="2636838"/>
            <a:ext cx="1944688" cy="71437"/>
          </a:xfrm>
          <a:prstGeom prst="line">
            <a:avLst/>
          </a:prstGeom>
          <a:noFill/>
          <a:ln w="76200">
            <a:solidFill>
              <a:srgbClr val="FF66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2160" name="Text Box 19"/>
          <p:cNvSpPr txBox="1">
            <a:spLocks noChangeArrowheads="1"/>
          </p:cNvSpPr>
          <p:nvPr/>
        </p:nvSpPr>
        <p:spPr bwMode="auto">
          <a:xfrm>
            <a:off x="323850" y="549275"/>
            <a:ext cx="223202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b="1">
                <a:sym typeface="Symbol" charset="0"/>
              </a:rPr>
              <a:t>[IndexDup]</a:t>
            </a:r>
          </a:p>
          <a:p>
            <a:pPr>
              <a:spcBef>
                <a:spcPct val="50000"/>
              </a:spcBef>
            </a:pPr>
            <a:endParaRPr lang="de-DE" b="1">
              <a:sym typeface="Symbol" charset="0"/>
            </a:endParaRPr>
          </a:p>
          <a:p>
            <a:pPr>
              <a:spcBef>
                <a:spcPct val="50000"/>
              </a:spcBef>
            </a:pPr>
            <a:r>
              <a:rPr lang="de-DE" b="1">
                <a:sym typeface="Symbol" charset="0"/>
              </a:rPr>
              <a:t>[Hash | Tree]</a:t>
            </a:r>
            <a:endParaRPr lang="de-DE" baseline="-25000">
              <a:sym typeface="Symbol" charset="0"/>
            </a:endParaRPr>
          </a:p>
          <a:p>
            <a:pPr>
              <a:spcBef>
                <a:spcPct val="50000"/>
              </a:spcBef>
            </a:pPr>
            <a:endParaRPr lang="de-DE" baseline="-25000">
              <a:sym typeface="Symbol" charset="0"/>
            </a:endParaRPr>
          </a:p>
          <a:p>
            <a:pPr>
              <a:spcBef>
                <a:spcPct val="50000"/>
              </a:spcBef>
            </a:pPr>
            <a:r>
              <a:rPr lang="de-DE" b="1">
                <a:sym typeface="Symbol" charset="0"/>
              </a:rPr>
              <a:t>Project</a:t>
            </a:r>
            <a:r>
              <a:rPr lang="de-DE" baseline="-25000">
                <a:sym typeface="Symbol" charset="0"/>
              </a:rPr>
              <a:t>l</a:t>
            </a:r>
          </a:p>
          <a:p>
            <a:pPr>
              <a:spcBef>
                <a:spcPct val="50000"/>
              </a:spcBef>
            </a:pPr>
            <a:endParaRPr lang="de-DE" baseline="-25000">
              <a:sym typeface="Symbol" charset="0"/>
            </a:endParaRPr>
          </a:p>
          <a:p>
            <a:pPr>
              <a:spcBef>
                <a:spcPct val="50000"/>
              </a:spcBef>
            </a:pPr>
            <a:r>
              <a:rPr lang="de-DE">
                <a:sym typeface="Symbol" charset="0"/>
              </a:rPr>
              <a:t>R</a:t>
            </a:r>
          </a:p>
        </p:txBody>
      </p:sp>
      <p:sp>
        <p:nvSpPr>
          <p:cNvPr id="262161" name="Line 20"/>
          <p:cNvSpPr>
            <a:spLocks noChangeShapeType="1"/>
          </p:cNvSpPr>
          <p:nvPr/>
        </p:nvSpPr>
        <p:spPr bwMode="auto">
          <a:xfrm flipV="1">
            <a:off x="1403350" y="1077913"/>
            <a:ext cx="0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2162" name="Line 21"/>
          <p:cNvSpPr>
            <a:spLocks noChangeShapeType="1"/>
          </p:cNvSpPr>
          <p:nvPr/>
        </p:nvSpPr>
        <p:spPr bwMode="auto">
          <a:xfrm flipV="1">
            <a:off x="1403350" y="2085975"/>
            <a:ext cx="0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2163" name="Line 22"/>
          <p:cNvSpPr>
            <a:spLocks noChangeShapeType="1"/>
          </p:cNvSpPr>
          <p:nvPr/>
        </p:nvSpPr>
        <p:spPr bwMode="auto">
          <a:xfrm flipV="1">
            <a:off x="1403350" y="2949575"/>
            <a:ext cx="0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8AEA20B-1B56-664B-AE98-9B30A6769EAD}" type="slidenum">
              <a:rPr lang="en-US" sz="1400">
                <a:solidFill>
                  <a:srgbClr val="CC66FF"/>
                </a:solidFill>
              </a:rPr>
              <a:pPr/>
              <a:t>13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>
                <a:latin typeface="Arial Black" charset="0"/>
              </a:rPr>
              <a:t>Anwendung der Transformationsregeln</a:t>
            </a:r>
            <a:br>
              <a:rPr lang="de-DE" sz="3200">
                <a:latin typeface="Arial Black" charset="0"/>
              </a:rPr>
            </a:br>
            <a:endParaRPr lang="de-DE" sz="3200">
              <a:latin typeface="Arial Black" charset="0"/>
            </a:endParaRPr>
          </a:p>
        </p:txBody>
      </p:sp>
      <p:sp>
        <p:nvSpPr>
          <p:cNvPr id="38915" name="Text Box 5"/>
          <p:cNvSpPr txBox="1">
            <a:spLocks noChangeArrowheads="1"/>
          </p:cNvSpPr>
          <p:nvPr/>
        </p:nvSpPr>
        <p:spPr bwMode="auto">
          <a:xfrm>
            <a:off x="0" y="765175"/>
            <a:ext cx="5219700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b="1"/>
              <a:t>select</a:t>
            </a:r>
            <a:r>
              <a:rPr lang="de-DE"/>
              <a:t> distinct s.Semester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b="1"/>
              <a:t>from</a:t>
            </a:r>
            <a:r>
              <a:rPr lang="de-DE"/>
              <a:t> Studenten s, hören h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/>
              <a:t>          Vorlesungen v, Professoren p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b="1"/>
              <a:t>where</a:t>
            </a:r>
            <a:r>
              <a:rPr lang="de-DE"/>
              <a:t> p.Name = ´Sokrates´ </a:t>
            </a:r>
            <a:r>
              <a:rPr lang="de-DE" b="1"/>
              <a:t>and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/>
              <a:t>            v.gelesenVon = p.PersNr </a:t>
            </a:r>
            <a:r>
              <a:rPr lang="de-DE" b="1"/>
              <a:t>and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/>
              <a:t>            v.VorlNr = h.VorlNr </a:t>
            </a:r>
            <a:r>
              <a:rPr lang="de-DE" b="1"/>
              <a:t>and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/>
              <a:t>            h.MatrNr = s.MatrNr</a:t>
            </a:r>
          </a:p>
        </p:txBody>
      </p:sp>
      <p:sp>
        <p:nvSpPr>
          <p:cNvPr id="38916" name="Text Box 6"/>
          <p:cNvSpPr txBox="1">
            <a:spLocks noChangeArrowheads="1"/>
          </p:cNvSpPr>
          <p:nvPr/>
        </p:nvSpPr>
        <p:spPr bwMode="auto">
          <a:xfrm>
            <a:off x="4643438" y="5445125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/>
              <a:t>s</a:t>
            </a:r>
          </a:p>
        </p:txBody>
      </p:sp>
      <p:sp>
        <p:nvSpPr>
          <p:cNvPr id="38917" name="Text Box 7"/>
          <p:cNvSpPr txBox="1">
            <a:spLocks noChangeArrowheads="1"/>
          </p:cNvSpPr>
          <p:nvPr/>
        </p:nvSpPr>
        <p:spPr bwMode="auto">
          <a:xfrm>
            <a:off x="6011863" y="5445125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/>
              <a:t>h</a:t>
            </a:r>
          </a:p>
        </p:txBody>
      </p:sp>
      <p:sp>
        <p:nvSpPr>
          <p:cNvPr id="38918" name="Text Box 8"/>
          <p:cNvSpPr txBox="1">
            <a:spLocks noChangeArrowheads="1"/>
          </p:cNvSpPr>
          <p:nvPr/>
        </p:nvSpPr>
        <p:spPr bwMode="auto">
          <a:xfrm>
            <a:off x="7164388" y="4868863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/>
              <a:t>v</a:t>
            </a:r>
          </a:p>
        </p:txBody>
      </p:sp>
      <p:sp>
        <p:nvSpPr>
          <p:cNvPr id="38919" name="Text Box 9"/>
          <p:cNvSpPr txBox="1">
            <a:spLocks noChangeArrowheads="1"/>
          </p:cNvSpPr>
          <p:nvPr/>
        </p:nvSpPr>
        <p:spPr bwMode="auto">
          <a:xfrm>
            <a:off x="8101013" y="3573463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/>
              <a:t>p</a:t>
            </a:r>
          </a:p>
        </p:txBody>
      </p:sp>
      <p:sp>
        <p:nvSpPr>
          <p:cNvPr id="38920" name="Text Box 10"/>
          <p:cNvSpPr txBox="1">
            <a:spLocks noChangeArrowheads="1"/>
          </p:cNvSpPr>
          <p:nvPr/>
        </p:nvSpPr>
        <p:spPr bwMode="auto">
          <a:xfrm>
            <a:off x="5292725" y="4652963"/>
            <a:ext cx="5032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800" b="1">
                <a:sym typeface="Symbol" charset="0"/>
              </a:rPr>
              <a:t></a:t>
            </a:r>
          </a:p>
        </p:txBody>
      </p:sp>
      <p:sp>
        <p:nvSpPr>
          <p:cNvPr id="38921" name="Text Box 11"/>
          <p:cNvSpPr txBox="1">
            <a:spLocks noChangeArrowheads="1"/>
          </p:cNvSpPr>
          <p:nvPr/>
        </p:nvSpPr>
        <p:spPr bwMode="auto">
          <a:xfrm>
            <a:off x="6372225" y="3860800"/>
            <a:ext cx="3603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800" b="1">
                <a:sym typeface="Symbol" charset="0"/>
              </a:rPr>
              <a:t></a:t>
            </a:r>
          </a:p>
        </p:txBody>
      </p:sp>
      <p:sp>
        <p:nvSpPr>
          <p:cNvPr id="38922" name="Text Box 12"/>
          <p:cNvSpPr txBox="1">
            <a:spLocks noChangeArrowheads="1"/>
          </p:cNvSpPr>
          <p:nvPr/>
        </p:nvSpPr>
        <p:spPr bwMode="auto">
          <a:xfrm>
            <a:off x="7380288" y="2852738"/>
            <a:ext cx="5032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800" b="1">
                <a:sym typeface="Symbol" charset="0"/>
              </a:rPr>
              <a:t></a:t>
            </a:r>
          </a:p>
        </p:txBody>
      </p:sp>
      <p:sp>
        <p:nvSpPr>
          <p:cNvPr id="38923" name="Text Box 13"/>
          <p:cNvSpPr txBox="1">
            <a:spLocks noChangeArrowheads="1"/>
          </p:cNvSpPr>
          <p:nvPr/>
        </p:nvSpPr>
        <p:spPr bwMode="auto">
          <a:xfrm>
            <a:off x="6084888" y="1844675"/>
            <a:ext cx="30591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800" b="1">
                <a:sym typeface="Symbol" charset="0"/>
              </a:rPr>
              <a:t></a:t>
            </a:r>
            <a:r>
              <a:rPr lang="de-DE" baseline="-25000"/>
              <a:t>p.Name = ´Sokrates´ </a:t>
            </a:r>
            <a:r>
              <a:rPr lang="de-DE" b="1" baseline="-25000"/>
              <a:t>and</a:t>
            </a:r>
            <a:r>
              <a:rPr lang="de-DE"/>
              <a:t> ...</a:t>
            </a:r>
          </a:p>
        </p:txBody>
      </p:sp>
      <p:sp>
        <p:nvSpPr>
          <p:cNvPr id="38924" name="Text Box 14"/>
          <p:cNvSpPr txBox="1">
            <a:spLocks noChangeArrowheads="1"/>
          </p:cNvSpPr>
          <p:nvPr/>
        </p:nvSpPr>
        <p:spPr bwMode="auto">
          <a:xfrm>
            <a:off x="6732588" y="1052513"/>
            <a:ext cx="226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b="1">
                <a:sym typeface="Symbol" charset="0"/>
              </a:rPr>
              <a:t></a:t>
            </a:r>
            <a:r>
              <a:rPr lang="de-DE" b="1" baseline="-25000">
                <a:sym typeface="Symbol" charset="0"/>
              </a:rPr>
              <a:t>s.Semester</a:t>
            </a:r>
          </a:p>
        </p:txBody>
      </p:sp>
      <p:cxnSp>
        <p:nvCxnSpPr>
          <p:cNvPr id="38925" name="AutoShape 15"/>
          <p:cNvCxnSpPr>
            <a:cxnSpLocks noChangeShapeType="1"/>
            <a:stCxn id="38916" idx="0"/>
            <a:endCxn id="38920" idx="2"/>
          </p:cNvCxnSpPr>
          <p:nvPr/>
        </p:nvCxnSpPr>
        <p:spPr bwMode="auto">
          <a:xfrm flipV="1">
            <a:off x="4932363" y="5172075"/>
            <a:ext cx="612775" cy="27305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6" name="AutoShape 16"/>
          <p:cNvCxnSpPr>
            <a:cxnSpLocks noChangeShapeType="1"/>
            <a:stCxn id="38917" idx="0"/>
          </p:cNvCxnSpPr>
          <p:nvPr/>
        </p:nvCxnSpPr>
        <p:spPr bwMode="auto">
          <a:xfrm flipH="1" flipV="1">
            <a:off x="5580063" y="5157788"/>
            <a:ext cx="720725" cy="287337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27" name="Line 17"/>
          <p:cNvSpPr>
            <a:spLocks noChangeShapeType="1"/>
          </p:cNvSpPr>
          <p:nvPr/>
        </p:nvSpPr>
        <p:spPr bwMode="auto">
          <a:xfrm flipV="1">
            <a:off x="5651500" y="4365625"/>
            <a:ext cx="865188" cy="50323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28" name="Line 18"/>
          <p:cNvSpPr>
            <a:spLocks noChangeShapeType="1"/>
          </p:cNvSpPr>
          <p:nvPr/>
        </p:nvSpPr>
        <p:spPr bwMode="auto">
          <a:xfrm flipH="1" flipV="1">
            <a:off x="6659563" y="4365625"/>
            <a:ext cx="792162" cy="50323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29" name="Line 19"/>
          <p:cNvSpPr>
            <a:spLocks noChangeShapeType="1"/>
          </p:cNvSpPr>
          <p:nvPr/>
        </p:nvSpPr>
        <p:spPr bwMode="auto">
          <a:xfrm flipV="1">
            <a:off x="6659563" y="3357563"/>
            <a:ext cx="792162" cy="6477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30" name="Line 20"/>
          <p:cNvSpPr>
            <a:spLocks noChangeShapeType="1"/>
          </p:cNvSpPr>
          <p:nvPr/>
        </p:nvSpPr>
        <p:spPr bwMode="auto">
          <a:xfrm flipH="1" flipV="1">
            <a:off x="7812088" y="3284538"/>
            <a:ext cx="576262" cy="3603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38931" name="AutoShape 21"/>
          <p:cNvCxnSpPr>
            <a:cxnSpLocks noChangeShapeType="1"/>
            <a:stCxn id="38922" idx="0"/>
            <a:endCxn id="38923" idx="2"/>
          </p:cNvCxnSpPr>
          <p:nvPr/>
        </p:nvCxnSpPr>
        <p:spPr bwMode="auto">
          <a:xfrm flipH="1" flipV="1">
            <a:off x="7615238" y="2363788"/>
            <a:ext cx="17462" cy="48895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32" name="Line 22"/>
          <p:cNvSpPr>
            <a:spLocks noChangeShapeType="1"/>
          </p:cNvSpPr>
          <p:nvPr/>
        </p:nvSpPr>
        <p:spPr bwMode="auto">
          <a:xfrm flipV="1">
            <a:off x="7596188" y="1628775"/>
            <a:ext cx="0" cy="431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33" name="AutoShape 23"/>
          <p:cNvSpPr>
            <a:spLocks noChangeArrowheads="1"/>
          </p:cNvSpPr>
          <p:nvPr/>
        </p:nvSpPr>
        <p:spPr bwMode="auto">
          <a:xfrm rot="2879528">
            <a:off x="4985544" y="2366169"/>
            <a:ext cx="1260475" cy="3603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3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08D791F-352F-1248-9006-48BAD49EA55B}" type="slidenum">
              <a:rPr lang="en-US" sz="1400">
                <a:solidFill>
                  <a:srgbClr val="CC66FF"/>
                </a:solidFill>
              </a:rPr>
              <a:pPr/>
              <a:t>130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Ein Auswertungsplan</a:t>
            </a:r>
          </a:p>
        </p:txBody>
      </p:sp>
      <p:pic>
        <p:nvPicPr>
          <p:cNvPr id="2641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" b="-195"/>
          <a:stretch>
            <a:fillRect/>
          </a:stretch>
        </p:blipFill>
        <p:spPr bwMode="auto">
          <a:xfrm>
            <a:off x="0" y="-38100"/>
            <a:ext cx="91440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4196" name="Text Box 5"/>
          <p:cNvSpPr txBox="1">
            <a:spLocks noChangeArrowheads="1"/>
          </p:cNvSpPr>
          <p:nvPr/>
        </p:nvSpPr>
        <p:spPr bwMode="auto">
          <a:xfrm>
            <a:off x="0" y="0"/>
            <a:ext cx="49323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sz="3200">
                <a:latin typeface="Arial Black" charset="0"/>
              </a:rPr>
              <a:t>Ein Auswer-tungsplan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A619B88-76D9-4247-8908-8CF3BA1A3B86}" type="slidenum">
              <a:rPr lang="en-US" sz="1400">
                <a:solidFill>
                  <a:srgbClr val="CC66FF"/>
                </a:solidFill>
              </a:rPr>
              <a:pPr/>
              <a:t>131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>
                <a:latin typeface="Arial Black" charset="0"/>
              </a:rPr>
              <a:t>Wiederholung der Optimierungsphasen</a:t>
            </a:r>
            <a:br>
              <a:rPr lang="de-DE" sz="3200">
                <a:latin typeface="Arial Black" charset="0"/>
              </a:rPr>
            </a:br>
            <a:endParaRPr lang="de-DE" sz="3200">
              <a:latin typeface="Arial Black" charset="0"/>
            </a:endParaRPr>
          </a:p>
        </p:txBody>
      </p:sp>
      <p:sp>
        <p:nvSpPr>
          <p:cNvPr id="266243" name="Text Box 3"/>
          <p:cNvSpPr txBox="1">
            <a:spLocks noChangeArrowheads="1"/>
          </p:cNvSpPr>
          <p:nvPr/>
        </p:nvSpPr>
        <p:spPr bwMode="auto">
          <a:xfrm>
            <a:off x="0" y="765175"/>
            <a:ext cx="7451725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b="1"/>
              <a:t>select</a:t>
            </a:r>
            <a:r>
              <a:rPr lang="de-DE"/>
              <a:t> distinct s.Semester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b="1"/>
              <a:t>from</a:t>
            </a:r>
            <a:r>
              <a:rPr lang="de-DE"/>
              <a:t> Studenten s, hören h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/>
              <a:t>          Vorlesungen v, Professoren p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b="1"/>
              <a:t>where</a:t>
            </a:r>
            <a:r>
              <a:rPr lang="de-DE"/>
              <a:t> p.Name = ´Sokrates´ </a:t>
            </a:r>
            <a:r>
              <a:rPr lang="de-DE" b="1"/>
              <a:t>and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/>
              <a:t>            v.gelesenVon = p.PersNr </a:t>
            </a:r>
            <a:r>
              <a:rPr lang="de-DE" b="1"/>
              <a:t>and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/>
              <a:t>            v.VorlNr = h.VorlNr </a:t>
            </a:r>
            <a:r>
              <a:rPr lang="de-DE" b="1"/>
              <a:t>and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b="1"/>
              <a:t>            </a:t>
            </a:r>
            <a:r>
              <a:rPr lang="de-DE"/>
              <a:t>h.MatrNr = s.MatrNr</a:t>
            </a:r>
          </a:p>
        </p:txBody>
      </p:sp>
      <p:sp>
        <p:nvSpPr>
          <p:cNvPr id="266244" name="Text Box 4"/>
          <p:cNvSpPr txBox="1">
            <a:spLocks noChangeArrowheads="1"/>
          </p:cNvSpPr>
          <p:nvPr/>
        </p:nvSpPr>
        <p:spPr bwMode="auto">
          <a:xfrm>
            <a:off x="4643438" y="5445125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/>
              <a:t>s</a:t>
            </a:r>
          </a:p>
        </p:txBody>
      </p:sp>
      <p:sp>
        <p:nvSpPr>
          <p:cNvPr id="266245" name="Text Box 5"/>
          <p:cNvSpPr txBox="1">
            <a:spLocks noChangeArrowheads="1"/>
          </p:cNvSpPr>
          <p:nvPr/>
        </p:nvSpPr>
        <p:spPr bwMode="auto">
          <a:xfrm>
            <a:off x="6011863" y="5445125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/>
              <a:t>h</a:t>
            </a:r>
          </a:p>
        </p:txBody>
      </p:sp>
      <p:sp>
        <p:nvSpPr>
          <p:cNvPr id="266246" name="Text Box 6"/>
          <p:cNvSpPr txBox="1">
            <a:spLocks noChangeArrowheads="1"/>
          </p:cNvSpPr>
          <p:nvPr/>
        </p:nvSpPr>
        <p:spPr bwMode="auto">
          <a:xfrm>
            <a:off x="7164388" y="4868863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/>
              <a:t>v</a:t>
            </a:r>
          </a:p>
        </p:txBody>
      </p:sp>
      <p:sp>
        <p:nvSpPr>
          <p:cNvPr id="266247" name="Text Box 7"/>
          <p:cNvSpPr txBox="1">
            <a:spLocks noChangeArrowheads="1"/>
          </p:cNvSpPr>
          <p:nvPr/>
        </p:nvSpPr>
        <p:spPr bwMode="auto">
          <a:xfrm>
            <a:off x="8101013" y="3573463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/>
              <a:t>p</a:t>
            </a:r>
          </a:p>
        </p:txBody>
      </p:sp>
      <p:sp>
        <p:nvSpPr>
          <p:cNvPr id="266248" name="Text Box 8"/>
          <p:cNvSpPr txBox="1">
            <a:spLocks noChangeArrowheads="1"/>
          </p:cNvSpPr>
          <p:nvPr/>
        </p:nvSpPr>
        <p:spPr bwMode="auto">
          <a:xfrm>
            <a:off x="5292725" y="4652963"/>
            <a:ext cx="5032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800" b="1">
                <a:sym typeface="Symbol" charset="0"/>
              </a:rPr>
              <a:t></a:t>
            </a:r>
          </a:p>
        </p:txBody>
      </p:sp>
      <p:sp>
        <p:nvSpPr>
          <p:cNvPr id="266249" name="Text Box 9"/>
          <p:cNvSpPr txBox="1">
            <a:spLocks noChangeArrowheads="1"/>
          </p:cNvSpPr>
          <p:nvPr/>
        </p:nvSpPr>
        <p:spPr bwMode="auto">
          <a:xfrm>
            <a:off x="6372225" y="3860800"/>
            <a:ext cx="3603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800" b="1">
                <a:sym typeface="Symbol" charset="0"/>
              </a:rPr>
              <a:t></a:t>
            </a:r>
          </a:p>
        </p:txBody>
      </p:sp>
      <p:sp>
        <p:nvSpPr>
          <p:cNvPr id="266250" name="Text Box 10"/>
          <p:cNvSpPr txBox="1">
            <a:spLocks noChangeArrowheads="1"/>
          </p:cNvSpPr>
          <p:nvPr/>
        </p:nvSpPr>
        <p:spPr bwMode="auto">
          <a:xfrm>
            <a:off x="7380288" y="2852738"/>
            <a:ext cx="5032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800" b="1">
                <a:sym typeface="Symbol" charset="0"/>
              </a:rPr>
              <a:t></a:t>
            </a:r>
          </a:p>
        </p:txBody>
      </p:sp>
      <p:sp>
        <p:nvSpPr>
          <p:cNvPr id="266251" name="Text Box 11"/>
          <p:cNvSpPr txBox="1">
            <a:spLocks noChangeArrowheads="1"/>
          </p:cNvSpPr>
          <p:nvPr/>
        </p:nvSpPr>
        <p:spPr bwMode="auto">
          <a:xfrm>
            <a:off x="6084888" y="1844675"/>
            <a:ext cx="30591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800" b="1">
                <a:sym typeface="Symbol" charset="0"/>
              </a:rPr>
              <a:t></a:t>
            </a:r>
            <a:r>
              <a:rPr lang="de-DE" baseline="-25000"/>
              <a:t>p.Name = ´Sokrates´ </a:t>
            </a:r>
            <a:r>
              <a:rPr lang="de-DE" b="1" baseline="-25000"/>
              <a:t>and</a:t>
            </a:r>
            <a:r>
              <a:rPr lang="de-DE"/>
              <a:t> ...</a:t>
            </a:r>
          </a:p>
        </p:txBody>
      </p:sp>
      <p:sp>
        <p:nvSpPr>
          <p:cNvPr id="266252" name="Text Box 12"/>
          <p:cNvSpPr txBox="1">
            <a:spLocks noChangeArrowheads="1"/>
          </p:cNvSpPr>
          <p:nvPr/>
        </p:nvSpPr>
        <p:spPr bwMode="auto">
          <a:xfrm>
            <a:off x="6732588" y="1052513"/>
            <a:ext cx="226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b="1">
                <a:sym typeface="Symbol" charset="0"/>
              </a:rPr>
              <a:t></a:t>
            </a:r>
            <a:r>
              <a:rPr lang="de-DE" b="1" baseline="-25000">
                <a:sym typeface="Symbol" charset="0"/>
              </a:rPr>
              <a:t>s.Semester</a:t>
            </a:r>
          </a:p>
        </p:txBody>
      </p:sp>
      <p:cxnSp>
        <p:nvCxnSpPr>
          <p:cNvPr id="266253" name="AutoShape 13"/>
          <p:cNvCxnSpPr>
            <a:cxnSpLocks noChangeShapeType="1"/>
            <a:stCxn id="266244" idx="0"/>
            <a:endCxn id="266248" idx="2"/>
          </p:cNvCxnSpPr>
          <p:nvPr/>
        </p:nvCxnSpPr>
        <p:spPr bwMode="auto">
          <a:xfrm flipV="1">
            <a:off x="4932363" y="5172075"/>
            <a:ext cx="612775" cy="27305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254" name="AutoShape 14"/>
          <p:cNvCxnSpPr>
            <a:cxnSpLocks noChangeShapeType="1"/>
            <a:stCxn id="266245" idx="0"/>
          </p:cNvCxnSpPr>
          <p:nvPr/>
        </p:nvCxnSpPr>
        <p:spPr bwMode="auto">
          <a:xfrm flipH="1" flipV="1">
            <a:off x="5580063" y="5157788"/>
            <a:ext cx="720725" cy="287337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255" name="Line 15"/>
          <p:cNvSpPr>
            <a:spLocks noChangeShapeType="1"/>
          </p:cNvSpPr>
          <p:nvPr/>
        </p:nvSpPr>
        <p:spPr bwMode="auto">
          <a:xfrm flipV="1">
            <a:off x="5651500" y="4365625"/>
            <a:ext cx="865188" cy="50323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256" name="Line 16"/>
          <p:cNvSpPr>
            <a:spLocks noChangeShapeType="1"/>
          </p:cNvSpPr>
          <p:nvPr/>
        </p:nvSpPr>
        <p:spPr bwMode="auto">
          <a:xfrm flipH="1" flipV="1">
            <a:off x="6659563" y="4365625"/>
            <a:ext cx="792162" cy="50323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257" name="Line 17"/>
          <p:cNvSpPr>
            <a:spLocks noChangeShapeType="1"/>
          </p:cNvSpPr>
          <p:nvPr/>
        </p:nvSpPr>
        <p:spPr bwMode="auto">
          <a:xfrm flipV="1">
            <a:off x="6659563" y="3357563"/>
            <a:ext cx="792162" cy="6477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258" name="Line 18"/>
          <p:cNvSpPr>
            <a:spLocks noChangeShapeType="1"/>
          </p:cNvSpPr>
          <p:nvPr/>
        </p:nvSpPr>
        <p:spPr bwMode="auto">
          <a:xfrm flipH="1" flipV="1">
            <a:off x="7812088" y="3284538"/>
            <a:ext cx="576262" cy="3603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266259" name="AutoShape 19"/>
          <p:cNvCxnSpPr>
            <a:cxnSpLocks noChangeShapeType="1"/>
            <a:stCxn id="266250" idx="0"/>
            <a:endCxn id="266251" idx="2"/>
          </p:cNvCxnSpPr>
          <p:nvPr/>
        </p:nvCxnSpPr>
        <p:spPr bwMode="auto">
          <a:xfrm flipH="1" flipV="1">
            <a:off x="7615238" y="2363788"/>
            <a:ext cx="17462" cy="48895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260" name="Line 20"/>
          <p:cNvSpPr>
            <a:spLocks noChangeShapeType="1"/>
          </p:cNvSpPr>
          <p:nvPr/>
        </p:nvSpPr>
        <p:spPr bwMode="auto">
          <a:xfrm flipV="1">
            <a:off x="7596188" y="1628775"/>
            <a:ext cx="1587" cy="431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261" name="AutoShape 21"/>
          <p:cNvSpPr>
            <a:spLocks noChangeArrowheads="1"/>
          </p:cNvSpPr>
          <p:nvPr/>
        </p:nvSpPr>
        <p:spPr bwMode="auto">
          <a:xfrm rot="630957">
            <a:off x="5219700" y="3068638"/>
            <a:ext cx="1260475" cy="3603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89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9530583-93C8-3B4A-B606-64883908393D}" type="slidenum">
              <a:rPr lang="en-US" sz="1400">
                <a:solidFill>
                  <a:srgbClr val="CC66FF"/>
                </a:solidFill>
              </a:rPr>
              <a:pPr/>
              <a:t>132</a:t>
            </a:fld>
            <a:endParaRPr lang="en-US" sz="1400">
              <a:solidFill>
                <a:srgbClr val="CC66FF"/>
              </a:solidFill>
            </a:endParaRPr>
          </a:p>
        </p:txBody>
      </p:sp>
      <p:pic>
        <p:nvPicPr>
          <p:cNvPr id="268290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" r="23105" b="-11"/>
          <a:stretch>
            <a:fillRect/>
          </a:stretch>
        </p:blipFill>
        <p:spPr bwMode="auto">
          <a:xfrm>
            <a:off x="2700338" y="0"/>
            <a:ext cx="6443662" cy="632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8291" name="AutoShape 4"/>
          <p:cNvSpPr>
            <a:spLocks noChangeArrowheads="1"/>
          </p:cNvSpPr>
          <p:nvPr/>
        </p:nvSpPr>
        <p:spPr bwMode="auto">
          <a:xfrm rot="1728647">
            <a:off x="395288" y="1484313"/>
            <a:ext cx="1260475" cy="3603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68292" name="Text Box 5"/>
          <p:cNvSpPr txBox="1">
            <a:spLocks noChangeArrowheads="1"/>
          </p:cNvSpPr>
          <p:nvPr/>
        </p:nvSpPr>
        <p:spPr bwMode="auto">
          <a:xfrm>
            <a:off x="4211638" y="1943100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/>
              <a:t>s</a:t>
            </a:r>
          </a:p>
        </p:txBody>
      </p:sp>
      <p:sp>
        <p:nvSpPr>
          <p:cNvPr id="268293" name="Text Box 6"/>
          <p:cNvSpPr txBox="1">
            <a:spLocks noChangeArrowheads="1"/>
          </p:cNvSpPr>
          <p:nvPr/>
        </p:nvSpPr>
        <p:spPr bwMode="auto">
          <a:xfrm>
            <a:off x="3529013" y="4032250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/>
              <a:t>h</a:t>
            </a:r>
          </a:p>
        </p:txBody>
      </p:sp>
      <p:sp>
        <p:nvSpPr>
          <p:cNvPr id="268294" name="Text Box 7"/>
          <p:cNvSpPr txBox="1">
            <a:spLocks noChangeArrowheads="1"/>
          </p:cNvSpPr>
          <p:nvPr/>
        </p:nvSpPr>
        <p:spPr bwMode="auto">
          <a:xfrm>
            <a:off x="2268538" y="4895850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/>
              <a:t>v</a:t>
            </a:r>
          </a:p>
        </p:txBody>
      </p:sp>
      <p:sp>
        <p:nvSpPr>
          <p:cNvPr id="268295" name="Text Box 8"/>
          <p:cNvSpPr txBox="1">
            <a:spLocks noChangeArrowheads="1"/>
          </p:cNvSpPr>
          <p:nvPr/>
        </p:nvSpPr>
        <p:spPr bwMode="auto">
          <a:xfrm>
            <a:off x="792163" y="5472113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/>
              <a:t>p</a:t>
            </a:r>
          </a:p>
        </p:txBody>
      </p:sp>
      <p:sp>
        <p:nvSpPr>
          <p:cNvPr id="268296" name="Text Box 9"/>
          <p:cNvSpPr txBox="1">
            <a:spLocks noChangeArrowheads="1"/>
          </p:cNvSpPr>
          <p:nvPr/>
        </p:nvSpPr>
        <p:spPr bwMode="auto">
          <a:xfrm>
            <a:off x="1944688" y="792163"/>
            <a:ext cx="27003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800" b="1">
                <a:latin typeface="JoinFont" charset="0"/>
                <a:sym typeface="Symbol" charset="0"/>
              </a:rPr>
              <a:t>A</a:t>
            </a:r>
            <a:r>
              <a:rPr lang="de-DE" baseline="-25000"/>
              <a:t>s.MatrNr=h.MatrNr</a:t>
            </a:r>
          </a:p>
        </p:txBody>
      </p:sp>
      <p:sp>
        <p:nvSpPr>
          <p:cNvPr id="268297" name="Text Box 10"/>
          <p:cNvSpPr txBox="1">
            <a:spLocks noChangeArrowheads="1"/>
          </p:cNvSpPr>
          <p:nvPr/>
        </p:nvSpPr>
        <p:spPr bwMode="auto">
          <a:xfrm>
            <a:off x="431800" y="3384550"/>
            <a:ext cx="305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800" b="1">
                <a:latin typeface="JoinFont" charset="0"/>
                <a:sym typeface="Symbol" charset="0"/>
              </a:rPr>
              <a:t>A</a:t>
            </a:r>
            <a:r>
              <a:rPr lang="de-DE" baseline="-25000"/>
              <a:t>p.PersNr=v.gelesenVon</a:t>
            </a:r>
          </a:p>
        </p:txBody>
      </p:sp>
      <p:sp>
        <p:nvSpPr>
          <p:cNvPr id="268298" name="Text Box 11"/>
          <p:cNvSpPr txBox="1">
            <a:spLocks noChangeArrowheads="1"/>
          </p:cNvSpPr>
          <p:nvPr/>
        </p:nvSpPr>
        <p:spPr bwMode="auto">
          <a:xfrm>
            <a:off x="2160588" y="0"/>
            <a:ext cx="226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b="1">
                <a:sym typeface="Symbol" charset="0"/>
              </a:rPr>
              <a:t></a:t>
            </a:r>
            <a:r>
              <a:rPr lang="de-DE" b="1" baseline="-25000">
                <a:sym typeface="Symbol" charset="0"/>
              </a:rPr>
              <a:t>s.Semester</a:t>
            </a:r>
          </a:p>
        </p:txBody>
      </p:sp>
      <p:sp>
        <p:nvSpPr>
          <p:cNvPr id="268299" name="Line 12"/>
          <p:cNvSpPr>
            <a:spLocks noChangeShapeType="1"/>
          </p:cNvSpPr>
          <p:nvPr/>
        </p:nvSpPr>
        <p:spPr bwMode="auto">
          <a:xfrm flipH="1" flipV="1">
            <a:off x="1655763" y="3959225"/>
            <a:ext cx="900112" cy="9366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8300" name="Line 13"/>
          <p:cNvSpPr>
            <a:spLocks noChangeShapeType="1"/>
          </p:cNvSpPr>
          <p:nvPr/>
        </p:nvSpPr>
        <p:spPr bwMode="auto">
          <a:xfrm flipH="1" flipV="1">
            <a:off x="2808288" y="2519363"/>
            <a:ext cx="973137" cy="151288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8301" name="Line 14"/>
          <p:cNvSpPr>
            <a:spLocks noChangeShapeType="1"/>
          </p:cNvSpPr>
          <p:nvPr/>
        </p:nvSpPr>
        <p:spPr bwMode="auto">
          <a:xfrm flipV="1">
            <a:off x="2700338" y="1295400"/>
            <a:ext cx="611187" cy="7921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8302" name="Text Box 15"/>
          <p:cNvSpPr txBox="1">
            <a:spLocks noChangeArrowheads="1"/>
          </p:cNvSpPr>
          <p:nvPr/>
        </p:nvSpPr>
        <p:spPr bwMode="auto">
          <a:xfrm>
            <a:off x="0" y="4652963"/>
            <a:ext cx="23399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800" b="1">
                <a:sym typeface="Symbol" charset="0"/>
              </a:rPr>
              <a:t></a:t>
            </a:r>
            <a:r>
              <a:rPr lang="de-DE" baseline="-25000"/>
              <a:t>p.Name = ´Sokrates´</a:t>
            </a:r>
            <a:endParaRPr lang="de-DE"/>
          </a:p>
        </p:txBody>
      </p:sp>
      <p:sp>
        <p:nvSpPr>
          <p:cNvPr id="268303" name="Line 16"/>
          <p:cNvSpPr>
            <a:spLocks noChangeShapeType="1"/>
          </p:cNvSpPr>
          <p:nvPr/>
        </p:nvSpPr>
        <p:spPr bwMode="auto">
          <a:xfrm flipV="1">
            <a:off x="1042988" y="5184775"/>
            <a:ext cx="0" cy="431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8304" name="Line 17"/>
          <p:cNvSpPr>
            <a:spLocks noChangeShapeType="1"/>
          </p:cNvSpPr>
          <p:nvPr/>
        </p:nvSpPr>
        <p:spPr bwMode="auto">
          <a:xfrm flipV="1">
            <a:off x="1008063" y="4032250"/>
            <a:ext cx="503237" cy="7921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8305" name="Text Box 18"/>
          <p:cNvSpPr txBox="1">
            <a:spLocks noChangeArrowheads="1"/>
          </p:cNvSpPr>
          <p:nvPr/>
        </p:nvSpPr>
        <p:spPr bwMode="auto">
          <a:xfrm>
            <a:off x="1368425" y="1943100"/>
            <a:ext cx="305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800" b="1">
                <a:latin typeface="JoinFont" charset="0"/>
                <a:sym typeface="Symbol" charset="0"/>
              </a:rPr>
              <a:t>A</a:t>
            </a:r>
            <a:r>
              <a:rPr lang="de-DE" baseline="-25000"/>
              <a:t>v.VorlNr=h.VorlNr</a:t>
            </a:r>
          </a:p>
        </p:txBody>
      </p:sp>
      <p:sp>
        <p:nvSpPr>
          <p:cNvPr id="268306" name="Line 19"/>
          <p:cNvSpPr>
            <a:spLocks noChangeShapeType="1"/>
          </p:cNvSpPr>
          <p:nvPr/>
        </p:nvSpPr>
        <p:spPr bwMode="auto">
          <a:xfrm flipV="1">
            <a:off x="1693863" y="2519363"/>
            <a:ext cx="969962" cy="11525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268307" name="AutoShape 22"/>
          <p:cNvCxnSpPr>
            <a:cxnSpLocks noChangeShapeType="1"/>
            <a:stCxn id="268292" idx="0"/>
            <a:endCxn id="268296" idx="2"/>
          </p:cNvCxnSpPr>
          <p:nvPr/>
        </p:nvCxnSpPr>
        <p:spPr bwMode="auto">
          <a:xfrm flipH="1" flipV="1">
            <a:off x="3295650" y="1311275"/>
            <a:ext cx="1204913" cy="63182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8308" name="Line 27"/>
          <p:cNvSpPr>
            <a:spLocks noChangeShapeType="1"/>
          </p:cNvSpPr>
          <p:nvPr/>
        </p:nvSpPr>
        <p:spPr bwMode="auto">
          <a:xfrm>
            <a:off x="3311525" y="431800"/>
            <a:ext cx="0" cy="6477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8309" name="AutoShape 29"/>
          <p:cNvSpPr>
            <a:spLocks noChangeArrowheads="1"/>
          </p:cNvSpPr>
          <p:nvPr/>
        </p:nvSpPr>
        <p:spPr bwMode="auto">
          <a:xfrm rot="1728647">
            <a:off x="4787900" y="1700213"/>
            <a:ext cx="1260475" cy="3603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C1AD82F-8B6C-A740-A175-455416263BF7}" type="slidenum">
              <a:rPr lang="en-US" sz="1400">
                <a:solidFill>
                  <a:srgbClr val="CC66FF"/>
                </a:solidFill>
              </a:rPr>
              <a:pPr/>
              <a:t>133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Kostenbasierte Optimierung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>
                <a:latin typeface="Tahoma" charset="0"/>
              </a:rPr>
              <a:t>Generiere </a:t>
            </a:r>
            <a:r>
              <a:rPr lang="de-DE">
                <a:solidFill>
                  <a:schemeClr val="hlink"/>
                </a:solidFill>
                <a:latin typeface="Tahoma" charset="0"/>
              </a:rPr>
              <a:t>alle </a:t>
            </a:r>
            <a:r>
              <a:rPr lang="de-DE">
                <a:latin typeface="Tahoma" charset="0"/>
              </a:rPr>
              <a:t>denkbaren Anfrageausertungspläne</a:t>
            </a:r>
          </a:p>
          <a:p>
            <a:pPr lvl="1"/>
            <a:r>
              <a:rPr lang="de-DE">
                <a:latin typeface="Tahoma" charset="0"/>
              </a:rPr>
              <a:t>Enumeration</a:t>
            </a:r>
          </a:p>
          <a:p>
            <a:r>
              <a:rPr lang="de-DE">
                <a:latin typeface="Tahoma" charset="0"/>
              </a:rPr>
              <a:t>Bewerte deren Kosten </a:t>
            </a:r>
          </a:p>
          <a:p>
            <a:pPr lvl="1"/>
            <a:r>
              <a:rPr lang="de-DE">
                <a:latin typeface="Tahoma" charset="0"/>
              </a:rPr>
              <a:t>Kostenmodell</a:t>
            </a:r>
          </a:p>
          <a:p>
            <a:pPr lvl="1"/>
            <a:r>
              <a:rPr lang="de-DE">
                <a:latin typeface="Tahoma" charset="0"/>
              </a:rPr>
              <a:t>Statistiken</a:t>
            </a:r>
          </a:p>
          <a:p>
            <a:pPr lvl="1"/>
            <a:r>
              <a:rPr lang="de-DE">
                <a:latin typeface="Tahoma" charset="0"/>
              </a:rPr>
              <a:t>Histogramme</a:t>
            </a:r>
          </a:p>
          <a:p>
            <a:pPr lvl="1"/>
            <a:r>
              <a:rPr lang="de-DE">
                <a:latin typeface="Tahoma" charset="0"/>
              </a:rPr>
              <a:t>Kalibrierung gemäß verwendetem Rechner</a:t>
            </a:r>
          </a:p>
          <a:p>
            <a:pPr lvl="1"/>
            <a:r>
              <a:rPr lang="de-DE">
                <a:latin typeface="Tahoma" charset="0"/>
              </a:rPr>
              <a:t>Abhängig vom verfügbaren Speicher</a:t>
            </a:r>
          </a:p>
          <a:p>
            <a:pPr lvl="1"/>
            <a:r>
              <a:rPr lang="de-DE">
                <a:latin typeface="Tahoma" charset="0"/>
              </a:rPr>
              <a:t>Aufwands-Kostenmodell</a:t>
            </a:r>
          </a:p>
          <a:p>
            <a:pPr lvl="2"/>
            <a:r>
              <a:rPr lang="de-DE">
                <a:latin typeface="Tahoma" charset="0"/>
              </a:rPr>
              <a:t>Durchsatz-maximierend</a:t>
            </a:r>
          </a:p>
          <a:p>
            <a:pPr lvl="2"/>
            <a:r>
              <a:rPr lang="de-DE">
                <a:latin typeface="Tahoma" charset="0"/>
              </a:rPr>
              <a:t>Nicht Antwortzeit-minimierend</a:t>
            </a:r>
          </a:p>
          <a:p>
            <a:r>
              <a:rPr lang="de-DE">
                <a:latin typeface="Tahoma" charset="0"/>
              </a:rPr>
              <a:t>Behalte den billigsten Plan</a:t>
            </a:r>
          </a:p>
          <a:p>
            <a:endParaRPr lang="de-DE">
              <a:latin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D6C15C1-13AA-6D41-A559-F828111480CE}" type="slidenum">
              <a:rPr lang="en-US" sz="1400">
                <a:solidFill>
                  <a:srgbClr val="CC66FF"/>
                </a:solidFill>
              </a:rPr>
              <a:pPr/>
              <a:t>134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Problemgröße</a:t>
            </a:r>
            <a:endParaRPr lang="en-GB">
              <a:latin typeface="Arial Black" charset="0"/>
            </a:endParaRP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1201738"/>
          </a:xfrm>
        </p:spPr>
        <p:txBody>
          <a:bodyPr/>
          <a:lstStyle/>
          <a:p>
            <a:pPr marL="533400" indent="-533400">
              <a:buFont typeface="Webdings" charset="0"/>
              <a:buNone/>
            </a:pPr>
            <a:r>
              <a:rPr lang="de-DE" sz="2000">
                <a:solidFill>
                  <a:schemeClr val="accent2"/>
                </a:solidFill>
                <a:latin typeface="Tahoma" charset="0"/>
              </a:rPr>
              <a:t>Suchraum (Planstruktur)</a:t>
            </a:r>
          </a:p>
          <a:p>
            <a:pPr marL="533400" indent="-533400">
              <a:buFontTx/>
              <a:buAutoNum type="arabicPeriod"/>
            </a:pPr>
            <a:r>
              <a:rPr lang="de-DE" sz="2000">
                <a:latin typeface="Tahoma" charset="0"/>
              </a:rPr>
              <a:t># Bushy-Pläne mit </a:t>
            </a:r>
            <a:r>
              <a:rPr lang="de-DE" sz="2000" i="1">
                <a:latin typeface="Tahoma" charset="0"/>
              </a:rPr>
              <a:t>n</a:t>
            </a:r>
            <a:r>
              <a:rPr lang="de-DE" sz="2000">
                <a:latin typeface="Tahoma" charset="0"/>
              </a:rPr>
              <a:t> Tabellen [Ganguly et al. 1992]:</a:t>
            </a:r>
            <a:endParaRPr lang="en-GB" sz="2000">
              <a:latin typeface="Tahoma" charset="0"/>
            </a:endParaRPr>
          </a:p>
        </p:txBody>
      </p:sp>
      <p:graphicFrame>
        <p:nvGraphicFramePr>
          <p:cNvPr id="400388" name="Group 4"/>
          <p:cNvGraphicFramePr>
            <a:graphicFrameLocks noGrp="1"/>
          </p:cNvGraphicFramePr>
          <p:nvPr/>
        </p:nvGraphicFramePr>
        <p:xfrm>
          <a:off x="4572000" y="2362200"/>
          <a:ext cx="3579813" cy="2197100"/>
        </p:xfrm>
        <a:graphic>
          <a:graphicData uri="http://schemas.openxmlformats.org/drawingml/2006/table">
            <a:tbl>
              <a:tblPr/>
              <a:tblGrid>
                <a:gridCol w="466725"/>
                <a:gridCol w="1339850"/>
                <a:gridCol w="1773238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</a:t>
                      </a:r>
                      <a:endParaRPr kumimoji="1" lang="en-GB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  <a:r>
                        <a:rPr kumimoji="1" lang="de-DE" sz="16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</a:t>
                      </a:r>
                      <a:endParaRPr kumimoji="1" lang="en-GB" sz="1600" b="0" i="1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(2(</a:t>
                      </a:r>
                      <a:r>
                        <a:rPr kumimoji="1" lang="de-DE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</a:t>
                      </a:r>
                      <a:r>
                        <a:rPr kumimoji="1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-1))!/(</a:t>
                      </a:r>
                      <a:r>
                        <a:rPr kumimoji="1" lang="de-DE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</a:t>
                      </a:r>
                      <a:r>
                        <a:rPr kumimoji="1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-1)!</a:t>
                      </a:r>
                      <a:endParaRPr kumimoji="1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endParaRPr kumimoji="1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  <a:endParaRPr kumimoji="1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endParaRPr kumimoji="1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  <a:endParaRPr kumimoji="1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146</a:t>
                      </a:r>
                      <a:endParaRPr kumimoji="1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1680</a:t>
                      </a:r>
                      <a:endParaRPr kumimoji="1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  <a:endParaRPr kumimoji="1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22026</a:t>
                      </a:r>
                      <a:endParaRPr kumimoji="1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1,76*10</a:t>
                      </a:r>
                      <a:r>
                        <a:rPr kumimoji="1" 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  <a:endParaRPr kumimoji="1" lang="en-GB" sz="16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</a:t>
                      </a:r>
                      <a:endParaRPr kumimoji="1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4,85 * 10</a:t>
                      </a:r>
                      <a:r>
                        <a:rPr kumimoji="1" 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</a:t>
                      </a:r>
                      <a:endParaRPr kumimoji="1" lang="en-GB" sz="16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4,3*10</a:t>
                      </a:r>
                      <a:r>
                        <a:rPr kumimoji="1" 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27</a:t>
                      </a:r>
                      <a:endParaRPr kumimoji="1" lang="en-GB" sz="16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00414" name="Group 30"/>
          <p:cNvGraphicFramePr>
            <a:graphicFrameLocks noGrp="1"/>
          </p:cNvGraphicFramePr>
          <p:nvPr/>
        </p:nvGraphicFramePr>
        <p:xfrm>
          <a:off x="2133600" y="2971800"/>
          <a:ext cx="1285875" cy="914400"/>
        </p:xfrm>
        <a:graphic>
          <a:graphicData uri="http://schemas.openxmlformats.org/drawingml/2006/table">
            <a:tbl>
              <a:tblPr/>
              <a:tblGrid>
                <a:gridCol w="1285875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(2(</a:t>
                      </a:r>
                      <a:r>
                        <a:rPr kumimoji="1" lang="de-DE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</a:t>
                      </a: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-1))!</a:t>
                      </a:r>
                      <a:endParaRPr kumimoji="1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1" lang="de-DE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</a:t>
                      </a: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-1)!</a:t>
                      </a:r>
                      <a:endParaRPr kumimoji="1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0422" name="Text Box 38"/>
          <p:cNvSpPr txBox="1">
            <a:spLocks noChangeArrowheads="1"/>
          </p:cNvSpPr>
          <p:nvPr/>
        </p:nvSpPr>
        <p:spPr bwMode="auto">
          <a:xfrm>
            <a:off x="762000" y="4800600"/>
            <a:ext cx="7950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buClr>
                <a:schemeClr val="accent2"/>
              </a:buClr>
              <a:buFontTx/>
              <a:buAutoNum type="arabicPeriod" startAt="2"/>
            </a:pPr>
            <a:r>
              <a:rPr lang="de-DE"/>
              <a:t> Plankosten unterscheiden sich um Größenordnungen</a:t>
            </a:r>
          </a:p>
          <a:p>
            <a:pPr algn="l" eaLnBrk="1" hangingPunct="1">
              <a:buClr>
                <a:schemeClr val="accent2"/>
              </a:buClr>
              <a:buFontTx/>
              <a:buAutoNum type="arabicPeriod" startAt="2"/>
            </a:pPr>
            <a:r>
              <a:rPr lang="de-DE"/>
              <a:t> Optimierungsproblem ist </a:t>
            </a:r>
            <a:r>
              <a:rPr lang="de-DE" i="1"/>
              <a:t>NP</a:t>
            </a:r>
            <a:r>
              <a:rPr lang="de-DE"/>
              <a:t>-hart [Ibaraki 1984]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422" grpId="0" build="p" autoUpdateAnimBg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3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03B5948-0DD0-D540-9B66-DD44065FADAB}" type="slidenum">
              <a:rPr lang="en-US" sz="1400">
                <a:solidFill>
                  <a:srgbClr val="CC66FF"/>
                </a:solidFill>
              </a:rPr>
              <a:pPr/>
              <a:t>135</a:t>
            </a:fld>
            <a:endParaRPr lang="en-US" sz="1400">
              <a:solidFill>
                <a:srgbClr val="CC66FF"/>
              </a:solidFill>
            </a:endParaRPr>
          </a:p>
        </p:txBody>
      </p:sp>
      <p:pic>
        <p:nvPicPr>
          <p:cNvPr id="274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 b="40950"/>
          <a:stretch>
            <a:fillRect/>
          </a:stretch>
        </p:blipFill>
        <p:spPr bwMode="auto">
          <a:xfrm>
            <a:off x="0" y="-242888"/>
            <a:ext cx="9144000" cy="447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1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9B9D5F0-2B8D-DA4B-B101-6354D4FE7638}" type="slidenum">
              <a:rPr lang="en-US" sz="1400">
                <a:solidFill>
                  <a:srgbClr val="CC66FF"/>
                </a:solidFill>
              </a:rPr>
              <a:pPr/>
              <a:t>136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276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77275" cy="5257800"/>
          </a:xfrm>
          <a:noFill/>
        </p:spPr>
        <p:txBody>
          <a:bodyPr lIns="90488" tIns="44450" rIns="90488" bIns="44450"/>
          <a:lstStyle/>
          <a:p>
            <a:pPr>
              <a:lnSpc>
                <a:spcPct val="95000"/>
              </a:lnSpc>
              <a:spcBef>
                <a:spcPct val="10000"/>
              </a:spcBef>
              <a:buFont typeface="Webdings" charset="0"/>
              <a:buNone/>
            </a:pPr>
            <a:r>
              <a:rPr lang="de-DE">
                <a:latin typeface="Tahoma" charset="0"/>
              </a:rPr>
              <a:t>Sind verschiedene Strategien anwendbar, so benötigt man zur Auswahl eine Kostenfunktion. Sie basiert auf dem Begriff der Selektivität.</a:t>
            </a:r>
          </a:p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de-DE">
                <a:latin typeface="Tahoma" charset="0"/>
              </a:rPr>
              <a:t>Die </a:t>
            </a:r>
            <a:r>
              <a:rPr lang="de-DE">
                <a:solidFill>
                  <a:schemeClr val="hlink"/>
                </a:solidFill>
                <a:latin typeface="Tahoma" charset="0"/>
              </a:rPr>
              <a:t>Selektivität</a:t>
            </a:r>
            <a:r>
              <a:rPr lang="de-DE">
                <a:latin typeface="Tahoma" charset="0"/>
              </a:rPr>
              <a:t> eines Suchprädikats schätzt die Anzahl der qualifizierenden Tupel relativ zur Gesamtanzahl der Tupel in der Relation.</a:t>
            </a:r>
          </a:p>
          <a:p>
            <a:r>
              <a:rPr lang="de-DE">
                <a:latin typeface="Tahoma" charset="0"/>
              </a:rPr>
              <a:t>Beispiele:</a:t>
            </a:r>
          </a:p>
          <a:p>
            <a:pPr lvl="1"/>
            <a:r>
              <a:rPr lang="de-DE">
                <a:latin typeface="Tahoma" charset="0"/>
              </a:rPr>
              <a:t>die Selektivität einer Anfrage, die das Schlüsselattribut einer Relation </a:t>
            </a:r>
            <a:r>
              <a:rPr lang="de-DE" i="1">
                <a:latin typeface="Tahoma" charset="0"/>
              </a:rPr>
              <a:t>R</a:t>
            </a:r>
            <a:r>
              <a:rPr lang="de-DE">
                <a:latin typeface="Tahoma" charset="0"/>
              </a:rPr>
              <a:t> spezifiziert, ist 1/ #</a:t>
            </a:r>
            <a:r>
              <a:rPr lang="de-DE" i="1">
                <a:latin typeface="Tahoma" charset="0"/>
              </a:rPr>
              <a:t>R</a:t>
            </a:r>
            <a:r>
              <a:rPr lang="de-DE">
                <a:latin typeface="Tahoma" charset="0"/>
              </a:rPr>
              <a:t>, wobei #</a:t>
            </a:r>
            <a:r>
              <a:rPr lang="de-DE" i="1">
                <a:latin typeface="Tahoma" charset="0"/>
              </a:rPr>
              <a:t>R</a:t>
            </a:r>
            <a:r>
              <a:rPr lang="de-DE">
                <a:latin typeface="Tahoma" charset="0"/>
              </a:rPr>
              <a:t> die Kardinalität der Relation</a:t>
            </a:r>
            <a:r>
              <a:rPr lang="de-DE" i="1">
                <a:latin typeface="Tahoma" charset="0"/>
              </a:rPr>
              <a:t> R</a:t>
            </a:r>
            <a:r>
              <a:rPr lang="de-DE">
                <a:latin typeface="Tahoma" charset="0"/>
              </a:rPr>
              <a:t> angibt.</a:t>
            </a:r>
          </a:p>
          <a:p>
            <a:pPr lvl="1"/>
            <a:r>
              <a:rPr lang="de-DE">
                <a:latin typeface="Tahoma" charset="0"/>
              </a:rPr>
              <a:t>Wenn ein Attribut </a:t>
            </a:r>
            <a:r>
              <a:rPr lang="de-DE" i="1">
                <a:latin typeface="Tahoma" charset="0"/>
              </a:rPr>
              <a:t>A </a:t>
            </a:r>
            <a:r>
              <a:rPr lang="de-DE">
                <a:latin typeface="Tahoma" charset="0"/>
              </a:rPr>
              <a:t>spezifiziert wird, für das </a:t>
            </a:r>
            <a:r>
              <a:rPr lang="de-DE" i="1">
                <a:latin typeface="Tahoma" charset="0"/>
              </a:rPr>
              <a:t>i </a:t>
            </a:r>
            <a:r>
              <a:rPr lang="de-DE">
                <a:latin typeface="Tahoma" charset="0"/>
              </a:rPr>
              <a:t>verschiedene Werte existieren, so kann die Selektivität als</a:t>
            </a:r>
          </a:p>
          <a:p>
            <a:pPr lvl="1">
              <a:buFont typeface="Webdings" charset="0"/>
              <a:buNone/>
            </a:pPr>
            <a:r>
              <a:rPr lang="de-DE">
                <a:latin typeface="Tahoma" charset="0"/>
              </a:rPr>
              <a:t>			(#</a:t>
            </a:r>
            <a:r>
              <a:rPr lang="de-DE" i="1">
                <a:latin typeface="Tahoma" charset="0"/>
              </a:rPr>
              <a:t>R</a:t>
            </a:r>
            <a:r>
              <a:rPr lang="de-DE">
                <a:latin typeface="Tahoma" charset="0"/>
              </a:rPr>
              <a:t>/</a:t>
            </a:r>
            <a:r>
              <a:rPr lang="de-DE" i="1">
                <a:latin typeface="Tahoma" charset="0"/>
              </a:rPr>
              <a:t>i</a:t>
            </a:r>
            <a:r>
              <a:rPr lang="de-DE">
                <a:latin typeface="Tahoma" charset="0"/>
              </a:rPr>
              <a:t>) / #</a:t>
            </a:r>
            <a:r>
              <a:rPr lang="de-DE" i="1">
                <a:latin typeface="Tahoma" charset="0"/>
              </a:rPr>
              <a:t>R	</a:t>
            </a:r>
            <a:r>
              <a:rPr lang="de-DE">
                <a:latin typeface="Tahoma" charset="0"/>
              </a:rPr>
              <a:t>oder	 1/</a:t>
            </a:r>
            <a:r>
              <a:rPr lang="de-DE" i="1">
                <a:latin typeface="Tahoma" charset="0"/>
              </a:rPr>
              <a:t>i</a:t>
            </a:r>
            <a:endParaRPr lang="de-DE">
              <a:latin typeface="Tahoma" charset="0"/>
            </a:endParaRPr>
          </a:p>
          <a:p>
            <a:pPr lvl="1">
              <a:buFont typeface="Webdings" charset="0"/>
              <a:buNone/>
            </a:pPr>
            <a:r>
              <a:rPr lang="de-DE">
                <a:latin typeface="Tahoma" charset="0"/>
              </a:rPr>
              <a:t>	abgeschätzt werden.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01613"/>
            <a:ext cx="9144000" cy="941387"/>
          </a:xfrm>
          <a:noFill/>
        </p:spPr>
        <p:txBody>
          <a:bodyPr lIns="90488" tIns="44450" rIns="90488" bIns="44450"/>
          <a:lstStyle/>
          <a:p>
            <a:r>
              <a:rPr lang="de-DE">
                <a:latin typeface="Arial Black" charset="0"/>
              </a:rPr>
              <a:t> Selektivität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29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436AE82-FE4F-1C4D-9E8B-6571C3210A88}" type="slidenum">
              <a:rPr lang="en-US" sz="1400">
                <a:solidFill>
                  <a:srgbClr val="CC66FF"/>
                </a:solidFill>
              </a:rPr>
              <a:pPr/>
              <a:t>137</a:t>
            </a:fld>
            <a:endParaRPr lang="en-US" sz="1400">
              <a:solidFill>
                <a:srgbClr val="CC66FF"/>
              </a:solidFill>
            </a:endParaRPr>
          </a:p>
        </p:txBody>
      </p:sp>
      <p:pic>
        <p:nvPicPr>
          <p:cNvPr id="27853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7" t="18457" r="25873" b="12158"/>
          <a:stretch>
            <a:fillRect/>
          </a:stretch>
        </p:blipFill>
        <p:spPr bwMode="auto">
          <a:xfrm>
            <a:off x="395288" y="0"/>
            <a:ext cx="7956550" cy="676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7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7E702B8-E084-9A4C-AAE3-D7652582FFED}" type="slidenum">
              <a:rPr lang="en-US" sz="1400">
                <a:solidFill>
                  <a:srgbClr val="CC66FF"/>
                </a:solidFill>
              </a:rPr>
              <a:pPr/>
              <a:t>138</a:t>
            </a:fld>
            <a:endParaRPr lang="en-US" sz="1400">
              <a:solidFill>
                <a:srgbClr val="CC66FF"/>
              </a:solidFill>
            </a:endParaRPr>
          </a:p>
        </p:txBody>
      </p:sp>
      <p:pic>
        <p:nvPicPr>
          <p:cNvPr id="28057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8" t="16780" r="9245" b="30061"/>
          <a:stretch>
            <a:fillRect/>
          </a:stretch>
        </p:blipFill>
        <p:spPr bwMode="auto">
          <a:xfrm>
            <a:off x="0" y="1484313"/>
            <a:ext cx="10225088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057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Abschätzung für einfache Fälle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>
              <a:latin typeface="Arial Black" charset="0"/>
            </a:endParaRPr>
          </a:p>
        </p:txBody>
      </p:sp>
      <p:sp>
        <p:nvSpPr>
          <p:cNvPr id="282626" name="Foliennummernplatzhalt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0C567FF-2751-B24A-B9EA-2CE8E074700A}" type="slidenum">
              <a:rPr lang="en-US" sz="1400">
                <a:solidFill>
                  <a:srgbClr val="CC66FF"/>
                </a:solidFill>
              </a:rPr>
              <a:pPr/>
              <a:t>139</a:t>
            </a:fld>
            <a:endParaRPr lang="en-US" sz="1400">
              <a:solidFill>
                <a:srgbClr val="CC66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AE46D92-AC90-1641-AD4D-4E566374B7A7}" type="slidenum">
              <a:rPr lang="en-US" sz="1400">
                <a:solidFill>
                  <a:srgbClr val="CC66FF"/>
                </a:solidFill>
              </a:rPr>
              <a:pPr/>
              <a:t>14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Aufspalten der Selektionsprädikate</a:t>
            </a:r>
          </a:p>
        </p:txBody>
      </p:sp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0" y="5878513"/>
            <a:ext cx="576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/>
              <a:t>s</a:t>
            </a:r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1368425" y="5878513"/>
            <a:ext cx="576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/>
              <a:t>h</a:t>
            </a:r>
          </a:p>
        </p:txBody>
      </p:sp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2520950" y="5302250"/>
            <a:ext cx="576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/>
              <a:t>v</a:t>
            </a:r>
          </a:p>
        </p:txBody>
      </p:sp>
      <p:sp>
        <p:nvSpPr>
          <p:cNvPr id="40966" name="Text Box 7"/>
          <p:cNvSpPr txBox="1">
            <a:spLocks noChangeArrowheads="1"/>
          </p:cNvSpPr>
          <p:nvPr/>
        </p:nvSpPr>
        <p:spPr bwMode="auto">
          <a:xfrm>
            <a:off x="3457575" y="4006850"/>
            <a:ext cx="576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/>
              <a:t>p</a:t>
            </a:r>
          </a:p>
        </p:txBody>
      </p:sp>
      <p:sp>
        <p:nvSpPr>
          <p:cNvPr id="40967" name="Text Box 8"/>
          <p:cNvSpPr txBox="1">
            <a:spLocks noChangeArrowheads="1"/>
          </p:cNvSpPr>
          <p:nvPr/>
        </p:nvSpPr>
        <p:spPr bwMode="auto">
          <a:xfrm>
            <a:off x="649288" y="5086350"/>
            <a:ext cx="5032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800" b="1">
                <a:sym typeface="Symbol" charset="0"/>
              </a:rPr>
              <a:t></a:t>
            </a:r>
          </a:p>
        </p:txBody>
      </p:sp>
      <p:sp>
        <p:nvSpPr>
          <p:cNvPr id="40968" name="Text Box 9"/>
          <p:cNvSpPr txBox="1">
            <a:spLocks noChangeArrowheads="1"/>
          </p:cNvSpPr>
          <p:nvPr/>
        </p:nvSpPr>
        <p:spPr bwMode="auto">
          <a:xfrm>
            <a:off x="1728788" y="4294188"/>
            <a:ext cx="3603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800" b="1">
                <a:sym typeface="Symbol" charset="0"/>
              </a:rPr>
              <a:t></a:t>
            </a:r>
          </a:p>
        </p:txBody>
      </p:sp>
      <p:sp>
        <p:nvSpPr>
          <p:cNvPr id="40969" name="Text Box 10"/>
          <p:cNvSpPr txBox="1">
            <a:spLocks noChangeArrowheads="1"/>
          </p:cNvSpPr>
          <p:nvPr/>
        </p:nvSpPr>
        <p:spPr bwMode="auto">
          <a:xfrm>
            <a:off x="2736850" y="3286125"/>
            <a:ext cx="5032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800" b="1">
                <a:sym typeface="Symbol" charset="0"/>
              </a:rPr>
              <a:t></a:t>
            </a:r>
          </a:p>
        </p:txBody>
      </p:sp>
      <p:sp>
        <p:nvSpPr>
          <p:cNvPr id="40970" name="Text Box 11"/>
          <p:cNvSpPr txBox="1">
            <a:spLocks noChangeArrowheads="1"/>
          </p:cNvSpPr>
          <p:nvPr/>
        </p:nvSpPr>
        <p:spPr bwMode="auto">
          <a:xfrm>
            <a:off x="1441450" y="2278063"/>
            <a:ext cx="305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800" b="1">
                <a:sym typeface="Symbol" charset="0"/>
              </a:rPr>
              <a:t></a:t>
            </a:r>
            <a:r>
              <a:rPr lang="de-DE" baseline="-25000"/>
              <a:t>p.Name = ´Sokrates´ </a:t>
            </a:r>
            <a:r>
              <a:rPr lang="de-DE" b="1" baseline="-25000"/>
              <a:t>and</a:t>
            </a:r>
            <a:r>
              <a:rPr lang="de-DE"/>
              <a:t> ...</a:t>
            </a:r>
          </a:p>
        </p:txBody>
      </p:sp>
      <p:sp>
        <p:nvSpPr>
          <p:cNvPr id="40971" name="Text Box 12"/>
          <p:cNvSpPr txBox="1">
            <a:spLocks noChangeArrowheads="1"/>
          </p:cNvSpPr>
          <p:nvPr/>
        </p:nvSpPr>
        <p:spPr bwMode="auto">
          <a:xfrm>
            <a:off x="2089150" y="1485900"/>
            <a:ext cx="226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b="1">
                <a:sym typeface="Symbol" charset="0"/>
              </a:rPr>
              <a:t></a:t>
            </a:r>
            <a:r>
              <a:rPr lang="de-DE" b="1" baseline="-25000">
                <a:sym typeface="Symbol" charset="0"/>
              </a:rPr>
              <a:t>s.Semester</a:t>
            </a:r>
          </a:p>
        </p:txBody>
      </p:sp>
      <p:cxnSp>
        <p:nvCxnSpPr>
          <p:cNvPr id="40972" name="AutoShape 13"/>
          <p:cNvCxnSpPr>
            <a:cxnSpLocks noChangeShapeType="1"/>
            <a:stCxn id="40963" idx="0"/>
            <a:endCxn id="40967" idx="2"/>
          </p:cNvCxnSpPr>
          <p:nvPr/>
        </p:nvCxnSpPr>
        <p:spPr bwMode="auto">
          <a:xfrm flipV="1">
            <a:off x="288925" y="5605463"/>
            <a:ext cx="612775" cy="27305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3" name="AutoShape 14"/>
          <p:cNvCxnSpPr>
            <a:cxnSpLocks noChangeShapeType="1"/>
            <a:stCxn id="40964" idx="0"/>
          </p:cNvCxnSpPr>
          <p:nvPr/>
        </p:nvCxnSpPr>
        <p:spPr bwMode="auto">
          <a:xfrm flipH="1" flipV="1">
            <a:off x="936625" y="5591175"/>
            <a:ext cx="720725" cy="287338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74" name="Line 15"/>
          <p:cNvSpPr>
            <a:spLocks noChangeShapeType="1"/>
          </p:cNvSpPr>
          <p:nvPr/>
        </p:nvSpPr>
        <p:spPr bwMode="auto">
          <a:xfrm flipV="1">
            <a:off x="1008063" y="4799013"/>
            <a:ext cx="865187" cy="50323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975" name="Line 16"/>
          <p:cNvSpPr>
            <a:spLocks noChangeShapeType="1"/>
          </p:cNvSpPr>
          <p:nvPr/>
        </p:nvSpPr>
        <p:spPr bwMode="auto">
          <a:xfrm flipH="1" flipV="1">
            <a:off x="2016125" y="4799013"/>
            <a:ext cx="792163" cy="50323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976" name="Line 17"/>
          <p:cNvSpPr>
            <a:spLocks noChangeShapeType="1"/>
          </p:cNvSpPr>
          <p:nvPr/>
        </p:nvSpPr>
        <p:spPr bwMode="auto">
          <a:xfrm flipV="1">
            <a:off x="2016125" y="3790950"/>
            <a:ext cx="792163" cy="6477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977" name="Line 18"/>
          <p:cNvSpPr>
            <a:spLocks noChangeShapeType="1"/>
          </p:cNvSpPr>
          <p:nvPr/>
        </p:nvSpPr>
        <p:spPr bwMode="auto">
          <a:xfrm flipH="1" flipV="1">
            <a:off x="3168650" y="3717925"/>
            <a:ext cx="576263" cy="3603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40978" name="AutoShape 19"/>
          <p:cNvCxnSpPr>
            <a:cxnSpLocks noChangeShapeType="1"/>
            <a:stCxn id="40969" idx="0"/>
            <a:endCxn id="40970" idx="2"/>
          </p:cNvCxnSpPr>
          <p:nvPr/>
        </p:nvCxnSpPr>
        <p:spPr bwMode="auto">
          <a:xfrm flipH="1" flipV="1">
            <a:off x="2971800" y="2797175"/>
            <a:ext cx="17463" cy="48895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79" name="Line 20"/>
          <p:cNvSpPr>
            <a:spLocks noChangeShapeType="1"/>
          </p:cNvSpPr>
          <p:nvPr/>
        </p:nvSpPr>
        <p:spPr bwMode="auto">
          <a:xfrm flipV="1">
            <a:off x="2952750" y="2062163"/>
            <a:ext cx="0" cy="431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980" name="AutoShape 21"/>
          <p:cNvSpPr>
            <a:spLocks noChangeArrowheads="1"/>
          </p:cNvSpPr>
          <p:nvPr/>
        </p:nvSpPr>
        <p:spPr bwMode="auto">
          <a:xfrm>
            <a:off x="3708400" y="3213100"/>
            <a:ext cx="1260475" cy="3603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0981" name="Text Box 22"/>
          <p:cNvSpPr txBox="1">
            <a:spLocks noChangeArrowheads="1"/>
          </p:cNvSpPr>
          <p:nvPr/>
        </p:nvSpPr>
        <p:spPr bwMode="auto">
          <a:xfrm>
            <a:off x="4067175" y="6400800"/>
            <a:ext cx="576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/>
              <a:t>s</a:t>
            </a:r>
          </a:p>
        </p:txBody>
      </p:sp>
      <p:sp>
        <p:nvSpPr>
          <p:cNvPr id="40982" name="Text Box 23"/>
          <p:cNvSpPr txBox="1">
            <a:spLocks noChangeArrowheads="1"/>
          </p:cNvSpPr>
          <p:nvPr/>
        </p:nvSpPr>
        <p:spPr bwMode="auto">
          <a:xfrm>
            <a:off x="5435600" y="6400800"/>
            <a:ext cx="576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/>
              <a:t>h</a:t>
            </a:r>
          </a:p>
        </p:txBody>
      </p:sp>
      <p:sp>
        <p:nvSpPr>
          <p:cNvPr id="40983" name="Text Box 24"/>
          <p:cNvSpPr txBox="1">
            <a:spLocks noChangeArrowheads="1"/>
          </p:cNvSpPr>
          <p:nvPr/>
        </p:nvSpPr>
        <p:spPr bwMode="auto">
          <a:xfrm>
            <a:off x="6659563" y="6092825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/>
              <a:t>v</a:t>
            </a:r>
          </a:p>
        </p:txBody>
      </p:sp>
      <p:sp>
        <p:nvSpPr>
          <p:cNvPr id="40984" name="Text Box 25"/>
          <p:cNvSpPr txBox="1">
            <a:spLocks noChangeArrowheads="1"/>
          </p:cNvSpPr>
          <p:nvPr/>
        </p:nvSpPr>
        <p:spPr bwMode="auto">
          <a:xfrm>
            <a:off x="8101013" y="5589588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/>
              <a:t>p</a:t>
            </a:r>
          </a:p>
        </p:txBody>
      </p:sp>
      <p:sp>
        <p:nvSpPr>
          <p:cNvPr id="40985" name="Text Box 26"/>
          <p:cNvSpPr txBox="1">
            <a:spLocks noChangeArrowheads="1"/>
          </p:cNvSpPr>
          <p:nvPr/>
        </p:nvSpPr>
        <p:spPr bwMode="auto">
          <a:xfrm>
            <a:off x="4716463" y="5734050"/>
            <a:ext cx="5032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800" b="1">
                <a:sym typeface="Symbol" charset="0"/>
              </a:rPr>
              <a:t></a:t>
            </a:r>
          </a:p>
        </p:txBody>
      </p:sp>
      <p:sp>
        <p:nvSpPr>
          <p:cNvPr id="40986" name="Text Box 27"/>
          <p:cNvSpPr txBox="1">
            <a:spLocks noChangeArrowheads="1"/>
          </p:cNvSpPr>
          <p:nvPr/>
        </p:nvSpPr>
        <p:spPr bwMode="auto">
          <a:xfrm>
            <a:off x="5580063" y="4941888"/>
            <a:ext cx="3603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800" b="1">
                <a:sym typeface="Symbol" charset="0"/>
              </a:rPr>
              <a:t></a:t>
            </a:r>
          </a:p>
        </p:txBody>
      </p:sp>
      <p:sp>
        <p:nvSpPr>
          <p:cNvPr id="40987" name="Text Box 28"/>
          <p:cNvSpPr txBox="1">
            <a:spLocks noChangeArrowheads="1"/>
          </p:cNvSpPr>
          <p:nvPr/>
        </p:nvSpPr>
        <p:spPr bwMode="auto">
          <a:xfrm>
            <a:off x="6877050" y="4581525"/>
            <a:ext cx="5032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800" b="1">
                <a:sym typeface="Symbol" charset="0"/>
              </a:rPr>
              <a:t></a:t>
            </a:r>
          </a:p>
        </p:txBody>
      </p:sp>
      <p:sp>
        <p:nvSpPr>
          <p:cNvPr id="40988" name="Text Box 29"/>
          <p:cNvSpPr txBox="1">
            <a:spLocks noChangeArrowheads="1"/>
          </p:cNvSpPr>
          <p:nvPr/>
        </p:nvSpPr>
        <p:spPr bwMode="auto">
          <a:xfrm>
            <a:off x="5651500" y="2205038"/>
            <a:ext cx="305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800" b="1">
                <a:sym typeface="Symbol" charset="0"/>
              </a:rPr>
              <a:t></a:t>
            </a:r>
            <a:r>
              <a:rPr lang="de-DE" baseline="-25000"/>
              <a:t>p.PersNr=v.gelesenVon</a:t>
            </a:r>
            <a:endParaRPr lang="de-DE"/>
          </a:p>
        </p:txBody>
      </p:sp>
      <p:sp>
        <p:nvSpPr>
          <p:cNvPr id="40989" name="Text Box 30"/>
          <p:cNvSpPr txBox="1">
            <a:spLocks noChangeArrowheads="1"/>
          </p:cNvSpPr>
          <p:nvPr/>
        </p:nvSpPr>
        <p:spPr bwMode="auto">
          <a:xfrm>
            <a:off x="6156325" y="1341438"/>
            <a:ext cx="226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b="1">
                <a:sym typeface="Symbol" charset="0"/>
              </a:rPr>
              <a:t></a:t>
            </a:r>
            <a:r>
              <a:rPr lang="de-DE" b="1" baseline="-25000">
                <a:sym typeface="Symbol" charset="0"/>
              </a:rPr>
              <a:t>s.Semester</a:t>
            </a:r>
          </a:p>
        </p:txBody>
      </p:sp>
      <p:cxnSp>
        <p:nvCxnSpPr>
          <p:cNvPr id="40990" name="AutoShape 31"/>
          <p:cNvCxnSpPr>
            <a:cxnSpLocks noChangeShapeType="1"/>
            <a:stCxn id="40981" idx="0"/>
            <a:endCxn id="40985" idx="2"/>
          </p:cNvCxnSpPr>
          <p:nvPr/>
        </p:nvCxnSpPr>
        <p:spPr bwMode="auto">
          <a:xfrm flipV="1">
            <a:off x="4356100" y="6253163"/>
            <a:ext cx="612775" cy="147637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91" name="AutoShape 32"/>
          <p:cNvCxnSpPr>
            <a:cxnSpLocks noChangeShapeType="1"/>
            <a:stCxn id="40982" idx="0"/>
            <a:endCxn id="40985" idx="2"/>
          </p:cNvCxnSpPr>
          <p:nvPr/>
        </p:nvCxnSpPr>
        <p:spPr bwMode="auto">
          <a:xfrm flipH="1" flipV="1">
            <a:off x="4968875" y="6253163"/>
            <a:ext cx="755650" cy="147637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92" name="Line 34"/>
          <p:cNvSpPr>
            <a:spLocks noChangeShapeType="1"/>
          </p:cNvSpPr>
          <p:nvPr/>
        </p:nvSpPr>
        <p:spPr bwMode="auto">
          <a:xfrm flipH="1" flipV="1">
            <a:off x="5940425" y="5516563"/>
            <a:ext cx="936625" cy="5762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993" name="Line 38"/>
          <p:cNvSpPr>
            <a:spLocks noChangeShapeType="1"/>
          </p:cNvSpPr>
          <p:nvPr/>
        </p:nvSpPr>
        <p:spPr bwMode="auto">
          <a:xfrm flipV="1">
            <a:off x="7092950" y="1844675"/>
            <a:ext cx="0" cy="431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994" name="Text Box 40"/>
          <p:cNvSpPr txBox="1">
            <a:spLocks noChangeArrowheads="1"/>
          </p:cNvSpPr>
          <p:nvPr/>
        </p:nvSpPr>
        <p:spPr bwMode="auto">
          <a:xfrm>
            <a:off x="5724525" y="3933825"/>
            <a:ext cx="305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800" b="1">
                <a:sym typeface="Symbol" charset="0"/>
              </a:rPr>
              <a:t></a:t>
            </a:r>
            <a:r>
              <a:rPr lang="de-DE" baseline="-25000"/>
              <a:t>p.Name = ´Sokrates´</a:t>
            </a:r>
            <a:endParaRPr lang="de-DE"/>
          </a:p>
        </p:txBody>
      </p:sp>
      <p:sp>
        <p:nvSpPr>
          <p:cNvPr id="40995" name="Line 41"/>
          <p:cNvSpPr>
            <a:spLocks noChangeShapeType="1"/>
          </p:cNvSpPr>
          <p:nvPr/>
        </p:nvSpPr>
        <p:spPr bwMode="auto">
          <a:xfrm flipH="1" flipV="1">
            <a:off x="7308850" y="4868863"/>
            <a:ext cx="1008063" cy="7207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996" name="Text Box 42"/>
          <p:cNvSpPr txBox="1">
            <a:spLocks noChangeArrowheads="1"/>
          </p:cNvSpPr>
          <p:nvPr/>
        </p:nvSpPr>
        <p:spPr bwMode="auto">
          <a:xfrm>
            <a:off x="5795963" y="3357563"/>
            <a:ext cx="305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800" b="1">
                <a:sym typeface="Symbol" charset="0"/>
              </a:rPr>
              <a:t></a:t>
            </a:r>
            <a:r>
              <a:rPr lang="de-DE" baseline="-25000"/>
              <a:t>s.MatrNr=h.MatrNr</a:t>
            </a:r>
            <a:endParaRPr lang="de-DE"/>
          </a:p>
        </p:txBody>
      </p:sp>
      <p:sp>
        <p:nvSpPr>
          <p:cNvPr id="40997" name="Line 43"/>
          <p:cNvSpPr>
            <a:spLocks noChangeShapeType="1"/>
          </p:cNvSpPr>
          <p:nvPr/>
        </p:nvSpPr>
        <p:spPr bwMode="auto">
          <a:xfrm flipV="1">
            <a:off x="5076825" y="5516563"/>
            <a:ext cx="574675" cy="3603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998" name="Text Box 45"/>
          <p:cNvSpPr txBox="1">
            <a:spLocks noChangeArrowheads="1"/>
          </p:cNvSpPr>
          <p:nvPr/>
        </p:nvSpPr>
        <p:spPr bwMode="auto">
          <a:xfrm>
            <a:off x="5724525" y="2781300"/>
            <a:ext cx="305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800" b="1">
                <a:sym typeface="Symbol" charset="0"/>
              </a:rPr>
              <a:t></a:t>
            </a:r>
            <a:r>
              <a:rPr lang="de-DE" baseline="-25000"/>
              <a:t>v.VorlNr=h.VorlNr</a:t>
            </a:r>
            <a:endParaRPr lang="de-DE"/>
          </a:p>
        </p:txBody>
      </p:sp>
      <p:sp>
        <p:nvSpPr>
          <p:cNvPr id="40999" name="Line 46"/>
          <p:cNvSpPr>
            <a:spLocks noChangeShapeType="1"/>
          </p:cNvSpPr>
          <p:nvPr/>
        </p:nvSpPr>
        <p:spPr bwMode="auto">
          <a:xfrm flipV="1">
            <a:off x="7092950" y="2781300"/>
            <a:ext cx="0" cy="2159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000" name="Line 47"/>
          <p:cNvSpPr>
            <a:spLocks noChangeShapeType="1"/>
          </p:cNvSpPr>
          <p:nvPr/>
        </p:nvSpPr>
        <p:spPr bwMode="auto">
          <a:xfrm flipV="1">
            <a:off x="5940425" y="4868863"/>
            <a:ext cx="1008063" cy="2159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001" name="Line 48"/>
          <p:cNvSpPr>
            <a:spLocks noChangeShapeType="1"/>
          </p:cNvSpPr>
          <p:nvPr/>
        </p:nvSpPr>
        <p:spPr bwMode="auto">
          <a:xfrm flipV="1">
            <a:off x="7092950" y="3357563"/>
            <a:ext cx="0" cy="2159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002" name="Line 49"/>
          <p:cNvSpPr>
            <a:spLocks noChangeShapeType="1"/>
          </p:cNvSpPr>
          <p:nvPr/>
        </p:nvSpPr>
        <p:spPr bwMode="auto">
          <a:xfrm flipV="1">
            <a:off x="7092950" y="3933825"/>
            <a:ext cx="0" cy="2159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003" name="Line 50"/>
          <p:cNvSpPr>
            <a:spLocks noChangeShapeType="1"/>
          </p:cNvSpPr>
          <p:nvPr/>
        </p:nvSpPr>
        <p:spPr bwMode="auto">
          <a:xfrm flipV="1">
            <a:off x="7092950" y="4510088"/>
            <a:ext cx="0" cy="2159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3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D191CC1-FDBB-324D-AE0D-5E4B550081DA}" type="slidenum">
              <a:rPr lang="en-US" sz="1400">
                <a:solidFill>
                  <a:srgbClr val="CC66FF"/>
                </a:solidFill>
              </a:rPr>
              <a:pPr/>
              <a:t>140</a:t>
            </a:fld>
            <a:endParaRPr lang="en-US" sz="1400">
              <a:solidFill>
                <a:srgbClr val="CC66FF"/>
              </a:solidFill>
            </a:endParaRPr>
          </a:p>
        </p:txBody>
      </p:sp>
      <p:pic>
        <p:nvPicPr>
          <p:cNvPr id="2846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4" t="14844" r="8659" b="49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4675" name="Text Box 5"/>
          <p:cNvSpPr txBox="1">
            <a:spLocks noChangeArrowheads="1"/>
          </p:cNvSpPr>
          <p:nvPr/>
        </p:nvSpPr>
        <p:spPr bwMode="auto">
          <a:xfrm>
            <a:off x="5003800" y="333375"/>
            <a:ext cx="3711575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/>
              <a:t>Parametrisierte Verteilung</a:t>
            </a:r>
          </a:p>
        </p:txBody>
      </p:sp>
      <p:sp>
        <p:nvSpPr>
          <p:cNvPr id="284676" name="Text Box 6"/>
          <p:cNvSpPr txBox="1">
            <a:spLocks noChangeArrowheads="1"/>
          </p:cNvSpPr>
          <p:nvPr/>
        </p:nvSpPr>
        <p:spPr bwMode="auto">
          <a:xfrm>
            <a:off x="7019925" y="3644900"/>
            <a:ext cx="18288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/>
              <a:t>Histogramm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1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A4B71DB-08AA-904B-B1A8-BF91E91DDA4B}" type="slidenum">
              <a:rPr lang="en-US" sz="1400">
                <a:solidFill>
                  <a:srgbClr val="CC66FF"/>
                </a:solidFill>
              </a:rPr>
              <a:pPr/>
              <a:t>141</a:t>
            </a:fld>
            <a:endParaRPr lang="en-US" sz="1400">
              <a:solidFill>
                <a:srgbClr val="CC66FF"/>
              </a:solidFill>
            </a:endParaRPr>
          </a:p>
        </p:txBody>
      </p:sp>
      <p:pic>
        <p:nvPicPr>
          <p:cNvPr id="2867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8" t="18994" r="16928" b="13086"/>
          <a:stretch>
            <a:fillRect/>
          </a:stretch>
        </p:blipFill>
        <p:spPr bwMode="auto">
          <a:xfrm>
            <a:off x="0" y="0"/>
            <a:ext cx="9288463" cy="662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69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584DAEF-1A0A-C74E-9667-590065E5C4D1}" type="slidenum">
              <a:rPr lang="en-US" sz="1400">
                <a:solidFill>
                  <a:srgbClr val="CC66FF"/>
                </a:solidFill>
              </a:rPr>
              <a:pPr/>
              <a:t>142</a:t>
            </a:fld>
            <a:endParaRPr lang="en-US" sz="1400">
              <a:solidFill>
                <a:srgbClr val="CC66FF"/>
              </a:solidFill>
            </a:endParaRPr>
          </a:p>
        </p:txBody>
      </p:sp>
      <p:pic>
        <p:nvPicPr>
          <p:cNvPr id="28877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0" t="21941" r="16927" b="14844"/>
          <a:stretch>
            <a:fillRect/>
          </a:stretch>
        </p:blipFill>
        <p:spPr bwMode="auto">
          <a:xfrm>
            <a:off x="179388" y="692150"/>
            <a:ext cx="9145587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8771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93725"/>
          </a:xfrm>
        </p:spPr>
        <p:txBody>
          <a:bodyPr/>
          <a:lstStyle/>
          <a:p>
            <a:r>
              <a:rPr lang="de-DE" sz="3200">
                <a:latin typeface="Arial Black" charset="0"/>
              </a:rPr>
              <a:t>I/O-Kosten: Block Nested Loop Join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6B21E47-7EE1-6A4F-A798-76C58232749C}" type="slidenum">
              <a:rPr lang="en-US" sz="1400">
                <a:solidFill>
                  <a:srgbClr val="CC66FF"/>
                </a:solidFill>
              </a:rPr>
              <a:pPr/>
              <a:t>143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Tuning von Datenbanken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>
                <a:latin typeface="Tahoma" charset="0"/>
              </a:rPr>
              <a:t>Statistiken (Histogramme, etc.) müssen explizit angelegt werden</a:t>
            </a:r>
          </a:p>
          <a:p>
            <a:r>
              <a:rPr lang="de-DE">
                <a:latin typeface="Tahoma" charset="0"/>
              </a:rPr>
              <a:t>Anderenfalls liefern die Kostenmodelle falsche Werte</a:t>
            </a:r>
          </a:p>
          <a:p>
            <a:r>
              <a:rPr lang="de-DE">
                <a:latin typeface="Tahoma" charset="0"/>
              </a:rPr>
              <a:t>In Oracle …</a:t>
            </a:r>
          </a:p>
          <a:p>
            <a:pPr lvl="1"/>
            <a:r>
              <a:rPr lang="de-DE">
                <a:latin typeface="Tahoma" charset="0"/>
              </a:rPr>
              <a:t>analyze table Professoren compute statistics for table;</a:t>
            </a:r>
          </a:p>
          <a:p>
            <a:pPr lvl="1"/>
            <a:r>
              <a:rPr lang="de-DE">
                <a:latin typeface="Tahoma" charset="0"/>
              </a:rPr>
              <a:t>Man kann sich auch auf approximative Statistiken verlassen</a:t>
            </a:r>
          </a:p>
          <a:p>
            <a:pPr lvl="2"/>
            <a:r>
              <a:rPr lang="de-DE">
                <a:latin typeface="Tahoma" charset="0"/>
              </a:rPr>
              <a:t>Anstatt compute verwendet man estimate</a:t>
            </a:r>
          </a:p>
          <a:p>
            <a:r>
              <a:rPr lang="de-DE">
                <a:latin typeface="Tahoma" charset="0"/>
              </a:rPr>
              <a:t>In DB2 …</a:t>
            </a:r>
          </a:p>
          <a:p>
            <a:pPr lvl="1"/>
            <a:r>
              <a:rPr lang="de-DE">
                <a:latin typeface="Tahoma" charset="0"/>
              </a:rPr>
              <a:t>runstats on table …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6DE383B-031F-2444-A3E0-5A15754843D9}" type="slidenum">
              <a:rPr lang="en-US" sz="1400">
                <a:solidFill>
                  <a:srgbClr val="CC66FF"/>
                </a:solidFill>
              </a:rPr>
              <a:pPr/>
              <a:t>144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Analysieren von Leistungsengpässen</a:t>
            </a:r>
          </a:p>
        </p:txBody>
      </p:sp>
      <p:pic>
        <p:nvPicPr>
          <p:cNvPr id="292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" t="10417" r="18750" b="68750"/>
          <a:stretch>
            <a:fillRect/>
          </a:stretch>
        </p:blipFill>
        <p:spPr bwMode="auto">
          <a:xfrm>
            <a:off x="0" y="1143000"/>
            <a:ext cx="9144000" cy="19018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7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" t="51042" r="18750" b="7292"/>
          <a:stretch>
            <a:fillRect/>
          </a:stretch>
        </p:blipFill>
        <p:spPr bwMode="auto">
          <a:xfrm>
            <a:off x="0" y="3048000"/>
            <a:ext cx="9144000" cy="377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2869" name="AutoShape 5"/>
          <p:cNvSpPr>
            <a:spLocks noChangeArrowheads="1"/>
          </p:cNvSpPr>
          <p:nvPr/>
        </p:nvSpPr>
        <p:spPr bwMode="auto">
          <a:xfrm>
            <a:off x="6372225" y="3933825"/>
            <a:ext cx="2520950" cy="1152525"/>
          </a:xfrm>
          <a:prstGeom prst="wedgeRoundRectCallout">
            <a:avLst>
              <a:gd name="adj1" fmla="val -116940"/>
              <a:gd name="adj2" fmla="val -81130"/>
              <a:gd name="adj3" fmla="val 16667"/>
            </a:avLst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/>
              <a:t>Geschätzte </a:t>
            </a:r>
          </a:p>
          <a:p>
            <a:r>
              <a:rPr lang="de-DE"/>
              <a:t>Kosten von </a:t>
            </a:r>
          </a:p>
          <a:p>
            <a:r>
              <a:rPr lang="de-DE"/>
              <a:t>Oracle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3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5200A04-1FDC-0346-8910-BF2959EF23AD}" type="slidenum">
              <a:rPr lang="en-US" sz="1400">
                <a:solidFill>
                  <a:srgbClr val="CC66FF"/>
                </a:solidFill>
              </a:rPr>
              <a:pPr/>
              <a:t>145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Baumdarstellung</a:t>
            </a:r>
          </a:p>
        </p:txBody>
      </p:sp>
      <p:pic>
        <p:nvPicPr>
          <p:cNvPr id="294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30208" r="19531" b="19792"/>
          <a:stretch>
            <a:fillRect/>
          </a:stretch>
        </p:blipFill>
        <p:spPr bwMode="auto">
          <a:xfrm>
            <a:off x="838200" y="1066800"/>
            <a:ext cx="7772400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1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FA1FE85-BE6F-014C-BF07-8855D42109D5}" type="slidenum">
              <a:rPr lang="en-US" sz="1400">
                <a:solidFill>
                  <a:srgbClr val="CC66FF"/>
                </a:solidFill>
              </a:rPr>
              <a:pPr/>
              <a:t>146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Beispiel</a:t>
            </a:r>
            <a:endParaRPr lang="en-GB">
              <a:latin typeface="Arial Black" charset="0"/>
            </a:endParaRP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288" y="1423988"/>
            <a:ext cx="1446212" cy="446087"/>
          </a:xfrm>
        </p:spPr>
        <p:txBody>
          <a:bodyPr/>
          <a:lstStyle/>
          <a:p>
            <a:pPr>
              <a:buFont typeface="Webdings" charset="0"/>
              <a:buNone/>
            </a:pPr>
            <a:r>
              <a:rPr lang="de-DE" sz="2000">
                <a:solidFill>
                  <a:schemeClr val="accent2"/>
                </a:solidFill>
                <a:latin typeface="Tahoma" charset="0"/>
              </a:rPr>
              <a:t>Anfrage</a:t>
            </a:r>
            <a:endParaRPr lang="en-GB" sz="2000">
              <a:solidFill>
                <a:schemeClr val="accent2"/>
              </a:solidFill>
              <a:latin typeface="Tahoma" charset="0"/>
            </a:endParaRPr>
          </a:p>
        </p:txBody>
      </p:sp>
      <p:sp>
        <p:nvSpPr>
          <p:cNvPr id="296964" name="Text Box 4"/>
          <p:cNvSpPr txBox="1">
            <a:spLocks noChangeArrowheads="1"/>
          </p:cNvSpPr>
          <p:nvPr/>
        </p:nvSpPr>
        <p:spPr bwMode="auto">
          <a:xfrm>
            <a:off x="533400" y="2133600"/>
            <a:ext cx="4724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de-DE" sz="1800" b="1">
                <a:latin typeface="Courier New" charset="0"/>
              </a:rPr>
              <a:t>SELECT	*</a:t>
            </a:r>
          </a:p>
          <a:p>
            <a:pPr algn="l" eaLnBrk="1" hangingPunct="1"/>
            <a:r>
              <a:rPr lang="de-DE" sz="1800" b="1">
                <a:latin typeface="Courier New" charset="0"/>
              </a:rPr>
              <a:t>FROM	A, B, C</a:t>
            </a:r>
          </a:p>
          <a:p>
            <a:pPr algn="l" eaLnBrk="1" hangingPunct="1"/>
            <a:r>
              <a:rPr lang="de-DE" sz="1800" b="1">
                <a:latin typeface="Courier New" charset="0"/>
              </a:rPr>
              <a:t>WHERE 	A.a = B.a AND </a:t>
            </a:r>
          </a:p>
          <a:p>
            <a:pPr algn="l" eaLnBrk="1" hangingPunct="1"/>
            <a:r>
              <a:rPr lang="de-DE" sz="1800" b="1">
                <a:latin typeface="Courier New" charset="0"/>
              </a:rPr>
              <a:t>	B.b = C.a ;</a:t>
            </a:r>
            <a:endParaRPr lang="en-GB" sz="1800" b="1">
              <a:latin typeface="Courier New" charset="0"/>
            </a:endParaRPr>
          </a:p>
        </p:txBody>
      </p:sp>
      <p:sp>
        <p:nvSpPr>
          <p:cNvPr id="187397" name="Text Box 5"/>
          <p:cNvSpPr txBox="1">
            <a:spLocks noChangeArrowheads="1"/>
          </p:cNvSpPr>
          <p:nvPr/>
        </p:nvSpPr>
        <p:spPr bwMode="auto">
          <a:xfrm>
            <a:off x="609600" y="4191000"/>
            <a:ext cx="3810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buClr>
                <a:schemeClr val="accent2"/>
              </a:buClr>
              <a:buFontTx/>
              <a:buChar char="•"/>
            </a:pPr>
            <a:r>
              <a:rPr lang="de-DE" sz="2000"/>
              <a:t> Blätter </a:t>
            </a:r>
            <a:r>
              <a:rPr lang="de-DE" sz="2000">
                <a:sym typeface="Symbol" charset="0"/>
              </a:rPr>
              <a:t> Tabellen</a:t>
            </a:r>
          </a:p>
          <a:p>
            <a:pPr algn="l" eaLnBrk="1" hangingPunct="1">
              <a:buClr>
                <a:schemeClr val="accent2"/>
              </a:buClr>
              <a:buFontTx/>
              <a:buChar char="•"/>
            </a:pPr>
            <a:r>
              <a:rPr lang="de-DE" sz="2000">
                <a:sym typeface="Symbol" charset="0"/>
              </a:rPr>
              <a:t> innere Knoten  Operatoren</a:t>
            </a:r>
          </a:p>
          <a:p>
            <a:pPr algn="l" eaLnBrk="1" hangingPunct="1">
              <a:buClr>
                <a:schemeClr val="accent2"/>
              </a:buClr>
              <a:buFontTx/>
              <a:buChar char="•"/>
            </a:pPr>
            <a:r>
              <a:rPr lang="de-DE" sz="2000">
                <a:sym typeface="Symbol" charset="0"/>
              </a:rPr>
              <a:t> Annotation  Ausführungsorte</a:t>
            </a:r>
            <a:endParaRPr lang="en-GB" sz="2000">
              <a:sym typeface="Symbol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572000" y="1295400"/>
            <a:ext cx="3883025" cy="3857625"/>
            <a:chOff x="2880" y="816"/>
            <a:chExt cx="2446" cy="2430"/>
          </a:xfrm>
        </p:grpSpPr>
        <p:sp>
          <p:nvSpPr>
            <p:cNvPr id="296967" name="Text Box 7"/>
            <p:cNvSpPr txBox="1">
              <a:spLocks noChangeArrowheads="1"/>
            </p:cNvSpPr>
            <p:nvPr/>
          </p:nvSpPr>
          <p:spPr bwMode="auto">
            <a:xfrm>
              <a:off x="3984" y="1200"/>
              <a:ext cx="7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de-DE" i="1">
                  <a:latin typeface="Times New Roman" charset="0"/>
                </a:rPr>
                <a:t>ship</a:t>
              </a:r>
              <a:r>
                <a:rPr lang="de-DE" i="1" baseline="-25000">
                  <a:latin typeface="Times New Roman" charset="0"/>
                </a:rPr>
                <a:t>client</a:t>
              </a:r>
              <a:endParaRPr lang="en-GB" i="1" baseline="-25000">
                <a:latin typeface="Times New Roman" charset="0"/>
              </a:endParaRPr>
            </a:p>
          </p:txBody>
        </p:sp>
        <p:sp>
          <p:nvSpPr>
            <p:cNvPr id="296968" name="Text Box 8"/>
            <p:cNvSpPr txBox="1">
              <a:spLocks noChangeArrowheads="1"/>
            </p:cNvSpPr>
            <p:nvPr/>
          </p:nvSpPr>
          <p:spPr bwMode="auto">
            <a:xfrm>
              <a:off x="3888" y="1680"/>
              <a:ext cx="74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de-DE" i="1">
                  <a:latin typeface="Times New Roman" charset="0"/>
                </a:rPr>
                <a:t>IdxNLJ</a:t>
              </a:r>
              <a:r>
                <a:rPr lang="de-DE" baseline="-25000">
                  <a:latin typeface="Times New Roman" charset="0"/>
                </a:rPr>
                <a:t>1</a:t>
              </a:r>
              <a:endParaRPr lang="en-GB" baseline="-25000">
                <a:latin typeface="Times New Roman" charset="0"/>
              </a:endParaRPr>
            </a:p>
          </p:txBody>
        </p:sp>
        <p:sp>
          <p:nvSpPr>
            <p:cNvPr id="296969" name="Text Box 9"/>
            <p:cNvSpPr txBox="1">
              <a:spLocks noChangeArrowheads="1"/>
            </p:cNvSpPr>
            <p:nvPr/>
          </p:nvSpPr>
          <p:spPr bwMode="auto">
            <a:xfrm>
              <a:off x="4560" y="2112"/>
              <a:ext cx="76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de-DE" i="1">
                  <a:latin typeface="Times New Roman" charset="0"/>
                </a:rPr>
                <a:t>idxscan</a:t>
              </a:r>
              <a:r>
                <a:rPr lang="de-DE" i="1" baseline="-25000">
                  <a:latin typeface="Times New Roman" charset="0"/>
                </a:rPr>
                <a:t>3</a:t>
              </a:r>
              <a:endParaRPr lang="en-GB" i="1" baseline="-25000">
                <a:latin typeface="Times New Roman" charset="0"/>
              </a:endParaRPr>
            </a:p>
          </p:txBody>
        </p:sp>
        <p:sp>
          <p:nvSpPr>
            <p:cNvPr id="296970" name="Text Box 10"/>
            <p:cNvSpPr txBox="1">
              <a:spLocks noChangeArrowheads="1"/>
            </p:cNvSpPr>
            <p:nvPr/>
          </p:nvSpPr>
          <p:spPr bwMode="auto">
            <a:xfrm>
              <a:off x="3888" y="2496"/>
              <a:ext cx="58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de-DE" i="1">
                  <a:latin typeface="Times New Roman" charset="0"/>
                </a:rPr>
                <a:t>fscan</a:t>
              </a:r>
              <a:r>
                <a:rPr lang="de-DE" i="1" baseline="-25000">
                  <a:latin typeface="Times New Roman" charset="0"/>
                </a:rPr>
                <a:t>2</a:t>
              </a:r>
              <a:endParaRPr lang="en-GB" i="1" baseline="-25000">
                <a:latin typeface="Times New Roman" charset="0"/>
              </a:endParaRPr>
            </a:p>
          </p:txBody>
        </p:sp>
        <p:sp>
          <p:nvSpPr>
            <p:cNvPr id="296971" name="Text Box 11"/>
            <p:cNvSpPr txBox="1">
              <a:spLocks noChangeArrowheads="1"/>
            </p:cNvSpPr>
            <p:nvPr/>
          </p:nvSpPr>
          <p:spPr bwMode="auto">
            <a:xfrm>
              <a:off x="2880" y="2496"/>
              <a:ext cx="58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de-DE" i="1">
                  <a:latin typeface="Times New Roman" charset="0"/>
                </a:rPr>
                <a:t>fscan</a:t>
              </a:r>
              <a:r>
                <a:rPr lang="de-DE" i="1" baseline="-25000">
                  <a:latin typeface="Times New Roman" charset="0"/>
                </a:rPr>
                <a:t>1</a:t>
              </a:r>
              <a:endParaRPr lang="en-GB" i="1" baseline="-25000">
                <a:latin typeface="Times New Roman" charset="0"/>
              </a:endParaRPr>
            </a:p>
          </p:txBody>
        </p:sp>
        <p:sp>
          <p:nvSpPr>
            <p:cNvPr id="296972" name="Text Box 12"/>
            <p:cNvSpPr txBox="1">
              <a:spLocks noChangeArrowheads="1"/>
            </p:cNvSpPr>
            <p:nvPr/>
          </p:nvSpPr>
          <p:spPr bwMode="auto">
            <a:xfrm>
              <a:off x="3024" y="2958"/>
              <a:ext cx="29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de-DE" i="1">
                  <a:latin typeface="Times New Roman" charset="0"/>
                </a:rPr>
                <a:t>A</a:t>
              </a:r>
              <a:r>
                <a:rPr lang="de-DE" i="1" baseline="-25000">
                  <a:latin typeface="Times New Roman" charset="0"/>
                </a:rPr>
                <a:t>1</a:t>
              </a:r>
              <a:endParaRPr lang="en-GB" i="1" baseline="-25000">
                <a:latin typeface="Times New Roman" charset="0"/>
              </a:endParaRPr>
            </a:p>
          </p:txBody>
        </p:sp>
        <p:sp>
          <p:nvSpPr>
            <p:cNvPr id="296973" name="Text Box 13"/>
            <p:cNvSpPr txBox="1">
              <a:spLocks noChangeArrowheads="1"/>
            </p:cNvSpPr>
            <p:nvPr/>
          </p:nvSpPr>
          <p:spPr bwMode="auto">
            <a:xfrm>
              <a:off x="4785" y="2580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de-DE" i="1">
                  <a:latin typeface="Times New Roman" charset="0"/>
                </a:rPr>
                <a:t>C</a:t>
              </a:r>
              <a:r>
                <a:rPr lang="de-DE" i="1" baseline="-25000">
                  <a:latin typeface="Times New Roman" charset="0"/>
                </a:rPr>
                <a:t>3</a:t>
              </a:r>
              <a:endParaRPr lang="en-GB" i="1" baseline="-25000">
                <a:latin typeface="Times New Roman" charset="0"/>
              </a:endParaRPr>
            </a:p>
          </p:txBody>
        </p:sp>
        <p:sp>
          <p:nvSpPr>
            <p:cNvPr id="296974" name="Text Box 14"/>
            <p:cNvSpPr txBox="1">
              <a:spLocks noChangeArrowheads="1"/>
            </p:cNvSpPr>
            <p:nvPr/>
          </p:nvSpPr>
          <p:spPr bwMode="auto">
            <a:xfrm>
              <a:off x="4086" y="2937"/>
              <a:ext cx="29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de-DE" i="1">
                  <a:latin typeface="Times New Roman" charset="0"/>
                </a:rPr>
                <a:t>B</a:t>
              </a:r>
              <a:r>
                <a:rPr lang="de-DE" i="1" baseline="-25000">
                  <a:latin typeface="Times New Roman" charset="0"/>
                </a:rPr>
                <a:t>2</a:t>
              </a:r>
              <a:endParaRPr lang="en-GB" i="1" baseline="-25000">
                <a:latin typeface="Times New Roman" charset="0"/>
              </a:endParaRPr>
            </a:p>
          </p:txBody>
        </p:sp>
        <p:sp>
          <p:nvSpPr>
            <p:cNvPr id="296975" name="Line 15"/>
            <p:cNvSpPr>
              <a:spLocks noChangeShapeType="1"/>
            </p:cNvSpPr>
            <p:nvPr/>
          </p:nvSpPr>
          <p:spPr bwMode="auto">
            <a:xfrm>
              <a:off x="3168" y="2757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6976" name="Line 16"/>
            <p:cNvSpPr>
              <a:spLocks noChangeShapeType="1"/>
            </p:cNvSpPr>
            <p:nvPr/>
          </p:nvSpPr>
          <p:spPr bwMode="auto">
            <a:xfrm>
              <a:off x="4224" y="274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6977" name="Line 17"/>
            <p:cNvSpPr>
              <a:spLocks noChangeShapeType="1"/>
            </p:cNvSpPr>
            <p:nvPr/>
          </p:nvSpPr>
          <p:spPr bwMode="auto">
            <a:xfrm>
              <a:off x="4914" y="2361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6978" name="Line 18"/>
            <p:cNvSpPr>
              <a:spLocks noChangeShapeType="1"/>
            </p:cNvSpPr>
            <p:nvPr/>
          </p:nvSpPr>
          <p:spPr bwMode="auto">
            <a:xfrm>
              <a:off x="4224" y="148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6979" name="Line 19"/>
            <p:cNvSpPr>
              <a:spLocks noChangeShapeType="1"/>
            </p:cNvSpPr>
            <p:nvPr/>
          </p:nvSpPr>
          <p:spPr bwMode="auto">
            <a:xfrm flipV="1">
              <a:off x="3840" y="1968"/>
              <a:ext cx="240" cy="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6980" name="Line 20"/>
            <p:cNvSpPr>
              <a:spLocks noChangeShapeType="1"/>
            </p:cNvSpPr>
            <p:nvPr/>
          </p:nvSpPr>
          <p:spPr bwMode="auto">
            <a:xfrm>
              <a:off x="4416" y="1968"/>
              <a:ext cx="240" cy="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6981" name="Text Box 21"/>
            <p:cNvSpPr txBox="1">
              <a:spLocks noChangeArrowheads="1"/>
            </p:cNvSpPr>
            <p:nvPr/>
          </p:nvSpPr>
          <p:spPr bwMode="auto">
            <a:xfrm>
              <a:off x="3264" y="2112"/>
              <a:ext cx="67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de-DE" i="1">
                  <a:latin typeface="Times New Roman" charset="0"/>
                </a:rPr>
                <a:t>HashJ</a:t>
              </a:r>
              <a:r>
                <a:rPr lang="de-DE" baseline="-25000">
                  <a:latin typeface="Times New Roman" charset="0"/>
                </a:rPr>
                <a:t>1</a:t>
              </a:r>
              <a:endParaRPr lang="en-GB" baseline="-25000">
                <a:latin typeface="Times New Roman" charset="0"/>
              </a:endParaRPr>
            </a:p>
          </p:txBody>
        </p:sp>
        <p:sp>
          <p:nvSpPr>
            <p:cNvPr id="296982" name="Line 22"/>
            <p:cNvSpPr>
              <a:spLocks noChangeShapeType="1"/>
            </p:cNvSpPr>
            <p:nvPr/>
          </p:nvSpPr>
          <p:spPr bwMode="auto">
            <a:xfrm flipV="1">
              <a:off x="3168" y="2400"/>
              <a:ext cx="240" cy="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6983" name="Line 23"/>
            <p:cNvSpPr>
              <a:spLocks noChangeShapeType="1"/>
            </p:cNvSpPr>
            <p:nvPr/>
          </p:nvSpPr>
          <p:spPr bwMode="auto">
            <a:xfrm>
              <a:off x="3744" y="2400"/>
              <a:ext cx="240" cy="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6984" name="Rectangle 24"/>
            <p:cNvSpPr>
              <a:spLocks noChangeArrowheads="1"/>
            </p:cNvSpPr>
            <p:nvPr/>
          </p:nvSpPr>
          <p:spPr bwMode="auto">
            <a:xfrm>
              <a:off x="2976" y="816"/>
              <a:ext cx="17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l" eaLnBrk="1" hangingPunct="1">
                <a:spcBef>
                  <a:spcPct val="20000"/>
                </a:spcBef>
                <a:buClr>
                  <a:schemeClr val="accent2"/>
                </a:buClr>
              </a:pPr>
              <a:r>
                <a:rPr lang="de-DE">
                  <a:solidFill>
                    <a:schemeClr val="accent2"/>
                  </a:solidFill>
                </a:rPr>
                <a:t>Auswertungsplan</a:t>
              </a:r>
              <a:endParaRPr lang="en-GB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7" grpId="0" build="p" autoUpdateAnimBg="0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0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E6A7408-6CE6-BC47-ADF7-CE6011108AEF}" type="slidenum">
              <a:rPr lang="en-US" sz="1400">
                <a:solidFill>
                  <a:srgbClr val="CC66FF"/>
                </a:solidFill>
              </a:rPr>
              <a:pPr/>
              <a:t>147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Algorithmen - Ansätze</a:t>
            </a:r>
            <a:endParaRPr lang="en-GB">
              <a:latin typeface="Arial Black" charset="0"/>
            </a:endParaRP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>
                <a:latin typeface="Tahoma" charset="0"/>
              </a:rPr>
              <a:t>Erschöpfende Suche</a:t>
            </a:r>
          </a:p>
          <a:p>
            <a:pPr lvl="1"/>
            <a:r>
              <a:rPr lang="de-DE">
                <a:solidFill>
                  <a:srgbClr val="990000"/>
                </a:solidFill>
                <a:latin typeface="Tahoma" charset="0"/>
              </a:rPr>
              <a:t>Dynamische Programmierung</a:t>
            </a:r>
            <a:r>
              <a:rPr lang="de-DE">
                <a:latin typeface="Tahoma" charset="0"/>
              </a:rPr>
              <a:t> (System R)</a:t>
            </a:r>
          </a:p>
          <a:p>
            <a:pPr lvl="1"/>
            <a:r>
              <a:rPr lang="de-DE">
                <a:latin typeface="Tahoma" charset="0"/>
              </a:rPr>
              <a:t>A* Suche</a:t>
            </a:r>
          </a:p>
          <a:p>
            <a:r>
              <a:rPr lang="de-DE">
                <a:latin typeface="Tahoma" charset="0"/>
              </a:rPr>
              <a:t>Heuristiken (Planbewertung nötig)</a:t>
            </a:r>
          </a:p>
          <a:p>
            <a:pPr lvl="1"/>
            <a:r>
              <a:rPr lang="de-DE">
                <a:latin typeface="Tahoma" charset="0"/>
              </a:rPr>
              <a:t>Minimum Selectivity, Intermediate Result,...</a:t>
            </a:r>
          </a:p>
          <a:p>
            <a:pPr lvl="1"/>
            <a:r>
              <a:rPr lang="de-DE">
                <a:latin typeface="Tahoma" charset="0"/>
              </a:rPr>
              <a:t>KBZ-Algorithmus, AB-Algorithmus</a:t>
            </a:r>
          </a:p>
          <a:p>
            <a:r>
              <a:rPr lang="de-DE">
                <a:latin typeface="Tahoma" charset="0"/>
              </a:rPr>
              <a:t>Randomisierte Algorithmen</a:t>
            </a:r>
          </a:p>
          <a:p>
            <a:pPr lvl="1"/>
            <a:r>
              <a:rPr lang="de-DE">
                <a:latin typeface="Tahoma" charset="0"/>
              </a:rPr>
              <a:t>Iterative Improvement</a:t>
            </a:r>
          </a:p>
          <a:p>
            <a:pPr lvl="1"/>
            <a:r>
              <a:rPr lang="de-DE">
                <a:latin typeface="Tahoma" charset="0"/>
              </a:rPr>
              <a:t>Simulated Annealing</a:t>
            </a:r>
            <a:endParaRPr lang="en-GB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15826EB-25C8-0A4F-8D61-3729E1855CA2}" type="slidenum">
              <a:rPr lang="en-US" sz="1400">
                <a:solidFill>
                  <a:srgbClr val="CC66FF"/>
                </a:solidFill>
              </a:rPr>
              <a:pPr/>
              <a:t>148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Problemgröße</a:t>
            </a:r>
            <a:endParaRPr lang="en-GB">
              <a:latin typeface="Arial Black" charset="0"/>
            </a:endParaRP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1201738"/>
          </a:xfrm>
        </p:spPr>
        <p:txBody>
          <a:bodyPr/>
          <a:lstStyle/>
          <a:p>
            <a:pPr marL="533400" indent="-533400">
              <a:buFont typeface="Webdings" charset="0"/>
              <a:buNone/>
            </a:pPr>
            <a:r>
              <a:rPr lang="de-DE" sz="2000">
                <a:solidFill>
                  <a:schemeClr val="accent2"/>
                </a:solidFill>
                <a:latin typeface="Tahoma" charset="0"/>
              </a:rPr>
              <a:t>Suchraum (Planstruktur)</a:t>
            </a:r>
          </a:p>
          <a:p>
            <a:pPr marL="533400" indent="-533400">
              <a:buFontTx/>
              <a:buAutoNum type="arabicPeriod"/>
            </a:pPr>
            <a:r>
              <a:rPr lang="de-DE" sz="2000">
                <a:latin typeface="Tahoma" charset="0"/>
              </a:rPr>
              <a:t># Bushy-Pläne mit </a:t>
            </a:r>
            <a:r>
              <a:rPr lang="de-DE" sz="2000" i="1">
                <a:latin typeface="Tahoma" charset="0"/>
              </a:rPr>
              <a:t>n</a:t>
            </a:r>
            <a:r>
              <a:rPr lang="de-DE" sz="2000">
                <a:latin typeface="Tahoma" charset="0"/>
              </a:rPr>
              <a:t> Tabellen [Ganguly et al. 1992]:</a:t>
            </a:r>
            <a:endParaRPr lang="en-GB" sz="2000">
              <a:latin typeface="Tahoma" charset="0"/>
            </a:endParaRPr>
          </a:p>
        </p:txBody>
      </p:sp>
      <p:graphicFrame>
        <p:nvGraphicFramePr>
          <p:cNvPr id="189444" name="Group 4"/>
          <p:cNvGraphicFramePr>
            <a:graphicFrameLocks noGrp="1"/>
          </p:cNvGraphicFramePr>
          <p:nvPr/>
        </p:nvGraphicFramePr>
        <p:xfrm>
          <a:off x="4572000" y="2362200"/>
          <a:ext cx="3579813" cy="2197100"/>
        </p:xfrm>
        <a:graphic>
          <a:graphicData uri="http://schemas.openxmlformats.org/drawingml/2006/table">
            <a:tbl>
              <a:tblPr/>
              <a:tblGrid>
                <a:gridCol w="466725"/>
                <a:gridCol w="1339850"/>
                <a:gridCol w="1773238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</a:t>
                      </a:r>
                      <a:endParaRPr kumimoji="1" lang="en-GB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  <a:r>
                        <a:rPr kumimoji="1" lang="de-DE" sz="16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</a:t>
                      </a:r>
                      <a:endParaRPr kumimoji="1" lang="en-GB" sz="1600" b="0" i="1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(2(</a:t>
                      </a:r>
                      <a:r>
                        <a:rPr kumimoji="1" lang="de-DE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</a:t>
                      </a:r>
                      <a:r>
                        <a:rPr kumimoji="1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-1))!/(</a:t>
                      </a:r>
                      <a:r>
                        <a:rPr kumimoji="1" lang="de-DE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</a:t>
                      </a:r>
                      <a:r>
                        <a:rPr kumimoji="1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-1)!</a:t>
                      </a:r>
                      <a:endParaRPr kumimoji="1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endParaRPr kumimoji="1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  <a:endParaRPr kumimoji="1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endParaRPr kumimoji="1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  <a:endParaRPr kumimoji="1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146</a:t>
                      </a:r>
                      <a:endParaRPr kumimoji="1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1680</a:t>
                      </a:r>
                      <a:endParaRPr kumimoji="1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  <a:endParaRPr kumimoji="1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22026</a:t>
                      </a:r>
                      <a:endParaRPr kumimoji="1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1,76*10</a:t>
                      </a:r>
                      <a:r>
                        <a:rPr kumimoji="1" 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  <a:endParaRPr kumimoji="1" lang="en-GB" sz="16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</a:t>
                      </a:r>
                      <a:endParaRPr kumimoji="1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4,85 * 10</a:t>
                      </a:r>
                      <a:r>
                        <a:rPr kumimoji="1" 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</a:t>
                      </a:r>
                      <a:endParaRPr kumimoji="1" lang="en-GB" sz="16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4,3*10</a:t>
                      </a:r>
                      <a:r>
                        <a:rPr kumimoji="1" 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27</a:t>
                      </a:r>
                      <a:endParaRPr kumimoji="1" lang="en-GB" sz="16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9470" name="Group 30"/>
          <p:cNvGraphicFramePr>
            <a:graphicFrameLocks noGrp="1"/>
          </p:cNvGraphicFramePr>
          <p:nvPr/>
        </p:nvGraphicFramePr>
        <p:xfrm>
          <a:off x="2133600" y="2971800"/>
          <a:ext cx="1285875" cy="914400"/>
        </p:xfrm>
        <a:graphic>
          <a:graphicData uri="http://schemas.openxmlformats.org/drawingml/2006/table">
            <a:tbl>
              <a:tblPr/>
              <a:tblGrid>
                <a:gridCol w="1285875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(2(</a:t>
                      </a:r>
                      <a:r>
                        <a:rPr kumimoji="1" lang="de-DE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</a:t>
                      </a: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-1))!</a:t>
                      </a:r>
                      <a:endParaRPr kumimoji="1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1" lang="de-DE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</a:t>
                      </a: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-1)!</a:t>
                      </a:r>
                      <a:endParaRPr kumimoji="1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9478" name="Text Box 38"/>
          <p:cNvSpPr txBox="1">
            <a:spLocks noChangeArrowheads="1"/>
          </p:cNvSpPr>
          <p:nvPr/>
        </p:nvSpPr>
        <p:spPr bwMode="auto">
          <a:xfrm>
            <a:off x="762000" y="4800600"/>
            <a:ext cx="7950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buClr>
                <a:schemeClr val="accent2"/>
              </a:buClr>
              <a:buFontTx/>
              <a:buAutoNum type="arabicPeriod" startAt="2"/>
            </a:pPr>
            <a:r>
              <a:rPr lang="de-DE"/>
              <a:t> Plankosten unterscheiden sich um Größenordnungen</a:t>
            </a:r>
          </a:p>
          <a:p>
            <a:pPr algn="l" eaLnBrk="1" hangingPunct="1">
              <a:buClr>
                <a:schemeClr val="accent2"/>
              </a:buClr>
              <a:buFontTx/>
              <a:buAutoNum type="arabicPeriod" startAt="2"/>
            </a:pPr>
            <a:r>
              <a:rPr lang="de-DE"/>
              <a:t> Optimierungsproblem ist </a:t>
            </a:r>
            <a:r>
              <a:rPr lang="de-DE" i="1"/>
              <a:t>NP</a:t>
            </a:r>
            <a:r>
              <a:rPr lang="de-DE"/>
              <a:t>-hart [Ibaraki 1984]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78" grpId="0" build="p" autoUpdateAnimBg="0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DB4DDEE-336A-734B-8DA8-13C0D0A4D11E}" type="slidenum">
              <a:rPr lang="en-US" sz="1400">
                <a:solidFill>
                  <a:srgbClr val="CC66FF"/>
                </a:solidFill>
              </a:rPr>
              <a:pPr/>
              <a:t>149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228600"/>
            <a:ext cx="8686800" cy="1143000"/>
          </a:xfrm>
        </p:spPr>
        <p:txBody>
          <a:bodyPr/>
          <a:lstStyle/>
          <a:p>
            <a:r>
              <a:rPr lang="de-DE">
                <a:latin typeface="Arial Black" charset="0"/>
              </a:rPr>
              <a:t>Dynamische Programmierung II</a:t>
            </a:r>
            <a:endParaRPr lang="en-GB">
              <a:latin typeface="Arial Black" charset="0"/>
            </a:endParaRP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65313"/>
            <a:ext cx="9144000" cy="4160837"/>
          </a:xfrm>
        </p:spPr>
        <p:txBody>
          <a:bodyPr/>
          <a:lstStyle/>
          <a:p>
            <a:pPr marL="609600" indent="-609600">
              <a:buFont typeface="Webdings" charset="0"/>
              <a:buNone/>
            </a:pPr>
            <a:r>
              <a:rPr lang="de-DE">
                <a:solidFill>
                  <a:schemeClr val="accent2"/>
                </a:solidFill>
                <a:latin typeface="Tahoma" charset="0"/>
              </a:rPr>
              <a:t>Identifikation von 3 Phasen</a:t>
            </a:r>
          </a:p>
          <a:p>
            <a:pPr marL="609600" indent="-609600">
              <a:buFontTx/>
              <a:buAutoNum type="arabicPeriod"/>
            </a:pPr>
            <a:r>
              <a:rPr lang="de-DE">
                <a:latin typeface="Tahoma" charset="0"/>
              </a:rPr>
              <a:t>Access Root - Phase: Aufzählen der Zugriffspläne</a:t>
            </a:r>
          </a:p>
          <a:p>
            <a:pPr marL="609600" indent="-609600">
              <a:buFontTx/>
              <a:buAutoNum type="arabicPeriod"/>
            </a:pPr>
            <a:r>
              <a:rPr lang="de-DE">
                <a:latin typeface="Tahoma" charset="0"/>
              </a:rPr>
              <a:t>Join Root - Phase: Aufzählen der Join-Kombinationen</a:t>
            </a:r>
          </a:p>
          <a:p>
            <a:pPr marL="609600" indent="-609600">
              <a:buFontTx/>
              <a:buAutoNum type="arabicPeriod"/>
            </a:pPr>
            <a:r>
              <a:rPr lang="de-DE">
                <a:latin typeface="Tahoma" charset="0"/>
              </a:rPr>
              <a:t>Finish Root - Phase: sort, group-by, etc.</a:t>
            </a:r>
            <a:endParaRPr lang="en-GB" sz="2800">
              <a:latin typeface="Tahoma" charset="0"/>
            </a:endParaRPr>
          </a:p>
          <a:p>
            <a:pPr marL="609600" indent="-609600"/>
            <a:endParaRPr lang="en-GB" sz="2800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EBB1C97-C505-4744-BA42-44DAB57A36F0}" type="slidenum">
              <a:rPr lang="en-US" sz="1400">
                <a:solidFill>
                  <a:srgbClr val="CC66FF"/>
                </a:solidFill>
              </a:rPr>
              <a:pPr/>
              <a:t>15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>
                <a:latin typeface="Arial Black" charset="0"/>
              </a:rPr>
              <a:t>Verschieben der Selektionsprädikate</a:t>
            </a:r>
            <a:br>
              <a:rPr lang="de-DE" sz="3200">
                <a:latin typeface="Arial Black" charset="0"/>
              </a:rPr>
            </a:br>
            <a:r>
              <a:rPr lang="de-DE" sz="3200">
                <a:latin typeface="Arial Black" charset="0"/>
              </a:rPr>
              <a:t>„Pushing Selections</a:t>
            </a:r>
            <a:r>
              <a:rPr lang="ja-JP" altLang="de-DE" sz="3200">
                <a:latin typeface="Arial Black" charset="0"/>
              </a:rPr>
              <a:t>“</a:t>
            </a:r>
            <a:endParaRPr lang="de-DE" sz="3200">
              <a:latin typeface="Arial Black" charset="0"/>
            </a:endParaRPr>
          </a:p>
        </p:txBody>
      </p:sp>
      <p:sp>
        <p:nvSpPr>
          <p:cNvPr id="43011" name="AutoShape 20"/>
          <p:cNvSpPr>
            <a:spLocks noChangeArrowheads="1"/>
          </p:cNvSpPr>
          <p:nvPr/>
        </p:nvSpPr>
        <p:spPr bwMode="auto">
          <a:xfrm>
            <a:off x="3851275" y="3284538"/>
            <a:ext cx="1260475" cy="3603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3012" name="Text Box 21"/>
          <p:cNvSpPr txBox="1">
            <a:spLocks noChangeArrowheads="1"/>
          </p:cNvSpPr>
          <p:nvPr/>
        </p:nvSpPr>
        <p:spPr bwMode="auto">
          <a:xfrm>
            <a:off x="4067175" y="6400800"/>
            <a:ext cx="576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/>
              <a:t>s</a:t>
            </a:r>
          </a:p>
        </p:txBody>
      </p:sp>
      <p:sp>
        <p:nvSpPr>
          <p:cNvPr id="43013" name="Text Box 22"/>
          <p:cNvSpPr txBox="1">
            <a:spLocks noChangeArrowheads="1"/>
          </p:cNvSpPr>
          <p:nvPr/>
        </p:nvSpPr>
        <p:spPr bwMode="auto">
          <a:xfrm>
            <a:off x="5435600" y="6400800"/>
            <a:ext cx="576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/>
              <a:t>h</a:t>
            </a:r>
          </a:p>
        </p:txBody>
      </p:sp>
      <p:sp>
        <p:nvSpPr>
          <p:cNvPr id="43014" name="Text Box 23"/>
          <p:cNvSpPr txBox="1">
            <a:spLocks noChangeArrowheads="1"/>
          </p:cNvSpPr>
          <p:nvPr/>
        </p:nvSpPr>
        <p:spPr bwMode="auto">
          <a:xfrm>
            <a:off x="6659563" y="5661025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/>
              <a:t>v</a:t>
            </a:r>
          </a:p>
        </p:txBody>
      </p:sp>
      <p:sp>
        <p:nvSpPr>
          <p:cNvPr id="43015" name="Text Box 24"/>
          <p:cNvSpPr txBox="1">
            <a:spLocks noChangeArrowheads="1"/>
          </p:cNvSpPr>
          <p:nvPr/>
        </p:nvSpPr>
        <p:spPr bwMode="auto">
          <a:xfrm>
            <a:off x="8027988" y="5445125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/>
              <a:t>p</a:t>
            </a:r>
          </a:p>
        </p:txBody>
      </p:sp>
      <p:sp>
        <p:nvSpPr>
          <p:cNvPr id="43016" name="Text Box 25"/>
          <p:cNvSpPr txBox="1">
            <a:spLocks noChangeArrowheads="1"/>
          </p:cNvSpPr>
          <p:nvPr/>
        </p:nvSpPr>
        <p:spPr bwMode="auto">
          <a:xfrm>
            <a:off x="4716463" y="5734050"/>
            <a:ext cx="5032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800" b="1">
                <a:sym typeface="Symbol" charset="0"/>
              </a:rPr>
              <a:t></a:t>
            </a:r>
          </a:p>
        </p:txBody>
      </p:sp>
      <p:sp>
        <p:nvSpPr>
          <p:cNvPr id="43017" name="Text Box 26"/>
          <p:cNvSpPr txBox="1">
            <a:spLocks noChangeArrowheads="1"/>
          </p:cNvSpPr>
          <p:nvPr/>
        </p:nvSpPr>
        <p:spPr bwMode="auto">
          <a:xfrm>
            <a:off x="5867400" y="4652963"/>
            <a:ext cx="3603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800" b="1">
                <a:sym typeface="Symbol" charset="0"/>
              </a:rPr>
              <a:t></a:t>
            </a:r>
          </a:p>
        </p:txBody>
      </p:sp>
      <p:sp>
        <p:nvSpPr>
          <p:cNvPr id="43018" name="Text Box 27"/>
          <p:cNvSpPr txBox="1">
            <a:spLocks noChangeArrowheads="1"/>
          </p:cNvSpPr>
          <p:nvPr/>
        </p:nvSpPr>
        <p:spPr bwMode="auto">
          <a:xfrm>
            <a:off x="6875463" y="3644900"/>
            <a:ext cx="5032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800" b="1">
                <a:sym typeface="Symbol" charset="0"/>
              </a:rPr>
              <a:t></a:t>
            </a:r>
          </a:p>
        </p:txBody>
      </p:sp>
      <p:sp>
        <p:nvSpPr>
          <p:cNvPr id="43019" name="Text Box 28"/>
          <p:cNvSpPr txBox="1">
            <a:spLocks noChangeArrowheads="1"/>
          </p:cNvSpPr>
          <p:nvPr/>
        </p:nvSpPr>
        <p:spPr bwMode="auto">
          <a:xfrm>
            <a:off x="5580063" y="2636838"/>
            <a:ext cx="305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800" b="1">
                <a:sym typeface="Symbol" charset="0"/>
              </a:rPr>
              <a:t></a:t>
            </a:r>
            <a:r>
              <a:rPr lang="de-DE" baseline="-25000"/>
              <a:t>p.PersNr=v.gelesenVon</a:t>
            </a:r>
            <a:endParaRPr lang="de-DE"/>
          </a:p>
        </p:txBody>
      </p:sp>
      <p:sp>
        <p:nvSpPr>
          <p:cNvPr id="43020" name="Text Box 29"/>
          <p:cNvSpPr txBox="1">
            <a:spLocks noChangeArrowheads="1"/>
          </p:cNvSpPr>
          <p:nvPr/>
        </p:nvSpPr>
        <p:spPr bwMode="auto">
          <a:xfrm>
            <a:off x="6227763" y="1844675"/>
            <a:ext cx="226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b="1">
                <a:sym typeface="Symbol" charset="0"/>
              </a:rPr>
              <a:t></a:t>
            </a:r>
            <a:r>
              <a:rPr lang="de-DE" b="1" baseline="-25000">
                <a:sym typeface="Symbol" charset="0"/>
              </a:rPr>
              <a:t>s.Semester</a:t>
            </a:r>
          </a:p>
        </p:txBody>
      </p:sp>
      <p:cxnSp>
        <p:nvCxnSpPr>
          <p:cNvPr id="43021" name="AutoShape 30"/>
          <p:cNvCxnSpPr>
            <a:cxnSpLocks noChangeShapeType="1"/>
            <a:stCxn id="43012" idx="0"/>
            <a:endCxn id="43016" idx="2"/>
          </p:cNvCxnSpPr>
          <p:nvPr/>
        </p:nvCxnSpPr>
        <p:spPr bwMode="auto">
          <a:xfrm flipV="1">
            <a:off x="4356100" y="6253163"/>
            <a:ext cx="612775" cy="147637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22" name="AutoShape 31"/>
          <p:cNvCxnSpPr>
            <a:cxnSpLocks noChangeShapeType="1"/>
            <a:stCxn id="43013" idx="0"/>
            <a:endCxn id="43016" idx="2"/>
          </p:cNvCxnSpPr>
          <p:nvPr/>
        </p:nvCxnSpPr>
        <p:spPr bwMode="auto">
          <a:xfrm flipH="1" flipV="1">
            <a:off x="4968875" y="6253163"/>
            <a:ext cx="755650" cy="147637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23" name="Line 32"/>
          <p:cNvSpPr>
            <a:spLocks noChangeShapeType="1"/>
          </p:cNvSpPr>
          <p:nvPr/>
        </p:nvSpPr>
        <p:spPr bwMode="auto">
          <a:xfrm flipH="1" flipV="1">
            <a:off x="6154738" y="5157788"/>
            <a:ext cx="792162" cy="50323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24" name="Line 33"/>
          <p:cNvSpPr>
            <a:spLocks noChangeShapeType="1"/>
          </p:cNvSpPr>
          <p:nvPr/>
        </p:nvSpPr>
        <p:spPr bwMode="auto">
          <a:xfrm flipH="1" flipV="1">
            <a:off x="7307263" y="4076700"/>
            <a:ext cx="865187" cy="7207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43025" name="AutoShape 34"/>
          <p:cNvCxnSpPr>
            <a:cxnSpLocks noChangeShapeType="1"/>
            <a:stCxn id="43018" idx="0"/>
            <a:endCxn id="43019" idx="2"/>
          </p:cNvCxnSpPr>
          <p:nvPr/>
        </p:nvCxnSpPr>
        <p:spPr bwMode="auto">
          <a:xfrm flipH="1" flipV="1">
            <a:off x="7110413" y="3155950"/>
            <a:ext cx="17462" cy="48895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26" name="Line 35"/>
          <p:cNvSpPr>
            <a:spLocks noChangeShapeType="1"/>
          </p:cNvSpPr>
          <p:nvPr/>
        </p:nvSpPr>
        <p:spPr bwMode="auto">
          <a:xfrm flipV="1">
            <a:off x="7091363" y="2420938"/>
            <a:ext cx="0" cy="431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27" name="Text Box 36"/>
          <p:cNvSpPr txBox="1">
            <a:spLocks noChangeArrowheads="1"/>
          </p:cNvSpPr>
          <p:nvPr/>
        </p:nvSpPr>
        <p:spPr bwMode="auto">
          <a:xfrm>
            <a:off x="6588125" y="4652963"/>
            <a:ext cx="305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800" b="1">
                <a:sym typeface="Symbol" charset="0"/>
              </a:rPr>
              <a:t></a:t>
            </a:r>
            <a:r>
              <a:rPr lang="de-DE" baseline="-25000"/>
              <a:t>p.Name = `Sokrates`</a:t>
            </a:r>
            <a:endParaRPr lang="de-DE"/>
          </a:p>
        </p:txBody>
      </p:sp>
      <p:sp>
        <p:nvSpPr>
          <p:cNvPr id="43028" name="Line 37"/>
          <p:cNvSpPr>
            <a:spLocks noChangeShapeType="1"/>
          </p:cNvSpPr>
          <p:nvPr/>
        </p:nvSpPr>
        <p:spPr bwMode="auto">
          <a:xfrm flipV="1">
            <a:off x="8316913" y="5157788"/>
            <a:ext cx="0" cy="431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29" name="Text Box 38"/>
          <p:cNvSpPr txBox="1">
            <a:spLocks noChangeArrowheads="1"/>
          </p:cNvSpPr>
          <p:nvPr/>
        </p:nvSpPr>
        <p:spPr bwMode="auto">
          <a:xfrm>
            <a:off x="3708400" y="5084763"/>
            <a:ext cx="305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800" b="1">
                <a:sym typeface="Symbol" charset="0"/>
              </a:rPr>
              <a:t></a:t>
            </a:r>
            <a:r>
              <a:rPr lang="de-DE" baseline="-25000"/>
              <a:t>s.MatrNr=h.MatrNr</a:t>
            </a:r>
            <a:endParaRPr lang="de-DE"/>
          </a:p>
        </p:txBody>
      </p:sp>
      <p:sp>
        <p:nvSpPr>
          <p:cNvPr id="43030" name="Line 39"/>
          <p:cNvSpPr>
            <a:spLocks noChangeShapeType="1"/>
          </p:cNvSpPr>
          <p:nvPr/>
        </p:nvSpPr>
        <p:spPr bwMode="auto">
          <a:xfrm flipV="1">
            <a:off x="5076825" y="5589588"/>
            <a:ext cx="215900" cy="28733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31" name="Line 40"/>
          <p:cNvSpPr>
            <a:spLocks noChangeShapeType="1"/>
          </p:cNvSpPr>
          <p:nvPr/>
        </p:nvSpPr>
        <p:spPr bwMode="auto">
          <a:xfrm flipV="1">
            <a:off x="5435600" y="5157788"/>
            <a:ext cx="576263" cy="2159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32" name="Text Box 41"/>
          <p:cNvSpPr txBox="1">
            <a:spLocks noChangeArrowheads="1"/>
          </p:cNvSpPr>
          <p:nvPr/>
        </p:nvSpPr>
        <p:spPr bwMode="auto">
          <a:xfrm>
            <a:off x="4572000" y="4149725"/>
            <a:ext cx="305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800" b="1">
                <a:sym typeface="Symbol" charset="0"/>
              </a:rPr>
              <a:t></a:t>
            </a:r>
            <a:r>
              <a:rPr lang="de-DE" baseline="-25000"/>
              <a:t>v.VorlNr=h.VorlNr</a:t>
            </a:r>
            <a:endParaRPr lang="de-DE"/>
          </a:p>
        </p:txBody>
      </p:sp>
      <p:sp>
        <p:nvSpPr>
          <p:cNvPr id="43033" name="Line 42"/>
          <p:cNvSpPr>
            <a:spLocks noChangeShapeType="1"/>
          </p:cNvSpPr>
          <p:nvPr/>
        </p:nvSpPr>
        <p:spPr bwMode="auto">
          <a:xfrm flipV="1">
            <a:off x="6084888" y="4652963"/>
            <a:ext cx="0" cy="2159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34" name="Line 43"/>
          <p:cNvSpPr>
            <a:spLocks noChangeShapeType="1"/>
          </p:cNvSpPr>
          <p:nvPr/>
        </p:nvSpPr>
        <p:spPr bwMode="auto">
          <a:xfrm flipV="1">
            <a:off x="6084888" y="4076700"/>
            <a:ext cx="935037" cy="3603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35" name="Text Box 44"/>
          <p:cNvSpPr txBox="1">
            <a:spLocks noChangeArrowheads="1"/>
          </p:cNvSpPr>
          <p:nvPr/>
        </p:nvSpPr>
        <p:spPr bwMode="auto">
          <a:xfrm>
            <a:off x="0" y="6400800"/>
            <a:ext cx="576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43036" name="Text Box 45"/>
          <p:cNvSpPr txBox="1">
            <a:spLocks noChangeArrowheads="1"/>
          </p:cNvSpPr>
          <p:nvPr/>
        </p:nvSpPr>
        <p:spPr bwMode="auto">
          <a:xfrm>
            <a:off x="1368425" y="6400800"/>
            <a:ext cx="576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43037" name="Text Box 46"/>
          <p:cNvSpPr txBox="1">
            <a:spLocks noChangeArrowheads="1"/>
          </p:cNvSpPr>
          <p:nvPr/>
        </p:nvSpPr>
        <p:spPr bwMode="auto">
          <a:xfrm>
            <a:off x="2592388" y="6092825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>
                <a:solidFill>
                  <a:srgbClr val="0000FF"/>
                </a:solidFill>
              </a:rPr>
              <a:t>v</a:t>
            </a:r>
          </a:p>
        </p:txBody>
      </p:sp>
      <p:sp>
        <p:nvSpPr>
          <p:cNvPr id="43038" name="Text Box 47"/>
          <p:cNvSpPr txBox="1">
            <a:spLocks noChangeArrowheads="1"/>
          </p:cNvSpPr>
          <p:nvPr/>
        </p:nvSpPr>
        <p:spPr bwMode="auto">
          <a:xfrm>
            <a:off x="2700338" y="5157788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43039" name="Text Box 48"/>
          <p:cNvSpPr txBox="1">
            <a:spLocks noChangeArrowheads="1"/>
          </p:cNvSpPr>
          <p:nvPr/>
        </p:nvSpPr>
        <p:spPr bwMode="auto">
          <a:xfrm>
            <a:off x="649288" y="5734050"/>
            <a:ext cx="5032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800" b="1">
                <a:solidFill>
                  <a:srgbClr val="0000FF"/>
                </a:solidFill>
                <a:sym typeface="Symbol" charset="0"/>
              </a:rPr>
              <a:t></a:t>
            </a:r>
          </a:p>
        </p:txBody>
      </p:sp>
      <p:sp>
        <p:nvSpPr>
          <p:cNvPr id="43040" name="Text Box 49"/>
          <p:cNvSpPr txBox="1">
            <a:spLocks noChangeArrowheads="1"/>
          </p:cNvSpPr>
          <p:nvPr/>
        </p:nvSpPr>
        <p:spPr bwMode="auto">
          <a:xfrm>
            <a:off x="1512888" y="4941888"/>
            <a:ext cx="3603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800" b="1">
                <a:solidFill>
                  <a:srgbClr val="0000FF"/>
                </a:solidFill>
                <a:sym typeface="Symbol" charset="0"/>
              </a:rPr>
              <a:t></a:t>
            </a:r>
          </a:p>
        </p:txBody>
      </p:sp>
      <p:sp>
        <p:nvSpPr>
          <p:cNvPr id="43041" name="Text Box 50"/>
          <p:cNvSpPr txBox="1">
            <a:spLocks noChangeArrowheads="1"/>
          </p:cNvSpPr>
          <p:nvPr/>
        </p:nvSpPr>
        <p:spPr bwMode="auto">
          <a:xfrm>
            <a:off x="1979613" y="4508500"/>
            <a:ext cx="5032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800" b="1">
                <a:solidFill>
                  <a:srgbClr val="0000FF"/>
                </a:solidFill>
                <a:sym typeface="Symbol" charset="0"/>
              </a:rPr>
              <a:t></a:t>
            </a:r>
          </a:p>
        </p:txBody>
      </p:sp>
      <p:sp>
        <p:nvSpPr>
          <p:cNvPr id="43042" name="Text Box 51"/>
          <p:cNvSpPr txBox="1">
            <a:spLocks noChangeArrowheads="1"/>
          </p:cNvSpPr>
          <p:nvPr/>
        </p:nvSpPr>
        <p:spPr bwMode="auto">
          <a:xfrm>
            <a:off x="755650" y="1989138"/>
            <a:ext cx="305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800" b="1">
                <a:solidFill>
                  <a:srgbClr val="0000FF"/>
                </a:solidFill>
                <a:sym typeface="Symbol" charset="0"/>
              </a:rPr>
              <a:t></a:t>
            </a:r>
            <a:r>
              <a:rPr lang="de-DE" baseline="-25000">
                <a:solidFill>
                  <a:srgbClr val="0000FF"/>
                </a:solidFill>
              </a:rPr>
              <a:t>p.PersNr=v.gelesenVon</a:t>
            </a:r>
            <a:endParaRPr lang="de-DE">
              <a:solidFill>
                <a:srgbClr val="0000FF"/>
              </a:solidFill>
            </a:endParaRPr>
          </a:p>
        </p:txBody>
      </p:sp>
      <p:sp>
        <p:nvSpPr>
          <p:cNvPr id="43043" name="Text Box 52"/>
          <p:cNvSpPr txBox="1">
            <a:spLocks noChangeArrowheads="1"/>
          </p:cNvSpPr>
          <p:nvPr/>
        </p:nvSpPr>
        <p:spPr bwMode="auto">
          <a:xfrm>
            <a:off x="1258888" y="1268413"/>
            <a:ext cx="226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b="1">
                <a:solidFill>
                  <a:srgbClr val="0000FF"/>
                </a:solidFill>
                <a:sym typeface="Symbol" charset="0"/>
              </a:rPr>
              <a:t></a:t>
            </a:r>
            <a:r>
              <a:rPr lang="de-DE" b="1" baseline="-25000">
                <a:solidFill>
                  <a:srgbClr val="0000FF"/>
                </a:solidFill>
                <a:sym typeface="Symbol" charset="0"/>
              </a:rPr>
              <a:t>s.Semester</a:t>
            </a:r>
          </a:p>
        </p:txBody>
      </p:sp>
      <p:cxnSp>
        <p:nvCxnSpPr>
          <p:cNvPr id="43044" name="AutoShape 53"/>
          <p:cNvCxnSpPr>
            <a:cxnSpLocks noChangeShapeType="1"/>
            <a:stCxn id="43035" idx="0"/>
            <a:endCxn id="43039" idx="2"/>
          </p:cNvCxnSpPr>
          <p:nvPr/>
        </p:nvCxnSpPr>
        <p:spPr bwMode="auto">
          <a:xfrm flipV="1">
            <a:off x="288925" y="6253163"/>
            <a:ext cx="612775" cy="147637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45" name="AutoShape 54"/>
          <p:cNvCxnSpPr>
            <a:cxnSpLocks noChangeShapeType="1"/>
            <a:stCxn id="43036" idx="0"/>
            <a:endCxn id="43039" idx="2"/>
          </p:cNvCxnSpPr>
          <p:nvPr/>
        </p:nvCxnSpPr>
        <p:spPr bwMode="auto">
          <a:xfrm flipH="1" flipV="1">
            <a:off x="901700" y="6253163"/>
            <a:ext cx="755650" cy="147637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46" name="Line 55"/>
          <p:cNvSpPr>
            <a:spLocks noChangeShapeType="1"/>
          </p:cNvSpPr>
          <p:nvPr/>
        </p:nvSpPr>
        <p:spPr bwMode="auto">
          <a:xfrm flipH="1" flipV="1">
            <a:off x="1873250" y="5516563"/>
            <a:ext cx="936625" cy="5762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47" name="Line 56"/>
          <p:cNvSpPr>
            <a:spLocks noChangeShapeType="1"/>
          </p:cNvSpPr>
          <p:nvPr/>
        </p:nvSpPr>
        <p:spPr bwMode="auto">
          <a:xfrm flipV="1">
            <a:off x="2195513" y="1771650"/>
            <a:ext cx="0" cy="431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48" name="Text Box 57"/>
          <p:cNvSpPr txBox="1">
            <a:spLocks noChangeArrowheads="1"/>
          </p:cNvSpPr>
          <p:nvPr/>
        </p:nvSpPr>
        <p:spPr bwMode="auto">
          <a:xfrm>
            <a:off x="900113" y="3860800"/>
            <a:ext cx="30591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800" b="1">
                <a:solidFill>
                  <a:srgbClr val="0000FF"/>
                </a:solidFill>
                <a:sym typeface="Symbol" charset="0"/>
              </a:rPr>
              <a:t></a:t>
            </a:r>
            <a:r>
              <a:rPr lang="de-DE" baseline="-25000">
                <a:solidFill>
                  <a:srgbClr val="0000FF"/>
                </a:solidFill>
              </a:rPr>
              <a:t>p.Name = ´Sokrates´</a:t>
            </a:r>
            <a:endParaRPr lang="de-DE">
              <a:solidFill>
                <a:srgbClr val="0000FF"/>
              </a:solidFill>
            </a:endParaRPr>
          </a:p>
        </p:txBody>
      </p:sp>
      <p:sp>
        <p:nvSpPr>
          <p:cNvPr id="43049" name="Line 58"/>
          <p:cNvSpPr>
            <a:spLocks noChangeShapeType="1"/>
          </p:cNvSpPr>
          <p:nvPr/>
        </p:nvSpPr>
        <p:spPr bwMode="auto">
          <a:xfrm flipH="1" flipV="1">
            <a:off x="2339975" y="4868863"/>
            <a:ext cx="503238" cy="3603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50" name="Text Box 59"/>
          <p:cNvSpPr txBox="1">
            <a:spLocks noChangeArrowheads="1"/>
          </p:cNvSpPr>
          <p:nvPr/>
        </p:nvSpPr>
        <p:spPr bwMode="auto">
          <a:xfrm>
            <a:off x="684213" y="3357563"/>
            <a:ext cx="305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800" b="1">
                <a:solidFill>
                  <a:srgbClr val="0000FF"/>
                </a:solidFill>
                <a:sym typeface="Symbol" charset="0"/>
              </a:rPr>
              <a:t></a:t>
            </a:r>
            <a:r>
              <a:rPr lang="de-DE" baseline="-25000">
                <a:solidFill>
                  <a:srgbClr val="0000FF"/>
                </a:solidFill>
              </a:rPr>
              <a:t>s.MatrNr=h.MatrNr</a:t>
            </a:r>
            <a:endParaRPr lang="de-DE">
              <a:solidFill>
                <a:srgbClr val="0000FF"/>
              </a:solidFill>
            </a:endParaRPr>
          </a:p>
        </p:txBody>
      </p:sp>
      <p:sp>
        <p:nvSpPr>
          <p:cNvPr id="43051" name="Line 60"/>
          <p:cNvSpPr>
            <a:spLocks noChangeShapeType="1"/>
          </p:cNvSpPr>
          <p:nvPr/>
        </p:nvSpPr>
        <p:spPr bwMode="auto">
          <a:xfrm flipV="1">
            <a:off x="1009650" y="5516563"/>
            <a:ext cx="574675" cy="3603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52" name="Text Box 61"/>
          <p:cNvSpPr txBox="1">
            <a:spLocks noChangeArrowheads="1"/>
          </p:cNvSpPr>
          <p:nvPr/>
        </p:nvSpPr>
        <p:spPr bwMode="auto">
          <a:xfrm>
            <a:off x="755650" y="2781300"/>
            <a:ext cx="305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800" b="1">
                <a:solidFill>
                  <a:srgbClr val="0000FF"/>
                </a:solidFill>
                <a:sym typeface="Symbol" charset="0"/>
              </a:rPr>
              <a:t></a:t>
            </a:r>
            <a:r>
              <a:rPr lang="de-DE" baseline="-25000">
                <a:solidFill>
                  <a:srgbClr val="0000FF"/>
                </a:solidFill>
              </a:rPr>
              <a:t>v.VorlNr=h.VorlNr</a:t>
            </a:r>
            <a:endParaRPr lang="de-DE">
              <a:solidFill>
                <a:srgbClr val="0000FF"/>
              </a:solidFill>
            </a:endParaRPr>
          </a:p>
        </p:txBody>
      </p:sp>
      <p:sp>
        <p:nvSpPr>
          <p:cNvPr id="43053" name="Line 62"/>
          <p:cNvSpPr>
            <a:spLocks noChangeShapeType="1"/>
          </p:cNvSpPr>
          <p:nvPr/>
        </p:nvSpPr>
        <p:spPr bwMode="auto">
          <a:xfrm flipV="1">
            <a:off x="2195513" y="2565400"/>
            <a:ext cx="0" cy="35877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54" name="Line 63"/>
          <p:cNvSpPr>
            <a:spLocks noChangeShapeType="1"/>
          </p:cNvSpPr>
          <p:nvPr/>
        </p:nvSpPr>
        <p:spPr bwMode="auto">
          <a:xfrm flipV="1">
            <a:off x="1873250" y="4941888"/>
            <a:ext cx="177800" cy="14287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55" name="Line 64"/>
          <p:cNvSpPr>
            <a:spLocks noChangeShapeType="1"/>
          </p:cNvSpPr>
          <p:nvPr/>
        </p:nvSpPr>
        <p:spPr bwMode="auto">
          <a:xfrm flipV="1">
            <a:off x="2195513" y="3284538"/>
            <a:ext cx="0" cy="2889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56" name="Line 65"/>
          <p:cNvSpPr>
            <a:spLocks noChangeShapeType="1"/>
          </p:cNvSpPr>
          <p:nvPr/>
        </p:nvSpPr>
        <p:spPr bwMode="auto">
          <a:xfrm flipV="1">
            <a:off x="2195513" y="3860800"/>
            <a:ext cx="0" cy="2159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57" name="Line 66"/>
          <p:cNvSpPr>
            <a:spLocks noChangeShapeType="1"/>
          </p:cNvSpPr>
          <p:nvPr/>
        </p:nvSpPr>
        <p:spPr bwMode="auto">
          <a:xfrm flipV="1">
            <a:off x="2195513" y="4437063"/>
            <a:ext cx="0" cy="2159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3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B37F4AA-1229-9B46-81B8-5E77F2653B4A}" type="slidenum">
              <a:rPr lang="en-US" sz="1400">
                <a:solidFill>
                  <a:srgbClr val="CC66FF"/>
                </a:solidFill>
              </a:rPr>
              <a:pPr/>
              <a:t>150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Optimierung durch Dynamische Programmierung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178800" cy="4914900"/>
          </a:xfrm>
        </p:spPr>
        <p:txBody>
          <a:bodyPr/>
          <a:lstStyle/>
          <a:p>
            <a:r>
              <a:rPr lang="de-DE">
                <a:latin typeface="Tahoma" charset="0"/>
              </a:rPr>
              <a:t>Standardverfahren in heutigen relationalen Datenbanksystemen</a:t>
            </a:r>
          </a:p>
          <a:p>
            <a:r>
              <a:rPr lang="de-DE">
                <a:latin typeface="Tahoma" charset="0"/>
              </a:rPr>
              <a:t>Voraussetzung ist ein Kostenmodell als Zielfunktion</a:t>
            </a:r>
          </a:p>
          <a:p>
            <a:pPr lvl="2"/>
            <a:r>
              <a:rPr lang="de-DE">
                <a:latin typeface="Tahoma" charset="0"/>
              </a:rPr>
              <a:t>I/O-Kosten</a:t>
            </a:r>
          </a:p>
          <a:p>
            <a:pPr lvl="2"/>
            <a:r>
              <a:rPr lang="de-DE">
                <a:latin typeface="Tahoma" charset="0"/>
              </a:rPr>
              <a:t>CPU-Kosten</a:t>
            </a:r>
          </a:p>
          <a:p>
            <a:r>
              <a:rPr lang="de-DE">
                <a:latin typeface="Tahoma" charset="0"/>
              </a:rPr>
              <a:t>DP basiert auf dem Optimalitätskriterium von Bellman</a:t>
            </a:r>
          </a:p>
          <a:p>
            <a:r>
              <a:rPr lang="de-DE">
                <a:latin typeface="Tahoma" charset="0"/>
              </a:rPr>
              <a:t>Literatur zu DP:</a:t>
            </a:r>
          </a:p>
          <a:p>
            <a:pPr lvl="1"/>
            <a:r>
              <a:rPr lang="de-DE" sz="2000">
                <a:latin typeface="Tahoma" charset="0"/>
              </a:rPr>
              <a:t>D. Kossmann und K. Stocker:  Iterative Dynamic Programming,                                 TODS, 2000 to appear (online)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0" y="4724400"/>
            <a:ext cx="1981200" cy="1676400"/>
            <a:chOff x="4032" y="2976"/>
            <a:chExt cx="1248" cy="1056"/>
          </a:xfrm>
        </p:grpSpPr>
        <p:sp>
          <p:nvSpPr>
            <p:cNvPr id="305160" name="AutoShape 5"/>
            <p:cNvSpPr>
              <a:spLocks noChangeArrowheads="1"/>
            </p:cNvSpPr>
            <p:nvPr/>
          </p:nvSpPr>
          <p:spPr bwMode="auto">
            <a:xfrm>
              <a:off x="4032" y="2976"/>
              <a:ext cx="1248" cy="1056"/>
            </a:xfrm>
            <a:prstGeom prst="wedgeRoundRectCallout">
              <a:avLst>
                <a:gd name="adj1" fmla="val -40546"/>
                <a:gd name="adj2" fmla="val -66384"/>
                <a:gd name="adj3" fmla="val 16667"/>
              </a:avLst>
            </a:prstGeom>
            <a:solidFill>
              <a:srgbClr val="FFFFFF"/>
            </a:solidFill>
            <a:ln w="57150">
              <a:solidFill>
                <a:srgbClr val="33CC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Times New Roman" charset="0"/>
              </a:endParaRPr>
            </a:p>
          </p:txBody>
        </p:sp>
        <p:sp>
          <p:nvSpPr>
            <p:cNvPr id="305161" name="AutoShape 6"/>
            <p:cNvSpPr>
              <a:spLocks noChangeArrowheads="1"/>
            </p:cNvSpPr>
            <p:nvPr/>
          </p:nvSpPr>
          <p:spPr bwMode="auto">
            <a:xfrm rot="-5336993">
              <a:off x="4488" y="2952"/>
              <a:ext cx="192" cy="240"/>
            </a:xfrm>
            <a:prstGeom prst="flowChartCollate">
              <a:avLst/>
            </a:prstGeom>
            <a:solidFill>
              <a:srgbClr val="FFFFFF"/>
            </a:solidFill>
            <a:ln w="57150">
              <a:solidFill>
                <a:srgbClr val="FF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5162" name="AutoShape 7"/>
            <p:cNvSpPr>
              <a:spLocks noChangeArrowheads="1"/>
            </p:cNvSpPr>
            <p:nvPr/>
          </p:nvSpPr>
          <p:spPr bwMode="auto">
            <a:xfrm>
              <a:off x="4080" y="3360"/>
              <a:ext cx="480" cy="52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57150">
              <a:solidFill>
                <a:srgbClr val="FF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Times New Roman" charset="0"/>
              </a:endParaRPr>
            </a:p>
            <a:p>
              <a:r>
                <a:rPr lang="de-DE">
                  <a:latin typeface="Times New Roman" charset="0"/>
                </a:rPr>
                <a:t>O</a:t>
              </a:r>
            </a:p>
          </p:txBody>
        </p:sp>
        <p:sp>
          <p:nvSpPr>
            <p:cNvPr id="305163" name="AutoShape 8"/>
            <p:cNvSpPr>
              <a:spLocks noChangeArrowheads="1"/>
            </p:cNvSpPr>
            <p:nvPr/>
          </p:nvSpPr>
          <p:spPr bwMode="auto">
            <a:xfrm>
              <a:off x="4704" y="3360"/>
              <a:ext cx="480" cy="52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57150">
              <a:solidFill>
                <a:srgbClr val="FF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Times New Roman" charset="0"/>
              </a:endParaRPr>
            </a:p>
            <a:p>
              <a:r>
                <a:rPr lang="de-DE">
                  <a:latin typeface="Times New Roman" charset="0"/>
                </a:rPr>
                <a:t>S-O</a:t>
              </a:r>
            </a:p>
          </p:txBody>
        </p:sp>
        <p:cxnSp>
          <p:nvCxnSpPr>
            <p:cNvPr id="305164" name="AutoShape 9"/>
            <p:cNvCxnSpPr>
              <a:cxnSpLocks noChangeShapeType="1"/>
              <a:stCxn id="305162" idx="0"/>
              <a:endCxn id="305161" idx="0"/>
            </p:cNvCxnSpPr>
            <p:nvPr/>
          </p:nvCxnSpPr>
          <p:spPr bwMode="auto">
            <a:xfrm rot="-5400000">
              <a:off x="4246" y="3143"/>
              <a:ext cx="273" cy="126"/>
            </a:xfrm>
            <a:prstGeom prst="curvedConnector2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5165" name="AutoShape 10"/>
            <p:cNvCxnSpPr>
              <a:cxnSpLocks noChangeShapeType="1"/>
              <a:stCxn id="305163" idx="0"/>
              <a:endCxn id="305161" idx="2"/>
            </p:cNvCxnSpPr>
            <p:nvPr/>
          </p:nvCxnSpPr>
          <p:spPr bwMode="auto">
            <a:xfrm rot="5400000" flipH="1">
              <a:off x="4699" y="3096"/>
              <a:ext cx="268" cy="223"/>
            </a:xfrm>
            <a:prstGeom prst="curvedConnector2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6619" name="AutoShape 11"/>
          <p:cNvSpPr>
            <a:spLocks noChangeArrowheads="1"/>
          </p:cNvSpPr>
          <p:nvPr/>
        </p:nvSpPr>
        <p:spPr bwMode="auto">
          <a:xfrm>
            <a:off x="8001000" y="4953000"/>
            <a:ext cx="1143000" cy="533400"/>
          </a:xfrm>
          <a:prstGeom prst="wedgeEllipseCallout">
            <a:avLst>
              <a:gd name="adj1" fmla="val -83750"/>
              <a:gd name="adj2" fmla="val 98514"/>
            </a:avLst>
          </a:prstGeom>
          <a:solidFill>
            <a:srgbClr val="FFFFFF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de-DE" sz="1800">
                <a:latin typeface="Times New Roman" charset="0"/>
              </a:rPr>
              <a:t>Optimaler</a:t>
            </a:r>
          </a:p>
          <a:p>
            <a:pPr>
              <a:lnSpc>
                <a:spcPct val="90000"/>
              </a:lnSpc>
            </a:pPr>
            <a:r>
              <a:rPr lang="de-DE" sz="1800">
                <a:latin typeface="Times New Roman" charset="0"/>
              </a:rPr>
              <a:t>Subplan</a:t>
            </a:r>
            <a:endParaRPr lang="de-DE">
              <a:latin typeface="Times New Roman" charset="0"/>
            </a:endParaRPr>
          </a:p>
        </p:txBody>
      </p:sp>
      <p:sp>
        <p:nvSpPr>
          <p:cNvPr id="196620" name="AutoShape 12"/>
          <p:cNvSpPr>
            <a:spLocks noChangeArrowheads="1"/>
          </p:cNvSpPr>
          <p:nvPr/>
        </p:nvSpPr>
        <p:spPr bwMode="auto">
          <a:xfrm>
            <a:off x="5105400" y="4724400"/>
            <a:ext cx="1143000" cy="533400"/>
          </a:xfrm>
          <a:prstGeom prst="wedgeEllipseCallout">
            <a:avLst>
              <a:gd name="adj1" fmla="val 80694"/>
              <a:gd name="adj2" fmla="val 155653"/>
            </a:avLst>
          </a:prstGeom>
          <a:solidFill>
            <a:srgbClr val="FFFFFF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de-DE" sz="1800">
                <a:latin typeface="Times New Roman" charset="0"/>
              </a:rPr>
              <a:t>Optimaler</a:t>
            </a:r>
          </a:p>
          <a:p>
            <a:pPr>
              <a:lnSpc>
                <a:spcPct val="90000"/>
              </a:lnSpc>
            </a:pPr>
            <a:r>
              <a:rPr lang="de-DE" sz="1800">
                <a:latin typeface="Times New Roman" charset="0"/>
              </a:rPr>
              <a:t>Subplan</a:t>
            </a:r>
            <a:endParaRPr lang="de-DE">
              <a:latin typeface="Times New Roman" charset="0"/>
            </a:endParaRPr>
          </a:p>
        </p:txBody>
      </p:sp>
      <p:sp>
        <p:nvSpPr>
          <p:cNvPr id="305159" name="AutoShape 13">
            <a:hlinkClick r:id="rId3" highlightClick="1"/>
          </p:cNvPr>
          <p:cNvSpPr>
            <a:spLocks noChangeArrowheads="1"/>
          </p:cNvSpPr>
          <p:nvPr/>
        </p:nvSpPr>
        <p:spPr bwMode="auto">
          <a:xfrm>
            <a:off x="5410200" y="6019800"/>
            <a:ext cx="381000" cy="381000"/>
          </a:xfrm>
          <a:prstGeom prst="actionButtonDocument">
            <a:avLst/>
          </a:prstGeom>
          <a:solidFill>
            <a:srgbClr val="FFFF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6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6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6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6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9" grpId="0" animBg="1" autoUpdateAnimBg="0"/>
      <p:bldP spid="196620" grpId="0" animBg="1" autoUpdateAnimBg="0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1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91310D8-9DE2-0240-BABC-1E28794B57FD}" type="slidenum">
              <a:rPr lang="en-US" sz="1400">
                <a:solidFill>
                  <a:srgbClr val="CC66FF"/>
                </a:solidFill>
              </a:rPr>
              <a:pPr/>
              <a:t>151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DP - Beispiel</a:t>
            </a:r>
            <a:endParaRPr lang="en-GB">
              <a:latin typeface="Arial Black" charset="0"/>
            </a:endParaRPr>
          </a:p>
        </p:txBody>
      </p:sp>
      <p:graphicFrame>
        <p:nvGraphicFramePr>
          <p:cNvPr id="198659" name="Group 3"/>
          <p:cNvGraphicFramePr>
            <a:graphicFrameLocks noGrp="1"/>
          </p:cNvGraphicFramePr>
          <p:nvPr/>
        </p:nvGraphicFramePr>
        <p:xfrm>
          <a:off x="762000" y="1905000"/>
          <a:ext cx="7086600" cy="4064000"/>
        </p:xfrm>
        <a:graphic>
          <a:graphicData uri="http://schemas.openxmlformats.org/drawingml/2006/table">
            <a:tbl>
              <a:tblPr/>
              <a:tblGrid>
                <a:gridCol w="1371600"/>
                <a:gridCol w="57150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Index</a:t>
                      </a:r>
                      <a:endParaRPr kumimoji="1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Pläne</a:t>
                      </a:r>
                      <a:endParaRPr kumimoji="1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{ABC}</a:t>
                      </a:r>
                      <a:endParaRPr kumimoji="1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endParaRPr kumimoji="1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{BC}</a:t>
                      </a:r>
                      <a:endParaRPr kumimoji="1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endParaRPr kumimoji="1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{AC}</a:t>
                      </a:r>
                      <a:endParaRPr kumimoji="1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endParaRPr kumimoji="1" lang="de-DE" sz="20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{AB}</a:t>
                      </a:r>
                      <a:endParaRPr kumimoji="1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endParaRPr kumimoji="1" lang="de-DE" sz="20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{C}</a:t>
                      </a:r>
                      <a:endParaRPr kumimoji="1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endParaRPr kumimoji="1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{B}</a:t>
                      </a:r>
                      <a:endParaRPr kumimoji="1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endParaRPr kumimoji="1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{A}</a:t>
                      </a:r>
                      <a:endParaRPr kumimoji="1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endParaRPr kumimoji="1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228" name="Text Box 32"/>
          <p:cNvSpPr txBox="1">
            <a:spLocks noChangeArrowheads="1"/>
          </p:cNvSpPr>
          <p:nvPr/>
        </p:nvSpPr>
        <p:spPr bwMode="auto">
          <a:xfrm>
            <a:off x="822325" y="1284288"/>
            <a:ext cx="5311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de-DE" sz="2800">
                <a:solidFill>
                  <a:schemeClr val="accent2"/>
                </a:solidFill>
              </a:rPr>
              <a:t>1. Phase: Zugriffspläne ermitteln</a:t>
            </a:r>
            <a:endParaRPr lang="en-GB" sz="28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4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E44C49E-7881-DD40-AF53-22D12154DB1B}" type="slidenum">
              <a:rPr lang="en-US" sz="1400">
                <a:solidFill>
                  <a:srgbClr val="CC66FF"/>
                </a:solidFill>
              </a:rPr>
              <a:pPr/>
              <a:t>152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DP - Beispiel</a:t>
            </a:r>
            <a:endParaRPr lang="en-GB">
              <a:latin typeface="Arial Black" charset="0"/>
            </a:endParaRPr>
          </a:p>
        </p:txBody>
      </p:sp>
      <p:graphicFrame>
        <p:nvGraphicFramePr>
          <p:cNvPr id="199683" name="Group 3"/>
          <p:cNvGraphicFramePr>
            <a:graphicFrameLocks noGrp="1"/>
          </p:cNvGraphicFramePr>
          <p:nvPr/>
        </p:nvGraphicFramePr>
        <p:xfrm>
          <a:off x="762000" y="1905000"/>
          <a:ext cx="7086600" cy="4064000"/>
        </p:xfrm>
        <a:graphic>
          <a:graphicData uri="http://schemas.openxmlformats.org/drawingml/2006/table">
            <a:tbl>
              <a:tblPr/>
              <a:tblGrid>
                <a:gridCol w="1371600"/>
                <a:gridCol w="57150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Index</a:t>
                      </a:r>
                      <a:endParaRPr kumimoji="1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Pläne</a:t>
                      </a:r>
                      <a:endParaRPr kumimoji="1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{ABC}</a:t>
                      </a:r>
                      <a:endParaRPr kumimoji="1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endParaRPr kumimoji="1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{BC}</a:t>
                      </a:r>
                      <a:endParaRPr kumimoji="1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endParaRPr kumimoji="1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{AC}</a:t>
                      </a:r>
                      <a:endParaRPr kumimoji="1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endParaRPr kumimoji="1" lang="de-DE" sz="20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{AB}</a:t>
                      </a:r>
                      <a:endParaRPr kumimoji="1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endParaRPr kumimoji="1" lang="de-DE" sz="20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{C}</a:t>
                      </a:r>
                      <a:endParaRPr kumimoji="1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scan(C)</a:t>
                      </a:r>
                      <a:endParaRPr kumimoji="1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{B}</a:t>
                      </a:r>
                      <a:endParaRPr kumimoji="1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scan(B), iscan(B)</a:t>
                      </a:r>
                      <a:endParaRPr kumimoji="1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{A}</a:t>
                      </a:r>
                      <a:endParaRPr kumimoji="1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scan(A)</a:t>
                      </a:r>
                      <a:endParaRPr kumimoji="1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9276" name="Text Box 32"/>
          <p:cNvSpPr txBox="1">
            <a:spLocks noChangeArrowheads="1"/>
          </p:cNvSpPr>
          <p:nvPr/>
        </p:nvSpPr>
        <p:spPr bwMode="auto">
          <a:xfrm>
            <a:off x="822325" y="1284288"/>
            <a:ext cx="5311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de-DE" sz="2800">
                <a:solidFill>
                  <a:schemeClr val="accent2"/>
                </a:solidFill>
              </a:rPr>
              <a:t>1. Phase: Zugriffspläne ermitteln</a:t>
            </a:r>
            <a:endParaRPr lang="en-GB" sz="28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26AA6F0-9790-1E4F-B166-0BA1C51A844C}" type="slidenum">
              <a:rPr lang="en-US" sz="1400">
                <a:solidFill>
                  <a:srgbClr val="CC66FF"/>
                </a:solidFill>
              </a:rPr>
              <a:pPr/>
              <a:t>153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DP - Beispiel</a:t>
            </a:r>
            <a:endParaRPr lang="en-GB">
              <a:latin typeface="Arial Black" charset="0"/>
            </a:endParaRPr>
          </a:p>
        </p:txBody>
      </p:sp>
      <p:graphicFrame>
        <p:nvGraphicFramePr>
          <p:cNvPr id="200754" name="Group 50"/>
          <p:cNvGraphicFramePr>
            <a:graphicFrameLocks noGrp="1"/>
          </p:cNvGraphicFramePr>
          <p:nvPr/>
        </p:nvGraphicFramePr>
        <p:xfrm>
          <a:off x="0" y="1905000"/>
          <a:ext cx="8893175" cy="4221163"/>
        </p:xfrm>
        <a:graphic>
          <a:graphicData uri="http://schemas.openxmlformats.org/drawingml/2006/table">
            <a:tbl>
              <a:tblPr/>
              <a:tblGrid>
                <a:gridCol w="1438275"/>
                <a:gridCol w="7454900"/>
              </a:tblGrid>
              <a:tr h="50808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Index</a:t>
                      </a:r>
                      <a:endParaRPr kumimoji="1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T="45728" marB="4572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Pläne</a:t>
                      </a:r>
                      <a:endParaRPr kumimoji="1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4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{ABC}</a:t>
                      </a:r>
                      <a:endParaRPr kumimoji="1" lang="en-GB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T="45728" marB="4572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endParaRPr kumimoji="1" lang="de-DE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4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{BC}</a:t>
                      </a:r>
                      <a:endParaRPr kumimoji="1" lang="en-GB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T="45728" marB="4572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...</a:t>
                      </a:r>
                      <a:endParaRPr kumimoji="1" lang="en-GB" sz="32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4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{AC}</a:t>
                      </a:r>
                      <a:endParaRPr kumimoji="1" lang="en-GB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T="45728" marB="4572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s(A) </a:t>
                      </a:r>
                      <a:r>
                        <a:rPr kumimoji="1" lang="de-DE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JoinFont" charset="0"/>
                          <a:ea typeface="ＭＳ Ｐゴシック" charset="0"/>
                        </a:rPr>
                        <a:t>A </a:t>
                      </a:r>
                      <a:r>
                        <a:rPr kumimoji="1" lang="de-DE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s(C), s(C) </a:t>
                      </a:r>
                      <a:r>
                        <a:rPr kumimoji="1" lang="de-DE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JoinFont" charset="0"/>
                          <a:ea typeface="ＭＳ Ｐゴシック" charset="0"/>
                        </a:rPr>
                        <a:t>A</a:t>
                      </a:r>
                      <a:r>
                        <a:rPr kumimoji="1" lang="de-DE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s(A)</a:t>
                      </a:r>
                      <a:endParaRPr kumimoji="1" lang="en-GB" sz="32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4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{AB}</a:t>
                      </a:r>
                      <a:endParaRPr kumimoji="1" lang="en-GB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T="45728" marB="4572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s(A) </a:t>
                      </a:r>
                      <a:r>
                        <a:rPr kumimoji="1" lang="de-DE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JoinFont" charset="0"/>
                          <a:ea typeface="ＭＳ Ｐゴシック" charset="0"/>
                        </a:rPr>
                        <a:t>A</a:t>
                      </a:r>
                      <a:r>
                        <a:rPr kumimoji="1" lang="de-DE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s(B), s(A) </a:t>
                      </a:r>
                      <a:r>
                        <a:rPr kumimoji="1" lang="de-DE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JoinFont" charset="0"/>
                          <a:ea typeface="ＭＳ Ｐゴシック" charset="0"/>
                        </a:rPr>
                        <a:t>A</a:t>
                      </a:r>
                      <a:r>
                        <a:rPr kumimoji="1" lang="de-DE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is(B), is(B) </a:t>
                      </a:r>
                      <a:r>
                        <a:rPr kumimoji="1" lang="de-DE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JoinFont" charset="0"/>
                          <a:ea typeface="ＭＳ Ｐゴシック" charset="0"/>
                        </a:rPr>
                        <a:t>A</a:t>
                      </a:r>
                      <a:r>
                        <a:rPr kumimoji="1" lang="de-DE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s(A),... </a:t>
                      </a:r>
                      <a:endParaRPr kumimoji="1" lang="en-GB" sz="32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4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{C}</a:t>
                      </a:r>
                      <a:endParaRPr kumimoji="1" lang="en-GB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T="45728" marB="4572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scan(C)</a:t>
                      </a:r>
                      <a:endParaRPr kumimoji="1" lang="en-GB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4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{B}</a:t>
                      </a:r>
                      <a:endParaRPr kumimoji="1" lang="en-GB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T="45728" marB="4572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scan(B), iscan(B)</a:t>
                      </a:r>
                      <a:endParaRPr kumimoji="1" lang="en-GB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4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{A}</a:t>
                      </a:r>
                      <a:endParaRPr kumimoji="1" lang="en-GB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T="45728" marB="4572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scan(A)</a:t>
                      </a:r>
                      <a:endParaRPr kumimoji="1" lang="en-GB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0736" name="Text Box 32"/>
          <p:cNvSpPr txBox="1">
            <a:spLocks noChangeArrowheads="1"/>
          </p:cNvSpPr>
          <p:nvPr/>
        </p:nvSpPr>
        <p:spPr bwMode="auto">
          <a:xfrm>
            <a:off x="4876800" y="1828800"/>
            <a:ext cx="1555750" cy="547688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de-DE" sz="2800" b="1">
                <a:solidFill>
                  <a:srgbClr val="A50021"/>
                </a:solidFill>
              </a:rPr>
              <a:t>Pruning</a:t>
            </a:r>
            <a:endParaRPr lang="en-GB" sz="2800" b="1">
              <a:solidFill>
                <a:srgbClr val="A50021"/>
              </a:solidFill>
            </a:endParaRPr>
          </a:p>
        </p:txBody>
      </p:sp>
      <p:sp>
        <p:nvSpPr>
          <p:cNvPr id="311325" name="Text Box 33"/>
          <p:cNvSpPr txBox="1">
            <a:spLocks noChangeArrowheads="1"/>
          </p:cNvSpPr>
          <p:nvPr/>
        </p:nvSpPr>
        <p:spPr bwMode="auto">
          <a:xfrm>
            <a:off x="822325" y="1284288"/>
            <a:ext cx="77454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de-DE" sz="2800">
                <a:solidFill>
                  <a:schemeClr val="accent2"/>
                </a:solidFill>
              </a:rPr>
              <a:t>2. Phase: Join-Pläne ermitteln (2-fach,...,n-fach)</a:t>
            </a:r>
            <a:endParaRPr lang="en-GB" sz="2800">
              <a:solidFill>
                <a:schemeClr val="accent2"/>
              </a:solidFill>
            </a:endParaRP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4284663" y="3500438"/>
            <a:ext cx="1066800" cy="457200"/>
            <a:chOff x="2736" y="2256"/>
            <a:chExt cx="672" cy="288"/>
          </a:xfrm>
        </p:grpSpPr>
        <p:sp>
          <p:nvSpPr>
            <p:cNvPr id="311330" name="Freeform 40"/>
            <p:cNvSpPr>
              <a:spLocks/>
            </p:cNvSpPr>
            <p:nvPr/>
          </p:nvSpPr>
          <p:spPr bwMode="auto">
            <a:xfrm>
              <a:off x="2736" y="2256"/>
              <a:ext cx="672" cy="288"/>
            </a:xfrm>
            <a:custGeom>
              <a:avLst/>
              <a:gdLst>
                <a:gd name="T0" fmla="*/ 0 w 806"/>
                <a:gd name="T1" fmla="*/ 0 h 395"/>
                <a:gd name="T2" fmla="*/ 83 w 806"/>
                <a:gd name="T3" fmla="*/ 35 h 395"/>
                <a:gd name="T4" fmla="*/ 278 w 806"/>
                <a:gd name="T5" fmla="*/ 93 h 395"/>
                <a:gd name="T6" fmla="*/ 291 w 806"/>
                <a:gd name="T7" fmla="*/ 98 h 395"/>
                <a:gd name="T8" fmla="*/ 322 w 806"/>
                <a:gd name="T9" fmla="*/ 102 h 395"/>
                <a:gd name="T10" fmla="*/ 389 w 806"/>
                <a:gd name="T11" fmla="*/ 112 h 3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6"/>
                <a:gd name="T19" fmla="*/ 0 h 395"/>
                <a:gd name="T20" fmla="*/ 806 w 806"/>
                <a:gd name="T21" fmla="*/ 395 h 3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6" h="395">
                  <a:moveTo>
                    <a:pt x="0" y="0"/>
                  </a:moveTo>
                  <a:cubicBezTo>
                    <a:pt x="77" y="19"/>
                    <a:pt x="101" y="98"/>
                    <a:pt x="173" y="124"/>
                  </a:cubicBezTo>
                  <a:cubicBezTo>
                    <a:pt x="276" y="227"/>
                    <a:pt x="440" y="286"/>
                    <a:pt x="576" y="329"/>
                  </a:cubicBezTo>
                  <a:cubicBezTo>
                    <a:pt x="584" y="335"/>
                    <a:pt x="592" y="343"/>
                    <a:pt x="601" y="346"/>
                  </a:cubicBezTo>
                  <a:cubicBezTo>
                    <a:pt x="622" y="354"/>
                    <a:pt x="666" y="362"/>
                    <a:pt x="666" y="362"/>
                  </a:cubicBezTo>
                  <a:cubicBezTo>
                    <a:pt x="710" y="392"/>
                    <a:pt x="754" y="395"/>
                    <a:pt x="806" y="395"/>
                  </a:cubicBezTo>
                </a:path>
              </a:pathLst>
            </a:custGeom>
            <a:noFill/>
            <a:ln w="57150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1331" name="Freeform 41"/>
            <p:cNvSpPr>
              <a:spLocks/>
            </p:cNvSpPr>
            <p:nvPr/>
          </p:nvSpPr>
          <p:spPr bwMode="auto">
            <a:xfrm>
              <a:off x="2748" y="2256"/>
              <a:ext cx="660" cy="278"/>
            </a:xfrm>
            <a:custGeom>
              <a:avLst/>
              <a:gdLst>
                <a:gd name="T0" fmla="*/ 0 w 585"/>
                <a:gd name="T1" fmla="*/ 135 h 353"/>
                <a:gd name="T2" fmla="*/ 120 w 585"/>
                <a:gd name="T3" fmla="*/ 120 h 353"/>
                <a:gd name="T4" fmla="*/ 175 w 585"/>
                <a:gd name="T5" fmla="*/ 117 h 353"/>
                <a:gd name="T6" fmla="*/ 292 w 585"/>
                <a:gd name="T7" fmla="*/ 101 h 353"/>
                <a:gd name="T8" fmla="*/ 440 w 585"/>
                <a:gd name="T9" fmla="*/ 89 h 353"/>
                <a:gd name="T10" fmla="*/ 560 w 585"/>
                <a:gd name="T11" fmla="*/ 72 h 353"/>
                <a:gd name="T12" fmla="*/ 654 w 585"/>
                <a:gd name="T13" fmla="*/ 57 h 353"/>
                <a:gd name="T14" fmla="*/ 842 w 585"/>
                <a:gd name="T15" fmla="*/ 19 h 353"/>
                <a:gd name="T16" fmla="*/ 907 w 585"/>
                <a:gd name="T17" fmla="*/ 6 h 353"/>
                <a:gd name="T18" fmla="*/ 949 w 585"/>
                <a:gd name="T19" fmla="*/ 0 h 3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5"/>
                <a:gd name="T31" fmla="*/ 0 h 353"/>
                <a:gd name="T32" fmla="*/ 585 w 585"/>
                <a:gd name="T33" fmla="*/ 353 h 3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5" h="353">
                  <a:moveTo>
                    <a:pt x="0" y="353"/>
                  </a:moveTo>
                  <a:cubicBezTo>
                    <a:pt x="29" y="344"/>
                    <a:pt x="47" y="324"/>
                    <a:pt x="74" y="312"/>
                  </a:cubicBezTo>
                  <a:cubicBezTo>
                    <a:pt x="84" y="307"/>
                    <a:pt x="96" y="308"/>
                    <a:pt x="107" y="304"/>
                  </a:cubicBezTo>
                  <a:cubicBezTo>
                    <a:pt x="144" y="291"/>
                    <a:pt x="143" y="282"/>
                    <a:pt x="181" y="263"/>
                  </a:cubicBezTo>
                  <a:cubicBezTo>
                    <a:pt x="238" y="235"/>
                    <a:pt x="172" y="294"/>
                    <a:pt x="272" y="230"/>
                  </a:cubicBezTo>
                  <a:cubicBezTo>
                    <a:pt x="297" y="214"/>
                    <a:pt x="317" y="198"/>
                    <a:pt x="346" y="189"/>
                  </a:cubicBezTo>
                  <a:cubicBezTo>
                    <a:pt x="366" y="168"/>
                    <a:pt x="376" y="157"/>
                    <a:pt x="404" y="148"/>
                  </a:cubicBezTo>
                  <a:cubicBezTo>
                    <a:pt x="438" y="112"/>
                    <a:pt x="480" y="80"/>
                    <a:pt x="519" y="49"/>
                  </a:cubicBezTo>
                  <a:cubicBezTo>
                    <a:pt x="533" y="38"/>
                    <a:pt x="546" y="27"/>
                    <a:pt x="560" y="16"/>
                  </a:cubicBezTo>
                  <a:cubicBezTo>
                    <a:pt x="568" y="10"/>
                    <a:pt x="585" y="0"/>
                    <a:pt x="585" y="0"/>
                  </a:cubicBezTo>
                </a:path>
              </a:pathLst>
            </a:custGeom>
            <a:noFill/>
            <a:ln w="57150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2124075" y="4005263"/>
            <a:ext cx="1066800" cy="457200"/>
            <a:chOff x="2736" y="2256"/>
            <a:chExt cx="672" cy="288"/>
          </a:xfrm>
        </p:grpSpPr>
        <p:sp>
          <p:nvSpPr>
            <p:cNvPr id="311328" name="Freeform 43"/>
            <p:cNvSpPr>
              <a:spLocks/>
            </p:cNvSpPr>
            <p:nvPr/>
          </p:nvSpPr>
          <p:spPr bwMode="auto">
            <a:xfrm>
              <a:off x="2736" y="2256"/>
              <a:ext cx="672" cy="288"/>
            </a:xfrm>
            <a:custGeom>
              <a:avLst/>
              <a:gdLst>
                <a:gd name="T0" fmla="*/ 0 w 806"/>
                <a:gd name="T1" fmla="*/ 0 h 395"/>
                <a:gd name="T2" fmla="*/ 83 w 806"/>
                <a:gd name="T3" fmla="*/ 35 h 395"/>
                <a:gd name="T4" fmla="*/ 278 w 806"/>
                <a:gd name="T5" fmla="*/ 93 h 395"/>
                <a:gd name="T6" fmla="*/ 291 w 806"/>
                <a:gd name="T7" fmla="*/ 98 h 395"/>
                <a:gd name="T8" fmla="*/ 322 w 806"/>
                <a:gd name="T9" fmla="*/ 102 h 395"/>
                <a:gd name="T10" fmla="*/ 389 w 806"/>
                <a:gd name="T11" fmla="*/ 112 h 3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6"/>
                <a:gd name="T19" fmla="*/ 0 h 395"/>
                <a:gd name="T20" fmla="*/ 806 w 806"/>
                <a:gd name="T21" fmla="*/ 395 h 3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6" h="395">
                  <a:moveTo>
                    <a:pt x="0" y="0"/>
                  </a:moveTo>
                  <a:cubicBezTo>
                    <a:pt x="77" y="19"/>
                    <a:pt x="101" y="98"/>
                    <a:pt x="173" y="124"/>
                  </a:cubicBezTo>
                  <a:cubicBezTo>
                    <a:pt x="276" y="227"/>
                    <a:pt x="440" y="286"/>
                    <a:pt x="576" y="329"/>
                  </a:cubicBezTo>
                  <a:cubicBezTo>
                    <a:pt x="584" y="335"/>
                    <a:pt x="592" y="343"/>
                    <a:pt x="601" y="346"/>
                  </a:cubicBezTo>
                  <a:cubicBezTo>
                    <a:pt x="622" y="354"/>
                    <a:pt x="666" y="362"/>
                    <a:pt x="666" y="362"/>
                  </a:cubicBezTo>
                  <a:cubicBezTo>
                    <a:pt x="710" y="392"/>
                    <a:pt x="754" y="395"/>
                    <a:pt x="806" y="395"/>
                  </a:cubicBezTo>
                </a:path>
              </a:pathLst>
            </a:custGeom>
            <a:noFill/>
            <a:ln w="57150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1329" name="Freeform 44"/>
            <p:cNvSpPr>
              <a:spLocks/>
            </p:cNvSpPr>
            <p:nvPr/>
          </p:nvSpPr>
          <p:spPr bwMode="auto">
            <a:xfrm>
              <a:off x="2748" y="2256"/>
              <a:ext cx="660" cy="278"/>
            </a:xfrm>
            <a:custGeom>
              <a:avLst/>
              <a:gdLst>
                <a:gd name="T0" fmla="*/ 0 w 585"/>
                <a:gd name="T1" fmla="*/ 135 h 353"/>
                <a:gd name="T2" fmla="*/ 120 w 585"/>
                <a:gd name="T3" fmla="*/ 120 h 353"/>
                <a:gd name="T4" fmla="*/ 175 w 585"/>
                <a:gd name="T5" fmla="*/ 117 h 353"/>
                <a:gd name="T6" fmla="*/ 292 w 585"/>
                <a:gd name="T7" fmla="*/ 101 h 353"/>
                <a:gd name="T8" fmla="*/ 440 w 585"/>
                <a:gd name="T9" fmla="*/ 89 h 353"/>
                <a:gd name="T10" fmla="*/ 560 w 585"/>
                <a:gd name="T11" fmla="*/ 72 h 353"/>
                <a:gd name="T12" fmla="*/ 654 w 585"/>
                <a:gd name="T13" fmla="*/ 57 h 353"/>
                <a:gd name="T14" fmla="*/ 842 w 585"/>
                <a:gd name="T15" fmla="*/ 19 h 353"/>
                <a:gd name="T16" fmla="*/ 907 w 585"/>
                <a:gd name="T17" fmla="*/ 6 h 353"/>
                <a:gd name="T18" fmla="*/ 949 w 585"/>
                <a:gd name="T19" fmla="*/ 0 h 3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5"/>
                <a:gd name="T31" fmla="*/ 0 h 353"/>
                <a:gd name="T32" fmla="*/ 585 w 585"/>
                <a:gd name="T33" fmla="*/ 353 h 3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5" h="353">
                  <a:moveTo>
                    <a:pt x="0" y="353"/>
                  </a:moveTo>
                  <a:cubicBezTo>
                    <a:pt x="29" y="344"/>
                    <a:pt x="47" y="324"/>
                    <a:pt x="74" y="312"/>
                  </a:cubicBezTo>
                  <a:cubicBezTo>
                    <a:pt x="84" y="307"/>
                    <a:pt x="96" y="308"/>
                    <a:pt x="107" y="304"/>
                  </a:cubicBezTo>
                  <a:cubicBezTo>
                    <a:pt x="144" y="291"/>
                    <a:pt x="143" y="282"/>
                    <a:pt x="181" y="263"/>
                  </a:cubicBezTo>
                  <a:cubicBezTo>
                    <a:pt x="238" y="235"/>
                    <a:pt x="172" y="294"/>
                    <a:pt x="272" y="230"/>
                  </a:cubicBezTo>
                  <a:cubicBezTo>
                    <a:pt x="297" y="214"/>
                    <a:pt x="317" y="198"/>
                    <a:pt x="346" y="189"/>
                  </a:cubicBezTo>
                  <a:cubicBezTo>
                    <a:pt x="366" y="168"/>
                    <a:pt x="376" y="157"/>
                    <a:pt x="404" y="148"/>
                  </a:cubicBezTo>
                  <a:cubicBezTo>
                    <a:pt x="438" y="112"/>
                    <a:pt x="480" y="80"/>
                    <a:pt x="519" y="49"/>
                  </a:cubicBezTo>
                  <a:cubicBezTo>
                    <a:pt x="533" y="38"/>
                    <a:pt x="546" y="27"/>
                    <a:pt x="560" y="16"/>
                  </a:cubicBezTo>
                  <a:cubicBezTo>
                    <a:pt x="568" y="10"/>
                    <a:pt x="585" y="0"/>
                    <a:pt x="585" y="0"/>
                  </a:cubicBezTo>
                </a:path>
              </a:pathLst>
            </a:custGeom>
            <a:noFill/>
            <a:ln w="57150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36" grpId="0" animBg="1" autoUpdateAnimBg="0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0C0040B-1166-D745-B872-28F6A861D413}" type="slidenum">
              <a:rPr lang="en-US" sz="1400">
                <a:solidFill>
                  <a:srgbClr val="CC66FF"/>
                </a:solidFill>
              </a:rPr>
              <a:pPr/>
              <a:t>154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DP - Beispiel</a:t>
            </a:r>
            <a:endParaRPr lang="en-GB">
              <a:latin typeface="Arial Black" charset="0"/>
            </a:endParaRPr>
          </a:p>
        </p:txBody>
      </p:sp>
      <p:graphicFrame>
        <p:nvGraphicFramePr>
          <p:cNvPr id="201770" name="Group 42"/>
          <p:cNvGraphicFramePr>
            <a:graphicFrameLocks noGrp="1"/>
          </p:cNvGraphicFramePr>
          <p:nvPr/>
        </p:nvGraphicFramePr>
        <p:xfrm>
          <a:off x="762000" y="1905000"/>
          <a:ext cx="7620000" cy="4483100"/>
        </p:xfrm>
        <a:graphic>
          <a:graphicData uri="http://schemas.openxmlformats.org/drawingml/2006/table">
            <a:tbl>
              <a:tblPr/>
              <a:tblGrid>
                <a:gridCol w="1231900"/>
                <a:gridCol w="6388100"/>
              </a:tblGrid>
              <a:tr h="5304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Index</a:t>
                      </a:r>
                      <a:endParaRPr kumimoji="1" lang="en-GB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Pläne</a:t>
                      </a:r>
                      <a:endParaRPr kumimoji="1" lang="en-GB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{ABC}</a:t>
                      </a:r>
                      <a:endParaRPr kumimoji="1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(is(B) </a:t>
                      </a:r>
                      <a:r>
                        <a:rPr kumimoji="1" lang="de-DE" sz="4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JoinFont" charset="0"/>
                          <a:ea typeface="ＭＳ Ｐゴシック" charset="0"/>
                        </a:rPr>
                        <a:t>A</a:t>
                      </a:r>
                      <a:r>
                        <a:rPr kumimoji="1" lang="de-D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s(A)) </a:t>
                      </a:r>
                      <a:r>
                        <a:rPr kumimoji="1" lang="de-DE" sz="4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JoinFont" charset="0"/>
                          <a:ea typeface="ＭＳ Ｐゴシック" charset="0"/>
                        </a:rPr>
                        <a:t>A</a:t>
                      </a:r>
                      <a:r>
                        <a:rPr kumimoji="1" lang="de-D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s(C)</a:t>
                      </a:r>
                      <a:endParaRPr kumimoji="1" lang="en-GB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{BC}</a:t>
                      </a:r>
                      <a:endParaRPr kumimoji="1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...</a:t>
                      </a:r>
                      <a:endParaRPr kumimoji="1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{AC}</a:t>
                      </a:r>
                      <a:endParaRPr kumimoji="1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s(A) </a:t>
                      </a:r>
                      <a:r>
                        <a:rPr kumimoji="1" lang="de-DE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oinFont" charset="0"/>
                          <a:ea typeface="ＭＳ Ｐゴシック" charset="0"/>
                        </a:rPr>
                        <a:t>A</a:t>
                      </a:r>
                      <a:r>
                        <a:rPr kumimoji="1" lang="de-D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s(C)</a:t>
                      </a:r>
                      <a:endParaRPr kumimoji="1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{AB}</a:t>
                      </a:r>
                      <a:endParaRPr kumimoji="1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s(A) </a:t>
                      </a:r>
                      <a:r>
                        <a:rPr kumimoji="1" lang="de-DE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oinFont" charset="0"/>
                          <a:ea typeface="ＭＳ Ｐゴシック" charset="0"/>
                        </a:rPr>
                        <a:t>A</a:t>
                      </a:r>
                      <a:r>
                        <a:rPr kumimoji="1" lang="de-D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is(B), is(B) </a:t>
                      </a:r>
                      <a:r>
                        <a:rPr kumimoji="1" lang="de-DE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oinFont" charset="0"/>
                          <a:ea typeface="ＭＳ Ｐゴシック" charset="0"/>
                        </a:rPr>
                        <a:t>A</a:t>
                      </a:r>
                      <a:r>
                        <a:rPr kumimoji="1" lang="de-D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s(A) </a:t>
                      </a:r>
                      <a:endParaRPr kumimoji="1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{C}</a:t>
                      </a:r>
                      <a:endParaRPr kumimoji="1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scan(C)</a:t>
                      </a:r>
                      <a:endParaRPr kumimoji="1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{B}</a:t>
                      </a:r>
                      <a:endParaRPr kumimoji="1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scan(B), iscan(B)</a:t>
                      </a:r>
                      <a:endParaRPr kumimoji="1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{A}</a:t>
                      </a:r>
                      <a:endParaRPr kumimoji="1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scan(A)</a:t>
                      </a:r>
                      <a:endParaRPr kumimoji="1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3372" name="Text Box 32"/>
          <p:cNvSpPr txBox="1">
            <a:spLocks noChangeArrowheads="1"/>
          </p:cNvSpPr>
          <p:nvPr/>
        </p:nvSpPr>
        <p:spPr bwMode="auto">
          <a:xfrm>
            <a:off x="822325" y="1284288"/>
            <a:ext cx="38084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de-DE" sz="2800">
                <a:solidFill>
                  <a:schemeClr val="accent2"/>
                </a:solidFill>
              </a:rPr>
              <a:t>3. Phase: Finalisierung</a:t>
            </a:r>
            <a:endParaRPr lang="en-GB" sz="28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3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/>
          <a:lstStyle/>
          <a:p>
            <a:r>
              <a:rPr lang="de-DE">
                <a:latin typeface="Arial Black" charset="0"/>
              </a:rPr>
              <a:t>Algorithmus DynProg</a:t>
            </a:r>
          </a:p>
        </p:txBody>
      </p:sp>
      <p:sp>
        <p:nvSpPr>
          <p:cNvPr id="315394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D0B6296-CC50-D84E-9F31-27034215F589}" type="slidenum">
              <a:rPr lang="en-US" sz="1400">
                <a:solidFill>
                  <a:srgbClr val="CC66FF"/>
                </a:solidFill>
              </a:rPr>
              <a:pPr/>
              <a:t>155</a:t>
            </a:fld>
            <a:endParaRPr lang="en-US" sz="1400">
              <a:solidFill>
                <a:srgbClr val="CC66FF"/>
              </a:solidFill>
            </a:endParaRPr>
          </a:p>
        </p:txBody>
      </p:sp>
      <p:pic>
        <p:nvPicPr>
          <p:cNvPr id="3153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7" t="18919" r="20703" b="13934"/>
          <a:stretch>
            <a:fillRect/>
          </a:stretch>
        </p:blipFill>
        <p:spPr>
          <a:xfrm>
            <a:off x="0" y="928688"/>
            <a:ext cx="9340850" cy="5964237"/>
          </a:xfrm>
          <a:noFill/>
        </p:spPr>
      </p:pic>
    </p:spTree>
  </p:cSld>
  <p:clrMapOvr>
    <a:masterClrMapping/>
  </p:clrMapOvr>
  <p:transition xmlns:p14="http://schemas.microsoft.com/office/powerpoint/2010/main"/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>
              <a:latin typeface="Arial Black" charset="0"/>
            </a:endParaRPr>
          </a:p>
        </p:txBody>
      </p:sp>
      <p:sp>
        <p:nvSpPr>
          <p:cNvPr id="317442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2E6BFCD-12F5-2F42-ACC5-8D94F12E2A80}" type="slidenum">
              <a:rPr lang="en-US" sz="1400">
                <a:solidFill>
                  <a:srgbClr val="CC66FF"/>
                </a:solidFill>
              </a:rPr>
              <a:pPr/>
              <a:t>156</a:t>
            </a:fld>
            <a:endParaRPr lang="en-US" sz="1400">
              <a:solidFill>
                <a:srgbClr val="CC66FF"/>
              </a:solidFill>
            </a:endParaRPr>
          </a:p>
        </p:txBody>
      </p:sp>
      <p:pic>
        <p:nvPicPr>
          <p:cNvPr id="3174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8" t="31589" r="4076" b="21536"/>
          <a:stretch>
            <a:fillRect/>
          </a:stretch>
        </p:blipFill>
        <p:spPr>
          <a:xfrm>
            <a:off x="-428625" y="1785938"/>
            <a:ext cx="10345738" cy="3357562"/>
          </a:xfrm>
          <a:noFill/>
        </p:spPr>
      </p:pic>
    </p:spTree>
  </p:cSld>
  <p:clrMapOvr>
    <a:masterClrMapping/>
  </p:clrMapOvr>
  <p:transition xmlns:p14="http://schemas.microsoft.com/office/powerpoint/2010/main"/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8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6BAE4A5-D9ED-DA4A-B93F-1106E998FA0F}" type="slidenum">
              <a:rPr lang="en-US" sz="1400">
                <a:solidFill>
                  <a:srgbClr val="CC66FF"/>
                </a:solidFill>
              </a:rPr>
              <a:pPr/>
              <a:t>157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Enumeration</a:t>
            </a:r>
            <a:endParaRPr lang="en-GB">
              <a:latin typeface="Arial Black" charset="0"/>
            </a:endParaRP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>
                <a:latin typeface="Tahoma" charset="0"/>
              </a:rPr>
              <a:t>Effiziente Enumeration [Vance 96]</a:t>
            </a:r>
          </a:p>
          <a:p>
            <a:pPr lvl="1"/>
            <a:r>
              <a:rPr lang="de-DE">
                <a:latin typeface="Tahoma" charset="0"/>
              </a:rPr>
              <a:t>anstatt zunächst alle 2-elem, 3-elem, ..., </a:t>
            </a:r>
            <a:br>
              <a:rPr lang="de-DE">
                <a:latin typeface="Tahoma" charset="0"/>
              </a:rPr>
            </a:br>
            <a:r>
              <a:rPr lang="de-DE">
                <a:latin typeface="Tahoma" charset="0"/>
              </a:rPr>
              <a:t>n-elem Pläne sequentiell zu enumerieren: effizientes Interleaving</a:t>
            </a:r>
          </a:p>
          <a:p>
            <a:pPr lvl="1"/>
            <a:r>
              <a:rPr lang="de-DE">
                <a:latin typeface="Tahoma" charset="0"/>
              </a:rPr>
              <a:t>nur Pläne aus bereits berechneten Zeilen notwendig</a:t>
            </a:r>
          </a:p>
          <a:p>
            <a:r>
              <a:rPr lang="de-DE">
                <a:latin typeface="Tahoma" charset="0"/>
              </a:rPr>
              <a:t>Beispiel:</a:t>
            </a:r>
          </a:p>
          <a:p>
            <a:pPr>
              <a:buFont typeface="Webdings" charset="0"/>
              <a:buNone/>
            </a:pPr>
            <a:r>
              <a:rPr lang="de-DE">
                <a:latin typeface="Tahoma" charset="0"/>
              </a:rPr>
              <a:t>	1. A </a:t>
            </a:r>
            <a:r>
              <a:rPr lang="de-DE">
                <a:latin typeface="Tahoma" charset="0"/>
                <a:sym typeface="Symbol" charset="0"/>
              </a:rPr>
              <a:t></a:t>
            </a:r>
            <a:r>
              <a:rPr lang="de-DE">
                <a:latin typeface="Tahoma" charset="0"/>
              </a:rPr>
              <a:t> 2.  B </a:t>
            </a:r>
            <a:r>
              <a:rPr lang="de-DE">
                <a:latin typeface="Tahoma" charset="0"/>
                <a:sym typeface="Symbol" charset="0"/>
              </a:rPr>
              <a:t></a:t>
            </a:r>
            <a:r>
              <a:rPr lang="de-DE">
                <a:latin typeface="Tahoma" charset="0"/>
              </a:rPr>
              <a:t> 3. AB </a:t>
            </a:r>
            <a:r>
              <a:rPr lang="de-DE">
                <a:latin typeface="Tahoma" charset="0"/>
                <a:sym typeface="Symbol" charset="0"/>
              </a:rPr>
              <a:t></a:t>
            </a:r>
            <a:r>
              <a:rPr lang="de-DE">
                <a:latin typeface="Tahoma" charset="0"/>
              </a:rPr>
              <a:t> 4. C </a:t>
            </a:r>
            <a:r>
              <a:rPr lang="de-DE">
                <a:latin typeface="Tahoma" charset="0"/>
                <a:sym typeface="Symbol" charset="0"/>
              </a:rPr>
              <a:t></a:t>
            </a:r>
            <a:r>
              <a:rPr lang="de-DE">
                <a:latin typeface="Tahoma" charset="0"/>
              </a:rPr>
              <a:t> 5. AC </a:t>
            </a:r>
            <a:r>
              <a:rPr lang="de-DE">
                <a:latin typeface="Tahoma" charset="0"/>
                <a:sym typeface="Symbol" charset="0"/>
              </a:rPr>
              <a:t></a:t>
            </a:r>
            <a:r>
              <a:rPr lang="de-DE">
                <a:latin typeface="Tahoma" charset="0"/>
              </a:rPr>
              <a:t> 6. BC </a:t>
            </a:r>
            <a:r>
              <a:rPr lang="de-DE">
                <a:latin typeface="Tahoma" charset="0"/>
                <a:sym typeface="Symbol" charset="0"/>
              </a:rPr>
              <a:t></a:t>
            </a:r>
            <a:r>
              <a:rPr lang="de-DE">
                <a:latin typeface="Tahoma" charset="0"/>
              </a:rPr>
              <a:t> 7. ABC </a:t>
            </a:r>
            <a:endParaRPr lang="en-GB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BB1333F-D9DA-2946-93D3-F67871C01B4A}" type="slidenum">
              <a:rPr lang="en-US" sz="1400">
                <a:solidFill>
                  <a:srgbClr val="CC66FF"/>
                </a:solidFill>
              </a:rPr>
              <a:pPr/>
              <a:t>16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>
                <a:latin typeface="Arial Black" charset="0"/>
              </a:rPr>
              <a:t>Zusammenfassung von Selektionen und Kreuzprodukten zu Joins</a:t>
            </a:r>
          </a:p>
        </p:txBody>
      </p:sp>
      <p:sp>
        <p:nvSpPr>
          <p:cNvPr id="45059" name="AutoShape 3"/>
          <p:cNvSpPr>
            <a:spLocks noChangeArrowheads="1"/>
          </p:cNvSpPr>
          <p:nvPr/>
        </p:nvSpPr>
        <p:spPr bwMode="auto">
          <a:xfrm rot="1728647">
            <a:off x="4067175" y="2924175"/>
            <a:ext cx="1260475" cy="3603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0" y="5537200"/>
            <a:ext cx="576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368425" y="5537200"/>
            <a:ext cx="576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2592388" y="4797425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>
                <a:solidFill>
                  <a:srgbClr val="0000FF"/>
                </a:solidFill>
              </a:rPr>
              <a:t>v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3960813" y="4581525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649288" y="4870450"/>
            <a:ext cx="5032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800" b="1">
                <a:solidFill>
                  <a:srgbClr val="0000FF"/>
                </a:solidFill>
                <a:sym typeface="Symbol" charset="0"/>
              </a:rPr>
              <a:t>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1800225" y="3789363"/>
            <a:ext cx="3603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800" b="1">
                <a:solidFill>
                  <a:srgbClr val="0000FF"/>
                </a:solidFill>
                <a:sym typeface="Symbol" charset="0"/>
              </a:rPr>
              <a:t></a:t>
            </a: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2808288" y="2781300"/>
            <a:ext cx="5032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800" b="1">
                <a:solidFill>
                  <a:srgbClr val="0000FF"/>
                </a:solidFill>
                <a:sym typeface="Symbol" charset="0"/>
              </a:rPr>
              <a:t></a:t>
            </a: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1512888" y="1773238"/>
            <a:ext cx="305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800" b="1">
                <a:solidFill>
                  <a:srgbClr val="0000FF"/>
                </a:solidFill>
                <a:sym typeface="Symbol" charset="0"/>
              </a:rPr>
              <a:t></a:t>
            </a:r>
            <a:r>
              <a:rPr lang="de-DE" baseline="-25000">
                <a:solidFill>
                  <a:srgbClr val="0000FF"/>
                </a:solidFill>
              </a:rPr>
              <a:t>p.PersNr=v.gelesenVon</a:t>
            </a:r>
            <a:endParaRPr lang="de-DE">
              <a:solidFill>
                <a:srgbClr val="0000FF"/>
              </a:solidFill>
            </a:endParaRP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2160588" y="981075"/>
            <a:ext cx="226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b="1">
                <a:solidFill>
                  <a:srgbClr val="0000FF"/>
                </a:solidFill>
                <a:sym typeface="Symbol" charset="0"/>
              </a:rPr>
              <a:t></a:t>
            </a:r>
            <a:r>
              <a:rPr lang="de-DE" b="1" baseline="-25000">
                <a:solidFill>
                  <a:srgbClr val="0000FF"/>
                </a:solidFill>
                <a:sym typeface="Symbol" charset="0"/>
              </a:rPr>
              <a:t>s.Semester</a:t>
            </a:r>
          </a:p>
        </p:txBody>
      </p:sp>
      <p:cxnSp>
        <p:nvCxnSpPr>
          <p:cNvPr id="45069" name="AutoShape 13"/>
          <p:cNvCxnSpPr>
            <a:cxnSpLocks noChangeShapeType="1"/>
            <a:stCxn id="45060" idx="0"/>
            <a:endCxn id="45064" idx="2"/>
          </p:cNvCxnSpPr>
          <p:nvPr/>
        </p:nvCxnSpPr>
        <p:spPr bwMode="auto">
          <a:xfrm flipV="1">
            <a:off x="288925" y="5389563"/>
            <a:ext cx="612775" cy="147637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70" name="AutoShape 14"/>
          <p:cNvCxnSpPr>
            <a:cxnSpLocks noChangeShapeType="1"/>
            <a:stCxn id="45061" idx="0"/>
            <a:endCxn id="45064" idx="2"/>
          </p:cNvCxnSpPr>
          <p:nvPr/>
        </p:nvCxnSpPr>
        <p:spPr bwMode="auto">
          <a:xfrm flipH="1" flipV="1">
            <a:off x="901700" y="5389563"/>
            <a:ext cx="755650" cy="147637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71" name="Line 15"/>
          <p:cNvSpPr>
            <a:spLocks noChangeShapeType="1"/>
          </p:cNvSpPr>
          <p:nvPr/>
        </p:nvSpPr>
        <p:spPr bwMode="auto">
          <a:xfrm flipH="1" flipV="1">
            <a:off x="2087563" y="4294188"/>
            <a:ext cx="792162" cy="50323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072" name="Line 16"/>
          <p:cNvSpPr>
            <a:spLocks noChangeShapeType="1"/>
          </p:cNvSpPr>
          <p:nvPr/>
        </p:nvSpPr>
        <p:spPr bwMode="auto">
          <a:xfrm flipH="1" flipV="1">
            <a:off x="3240088" y="3213100"/>
            <a:ext cx="865187" cy="7207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45073" name="AutoShape 17"/>
          <p:cNvCxnSpPr>
            <a:cxnSpLocks noChangeShapeType="1"/>
            <a:stCxn id="45066" idx="0"/>
            <a:endCxn id="45067" idx="2"/>
          </p:cNvCxnSpPr>
          <p:nvPr/>
        </p:nvCxnSpPr>
        <p:spPr bwMode="auto">
          <a:xfrm flipH="1" flipV="1">
            <a:off x="3043238" y="2292350"/>
            <a:ext cx="17462" cy="48895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74" name="Line 18"/>
          <p:cNvSpPr>
            <a:spLocks noChangeShapeType="1"/>
          </p:cNvSpPr>
          <p:nvPr/>
        </p:nvSpPr>
        <p:spPr bwMode="auto">
          <a:xfrm flipV="1">
            <a:off x="3024188" y="1557338"/>
            <a:ext cx="0" cy="431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075" name="Text Box 19"/>
          <p:cNvSpPr txBox="1">
            <a:spLocks noChangeArrowheads="1"/>
          </p:cNvSpPr>
          <p:nvPr/>
        </p:nvSpPr>
        <p:spPr bwMode="auto">
          <a:xfrm>
            <a:off x="2916238" y="3716338"/>
            <a:ext cx="23399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800" b="1">
                <a:solidFill>
                  <a:srgbClr val="0000FF"/>
                </a:solidFill>
                <a:sym typeface="Symbol" charset="0"/>
              </a:rPr>
              <a:t></a:t>
            </a:r>
            <a:r>
              <a:rPr lang="de-DE" baseline="-25000">
                <a:solidFill>
                  <a:srgbClr val="0000FF"/>
                </a:solidFill>
              </a:rPr>
              <a:t>p.Name = ´Sokrates´</a:t>
            </a:r>
            <a:endParaRPr lang="de-DE">
              <a:solidFill>
                <a:srgbClr val="0000FF"/>
              </a:solidFill>
            </a:endParaRPr>
          </a:p>
        </p:txBody>
      </p:sp>
      <p:sp>
        <p:nvSpPr>
          <p:cNvPr id="45076" name="Line 20"/>
          <p:cNvSpPr>
            <a:spLocks noChangeShapeType="1"/>
          </p:cNvSpPr>
          <p:nvPr/>
        </p:nvSpPr>
        <p:spPr bwMode="auto">
          <a:xfrm flipV="1">
            <a:off x="4249738" y="4294188"/>
            <a:ext cx="0" cy="431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077" name="Text Box 21"/>
          <p:cNvSpPr txBox="1">
            <a:spLocks noChangeArrowheads="1"/>
          </p:cNvSpPr>
          <p:nvPr/>
        </p:nvSpPr>
        <p:spPr bwMode="auto">
          <a:xfrm>
            <a:off x="0" y="4222750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800" b="1">
                <a:solidFill>
                  <a:srgbClr val="0000FF"/>
                </a:solidFill>
                <a:sym typeface="Symbol" charset="0"/>
              </a:rPr>
              <a:t></a:t>
            </a:r>
            <a:r>
              <a:rPr lang="de-DE" baseline="-25000">
                <a:solidFill>
                  <a:srgbClr val="0000FF"/>
                </a:solidFill>
              </a:rPr>
              <a:t>s.MatrNr=h.MatrNr</a:t>
            </a:r>
            <a:endParaRPr lang="de-DE">
              <a:solidFill>
                <a:srgbClr val="0000FF"/>
              </a:solidFill>
            </a:endParaRPr>
          </a:p>
        </p:txBody>
      </p:sp>
      <p:sp>
        <p:nvSpPr>
          <p:cNvPr id="45078" name="Line 22"/>
          <p:cNvSpPr>
            <a:spLocks noChangeShapeType="1"/>
          </p:cNvSpPr>
          <p:nvPr/>
        </p:nvSpPr>
        <p:spPr bwMode="auto">
          <a:xfrm flipV="1">
            <a:off x="1009650" y="4725988"/>
            <a:ext cx="215900" cy="28733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079" name="Line 23"/>
          <p:cNvSpPr>
            <a:spLocks noChangeShapeType="1"/>
          </p:cNvSpPr>
          <p:nvPr/>
        </p:nvSpPr>
        <p:spPr bwMode="auto">
          <a:xfrm flipV="1">
            <a:off x="1368425" y="4294188"/>
            <a:ext cx="576263" cy="2159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080" name="Text Box 24"/>
          <p:cNvSpPr txBox="1">
            <a:spLocks noChangeArrowheads="1"/>
          </p:cNvSpPr>
          <p:nvPr/>
        </p:nvSpPr>
        <p:spPr bwMode="auto">
          <a:xfrm>
            <a:off x="504825" y="3286125"/>
            <a:ext cx="305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800" b="1">
                <a:solidFill>
                  <a:srgbClr val="0000FF"/>
                </a:solidFill>
                <a:sym typeface="Symbol" charset="0"/>
              </a:rPr>
              <a:t></a:t>
            </a:r>
            <a:r>
              <a:rPr lang="de-DE" baseline="-25000">
                <a:solidFill>
                  <a:srgbClr val="0000FF"/>
                </a:solidFill>
              </a:rPr>
              <a:t>v.VorlNr=h.VorlNr</a:t>
            </a:r>
            <a:endParaRPr lang="de-DE">
              <a:solidFill>
                <a:srgbClr val="0000FF"/>
              </a:solidFill>
            </a:endParaRPr>
          </a:p>
        </p:txBody>
      </p:sp>
      <p:sp>
        <p:nvSpPr>
          <p:cNvPr id="45081" name="Line 25"/>
          <p:cNvSpPr>
            <a:spLocks noChangeShapeType="1"/>
          </p:cNvSpPr>
          <p:nvPr/>
        </p:nvSpPr>
        <p:spPr bwMode="auto">
          <a:xfrm flipV="1">
            <a:off x="2017713" y="3789363"/>
            <a:ext cx="0" cy="2159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082" name="Line 26"/>
          <p:cNvSpPr>
            <a:spLocks noChangeShapeType="1"/>
          </p:cNvSpPr>
          <p:nvPr/>
        </p:nvSpPr>
        <p:spPr bwMode="auto">
          <a:xfrm flipV="1">
            <a:off x="2017713" y="3213100"/>
            <a:ext cx="935037" cy="3603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083" name="Text Box 74"/>
          <p:cNvSpPr txBox="1">
            <a:spLocks noChangeArrowheads="1"/>
          </p:cNvSpPr>
          <p:nvPr/>
        </p:nvSpPr>
        <p:spPr bwMode="auto">
          <a:xfrm>
            <a:off x="3924300" y="6400800"/>
            <a:ext cx="576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/>
              <a:t>s</a:t>
            </a:r>
          </a:p>
        </p:txBody>
      </p:sp>
      <p:sp>
        <p:nvSpPr>
          <p:cNvPr id="45084" name="Text Box 75"/>
          <p:cNvSpPr txBox="1">
            <a:spLocks noChangeArrowheads="1"/>
          </p:cNvSpPr>
          <p:nvPr/>
        </p:nvSpPr>
        <p:spPr bwMode="auto">
          <a:xfrm>
            <a:off x="5400675" y="6400800"/>
            <a:ext cx="576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/>
              <a:t>h</a:t>
            </a:r>
          </a:p>
        </p:txBody>
      </p:sp>
      <p:sp>
        <p:nvSpPr>
          <p:cNvPr id="45085" name="Text Box 76"/>
          <p:cNvSpPr txBox="1">
            <a:spLocks noChangeArrowheads="1"/>
          </p:cNvSpPr>
          <p:nvPr/>
        </p:nvSpPr>
        <p:spPr bwMode="auto">
          <a:xfrm>
            <a:off x="6624638" y="5661025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/>
              <a:t>v</a:t>
            </a:r>
          </a:p>
        </p:txBody>
      </p:sp>
      <p:sp>
        <p:nvSpPr>
          <p:cNvPr id="45086" name="Text Box 77"/>
          <p:cNvSpPr txBox="1">
            <a:spLocks noChangeArrowheads="1"/>
          </p:cNvSpPr>
          <p:nvPr/>
        </p:nvSpPr>
        <p:spPr bwMode="auto">
          <a:xfrm>
            <a:off x="7993063" y="5445125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/>
              <a:t>p</a:t>
            </a:r>
          </a:p>
        </p:txBody>
      </p:sp>
      <p:sp>
        <p:nvSpPr>
          <p:cNvPr id="45087" name="Text Box 78"/>
          <p:cNvSpPr txBox="1">
            <a:spLocks noChangeArrowheads="1"/>
          </p:cNvSpPr>
          <p:nvPr/>
        </p:nvSpPr>
        <p:spPr bwMode="auto">
          <a:xfrm>
            <a:off x="3708400" y="5445125"/>
            <a:ext cx="30241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800" b="1">
                <a:latin typeface="JoinFont" charset="0"/>
                <a:sym typeface="Symbol" charset="0"/>
              </a:rPr>
              <a:t>A</a:t>
            </a:r>
            <a:r>
              <a:rPr lang="de-DE" baseline="-25000"/>
              <a:t>s.MatrNr=h.MatrNr</a:t>
            </a:r>
          </a:p>
        </p:txBody>
      </p:sp>
      <p:sp>
        <p:nvSpPr>
          <p:cNvPr id="45088" name="Text Box 81"/>
          <p:cNvSpPr txBox="1">
            <a:spLocks noChangeArrowheads="1"/>
          </p:cNvSpPr>
          <p:nvPr/>
        </p:nvSpPr>
        <p:spPr bwMode="auto">
          <a:xfrm>
            <a:off x="5545138" y="2636838"/>
            <a:ext cx="305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800" b="1">
                <a:latin typeface="JoinFont" charset="0"/>
                <a:sym typeface="Symbol" charset="0"/>
              </a:rPr>
              <a:t>A</a:t>
            </a:r>
            <a:r>
              <a:rPr lang="de-DE" baseline="-25000"/>
              <a:t>p.PersNr=v.gelesenVon</a:t>
            </a:r>
          </a:p>
        </p:txBody>
      </p:sp>
      <p:sp>
        <p:nvSpPr>
          <p:cNvPr id="45089" name="Text Box 82"/>
          <p:cNvSpPr txBox="1">
            <a:spLocks noChangeArrowheads="1"/>
          </p:cNvSpPr>
          <p:nvPr/>
        </p:nvSpPr>
        <p:spPr bwMode="auto">
          <a:xfrm>
            <a:off x="6192838" y="1844675"/>
            <a:ext cx="226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b="1">
                <a:sym typeface="Symbol" charset="0"/>
              </a:rPr>
              <a:t></a:t>
            </a:r>
            <a:r>
              <a:rPr lang="de-DE" b="1" baseline="-25000">
                <a:sym typeface="Symbol" charset="0"/>
              </a:rPr>
              <a:t>s.Semester</a:t>
            </a:r>
          </a:p>
        </p:txBody>
      </p:sp>
      <p:cxnSp>
        <p:nvCxnSpPr>
          <p:cNvPr id="45090" name="AutoShape 83"/>
          <p:cNvCxnSpPr>
            <a:cxnSpLocks noChangeShapeType="1"/>
            <a:stCxn id="45083" idx="0"/>
            <a:endCxn id="45087" idx="2"/>
          </p:cNvCxnSpPr>
          <p:nvPr/>
        </p:nvCxnSpPr>
        <p:spPr bwMode="auto">
          <a:xfrm flipV="1">
            <a:off x="4213225" y="5964238"/>
            <a:ext cx="1008063" cy="436562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91" name="AutoShape 84"/>
          <p:cNvCxnSpPr>
            <a:cxnSpLocks noChangeShapeType="1"/>
            <a:stCxn id="45084" idx="0"/>
            <a:endCxn id="45087" idx="2"/>
          </p:cNvCxnSpPr>
          <p:nvPr/>
        </p:nvCxnSpPr>
        <p:spPr bwMode="auto">
          <a:xfrm flipH="1" flipV="1">
            <a:off x="5221288" y="5964238"/>
            <a:ext cx="468312" cy="436562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92" name="Line 85"/>
          <p:cNvSpPr>
            <a:spLocks noChangeShapeType="1"/>
          </p:cNvSpPr>
          <p:nvPr/>
        </p:nvSpPr>
        <p:spPr bwMode="auto">
          <a:xfrm flipH="1" flipV="1">
            <a:off x="6011863" y="4724400"/>
            <a:ext cx="900112" cy="9366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093" name="Line 86"/>
          <p:cNvSpPr>
            <a:spLocks noChangeShapeType="1"/>
          </p:cNvSpPr>
          <p:nvPr/>
        </p:nvSpPr>
        <p:spPr bwMode="auto">
          <a:xfrm flipH="1" flipV="1">
            <a:off x="7164388" y="3284538"/>
            <a:ext cx="973137" cy="151288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094" name="Line 88"/>
          <p:cNvSpPr>
            <a:spLocks noChangeShapeType="1"/>
          </p:cNvSpPr>
          <p:nvPr/>
        </p:nvSpPr>
        <p:spPr bwMode="auto">
          <a:xfrm flipV="1">
            <a:off x="7056438" y="2420938"/>
            <a:ext cx="0" cy="431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095" name="Text Box 89"/>
          <p:cNvSpPr txBox="1">
            <a:spLocks noChangeArrowheads="1"/>
          </p:cNvSpPr>
          <p:nvPr/>
        </p:nvSpPr>
        <p:spPr bwMode="auto">
          <a:xfrm>
            <a:off x="6769100" y="4652963"/>
            <a:ext cx="23399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800" b="1">
                <a:sym typeface="Symbol" charset="0"/>
              </a:rPr>
              <a:t></a:t>
            </a:r>
            <a:r>
              <a:rPr lang="de-DE" baseline="-25000"/>
              <a:t>p.Name = ´Sokrates´</a:t>
            </a:r>
            <a:endParaRPr lang="de-DE"/>
          </a:p>
        </p:txBody>
      </p:sp>
      <p:sp>
        <p:nvSpPr>
          <p:cNvPr id="45096" name="Line 90"/>
          <p:cNvSpPr>
            <a:spLocks noChangeShapeType="1"/>
          </p:cNvSpPr>
          <p:nvPr/>
        </p:nvSpPr>
        <p:spPr bwMode="auto">
          <a:xfrm flipV="1">
            <a:off x="8281988" y="5157788"/>
            <a:ext cx="0" cy="431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097" name="Line 92"/>
          <p:cNvSpPr>
            <a:spLocks noChangeShapeType="1"/>
          </p:cNvSpPr>
          <p:nvPr/>
        </p:nvSpPr>
        <p:spPr bwMode="auto">
          <a:xfrm flipV="1">
            <a:off x="5364163" y="4797425"/>
            <a:ext cx="503237" cy="7921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098" name="Text Box 94"/>
          <p:cNvSpPr txBox="1">
            <a:spLocks noChangeArrowheads="1"/>
          </p:cNvSpPr>
          <p:nvPr/>
        </p:nvSpPr>
        <p:spPr bwMode="auto">
          <a:xfrm>
            <a:off x="4537075" y="4149725"/>
            <a:ext cx="3059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800" b="1">
                <a:latin typeface="JoinFont" charset="0"/>
                <a:sym typeface="Symbol" charset="0"/>
              </a:rPr>
              <a:t>A</a:t>
            </a:r>
            <a:r>
              <a:rPr lang="de-DE" baseline="-25000"/>
              <a:t>v.VorlNr=h.VorlNr</a:t>
            </a:r>
          </a:p>
        </p:txBody>
      </p:sp>
      <p:sp>
        <p:nvSpPr>
          <p:cNvPr id="45099" name="Line 96"/>
          <p:cNvSpPr>
            <a:spLocks noChangeShapeType="1"/>
          </p:cNvSpPr>
          <p:nvPr/>
        </p:nvSpPr>
        <p:spPr bwMode="auto">
          <a:xfrm flipV="1">
            <a:off x="6049963" y="3284538"/>
            <a:ext cx="969962" cy="11525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8299962-3811-7D4E-80B6-E7AD787F2CE5}" type="slidenum">
              <a:rPr lang="en-US" sz="1400">
                <a:solidFill>
                  <a:srgbClr val="CC66FF"/>
                </a:solidFill>
              </a:rPr>
              <a:pPr/>
              <a:t>17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1075"/>
          </a:xfrm>
        </p:spPr>
        <p:txBody>
          <a:bodyPr/>
          <a:lstStyle/>
          <a:p>
            <a:r>
              <a:rPr lang="de-DE" sz="3200">
                <a:latin typeface="Arial Black" charset="0"/>
              </a:rPr>
              <a:t>Optimierung der Joinreihenfolge</a:t>
            </a:r>
            <a:br>
              <a:rPr lang="de-DE" sz="3200">
                <a:latin typeface="Arial Black" charset="0"/>
              </a:rPr>
            </a:br>
            <a:r>
              <a:rPr lang="de-DE" sz="2800">
                <a:solidFill>
                  <a:srgbClr val="0000FF"/>
                </a:solidFill>
                <a:latin typeface="Arial Black" charset="0"/>
              </a:rPr>
              <a:t>Kommutativität und Assoziativität ausnutzen</a:t>
            </a:r>
          </a:p>
        </p:txBody>
      </p:sp>
      <p:sp>
        <p:nvSpPr>
          <p:cNvPr id="47107" name="AutoShape 3"/>
          <p:cNvSpPr>
            <a:spLocks noChangeArrowheads="1"/>
          </p:cNvSpPr>
          <p:nvPr/>
        </p:nvSpPr>
        <p:spPr bwMode="auto">
          <a:xfrm rot="1728647">
            <a:off x="4356100" y="2924175"/>
            <a:ext cx="1260475" cy="3603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08" name="Text Box 27"/>
          <p:cNvSpPr txBox="1">
            <a:spLocks noChangeArrowheads="1"/>
          </p:cNvSpPr>
          <p:nvPr/>
        </p:nvSpPr>
        <p:spPr bwMode="auto">
          <a:xfrm>
            <a:off x="8567738" y="2708275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/>
              <a:t>s</a:t>
            </a:r>
          </a:p>
        </p:txBody>
      </p:sp>
      <p:sp>
        <p:nvSpPr>
          <p:cNvPr id="47109" name="Text Box 28"/>
          <p:cNvSpPr txBox="1">
            <a:spLocks noChangeArrowheads="1"/>
          </p:cNvSpPr>
          <p:nvPr/>
        </p:nvSpPr>
        <p:spPr bwMode="auto">
          <a:xfrm>
            <a:off x="7885113" y="4797425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/>
              <a:t>h</a:t>
            </a:r>
          </a:p>
        </p:txBody>
      </p:sp>
      <p:sp>
        <p:nvSpPr>
          <p:cNvPr id="47110" name="Text Box 29"/>
          <p:cNvSpPr txBox="1">
            <a:spLocks noChangeArrowheads="1"/>
          </p:cNvSpPr>
          <p:nvPr/>
        </p:nvSpPr>
        <p:spPr bwMode="auto">
          <a:xfrm>
            <a:off x="6624638" y="5661025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/>
              <a:t>v</a:t>
            </a:r>
          </a:p>
        </p:txBody>
      </p:sp>
      <p:sp>
        <p:nvSpPr>
          <p:cNvPr id="47111" name="Text Box 30"/>
          <p:cNvSpPr txBox="1">
            <a:spLocks noChangeArrowheads="1"/>
          </p:cNvSpPr>
          <p:nvPr/>
        </p:nvSpPr>
        <p:spPr bwMode="auto">
          <a:xfrm>
            <a:off x="5148263" y="6237288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/>
              <a:t>p</a:t>
            </a:r>
          </a:p>
        </p:txBody>
      </p:sp>
      <p:sp>
        <p:nvSpPr>
          <p:cNvPr id="47112" name="Text Box 31"/>
          <p:cNvSpPr txBox="1">
            <a:spLocks noChangeArrowheads="1"/>
          </p:cNvSpPr>
          <p:nvPr/>
        </p:nvSpPr>
        <p:spPr bwMode="auto">
          <a:xfrm>
            <a:off x="6300788" y="1557338"/>
            <a:ext cx="27003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800" b="1">
                <a:latin typeface="JoinFont" charset="0"/>
                <a:sym typeface="Symbol" charset="0"/>
              </a:rPr>
              <a:t>A</a:t>
            </a:r>
            <a:r>
              <a:rPr lang="de-DE" baseline="-25000"/>
              <a:t>s.MatrNr=h.MatrNr</a:t>
            </a:r>
          </a:p>
        </p:txBody>
      </p:sp>
      <p:sp>
        <p:nvSpPr>
          <p:cNvPr id="47113" name="Text Box 32"/>
          <p:cNvSpPr txBox="1">
            <a:spLocks noChangeArrowheads="1"/>
          </p:cNvSpPr>
          <p:nvPr/>
        </p:nvSpPr>
        <p:spPr bwMode="auto">
          <a:xfrm>
            <a:off x="4787900" y="4149725"/>
            <a:ext cx="305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800" b="1">
                <a:latin typeface="JoinFont" charset="0"/>
                <a:sym typeface="Symbol" charset="0"/>
              </a:rPr>
              <a:t>A</a:t>
            </a:r>
            <a:r>
              <a:rPr lang="de-DE" baseline="-25000"/>
              <a:t>p.PersNr=v.gelesenVon</a:t>
            </a:r>
          </a:p>
        </p:txBody>
      </p:sp>
      <p:sp>
        <p:nvSpPr>
          <p:cNvPr id="47114" name="Text Box 33"/>
          <p:cNvSpPr txBox="1">
            <a:spLocks noChangeArrowheads="1"/>
          </p:cNvSpPr>
          <p:nvPr/>
        </p:nvSpPr>
        <p:spPr bwMode="auto">
          <a:xfrm>
            <a:off x="6516688" y="765175"/>
            <a:ext cx="226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b="1">
                <a:sym typeface="Symbol" charset="0"/>
              </a:rPr>
              <a:t></a:t>
            </a:r>
            <a:r>
              <a:rPr lang="de-DE" b="1" baseline="-25000">
                <a:sym typeface="Symbol" charset="0"/>
              </a:rPr>
              <a:t>s.Semester</a:t>
            </a:r>
          </a:p>
        </p:txBody>
      </p:sp>
      <p:sp>
        <p:nvSpPr>
          <p:cNvPr id="47115" name="Line 36"/>
          <p:cNvSpPr>
            <a:spLocks noChangeShapeType="1"/>
          </p:cNvSpPr>
          <p:nvPr/>
        </p:nvSpPr>
        <p:spPr bwMode="auto">
          <a:xfrm flipH="1" flipV="1">
            <a:off x="6011863" y="4724400"/>
            <a:ext cx="900112" cy="9366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16" name="Line 37"/>
          <p:cNvSpPr>
            <a:spLocks noChangeShapeType="1"/>
          </p:cNvSpPr>
          <p:nvPr/>
        </p:nvSpPr>
        <p:spPr bwMode="auto">
          <a:xfrm flipH="1" flipV="1">
            <a:off x="7164388" y="3284538"/>
            <a:ext cx="973137" cy="151288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17" name="Line 38"/>
          <p:cNvSpPr>
            <a:spLocks noChangeShapeType="1"/>
          </p:cNvSpPr>
          <p:nvPr/>
        </p:nvSpPr>
        <p:spPr bwMode="auto">
          <a:xfrm flipV="1">
            <a:off x="7056438" y="2060575"/>
            <a:ext cx="611187" cy="7921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18" name="Text Box 39"/>
          <p:cNvSpPr txBox="1">
            <a:spLocks noChangeArrowheads="1"/>
          </p:cNvSpPr>
          <p:nvPr/>
        </p:nvSpPr>
        <p:spPr bwMode="auto">
          <a:xfrm>
            <a:off x="3924300" y="5445125"/>
            <a:ext cx="2339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800" b="1">
                <a:sym typeface="Symbol" charset="0"/>
              </a:rPr>
              <a:t></a:t>
            </a:r>
            <a:r>
              <a:rPr lang="de-DE" baseline="-25000"/>
              <a:t>p.Name = ´Sokrates´</a:t>
            </a:r>
            <a:endParaRPr lang="de-DE"/>
          </a:p>
        </p:txBody>
      </p:sp>
      <p:sp>
        <p:nvSpPr>
          <p:cNvPr id="47119" name="Line 40"/>
          <p:cNvSpPr>
            <a:spLocks noChangeShapeType="1"/>
          </p:cNvSpPr>
          <p:nvPr/>
        </p:nvSpPr>
        <p:spPr bwMode="auto">
          <a:xfrm flipV="1">
            <a:off x="5399088" y="5949950"/>
            <a:ext cx="0" cy="431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20" name="Line 41"/>
          <p:cNvSpPr>
            <a:spLocks noChangeShapeType="1"/>
          </p:cNvSpPr>
          <p:nvPr/>
        </p:nvSpPr>
        <p:spPr bwMode="auto">
          <a:xfrm flipV="1">
            <a:off x="5364163" y="4797425"/>
            <a:ext cx="503237" cy="7921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21" name="Text Box 42"/>
          <p:cNvSpPr txBox="1">
            <a:spLocks noChangeArrowheads="1"/>
          </p:cNvSpPr>
          <p:nvPr/>
        </p:nvSpPr>
        <p:spPr bwMode="auto">
          <a:xfrm>
            <a:off x="5724525" y="2708275"/>
            <a:ext cx="305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800" b="1">
                <a:latin typeface="JoinFont" charset="0"/>
                <a:sym typeface="Symbol" charset="0"/>
              </a:rPr>
              <a:t>A</a:t>
            </a:r>
            <a:r>
              <a:rPr lang="de-DE" baseline="-25000"/>
              <a:t>v.VorlNr=h.VorlNr</a:t>
            </a:r>
          </a:p>
        </p:txBody>
      </p:sp>
      <p:sp>
        <p:nvSpPr>
          <p:cNvPr id="47122" name="Line 43"/>
          <p:cNvSpPr>
            <a:spLocks noChangeShapeType="1"/>
          </p:cNvSpPr>
          <p:nvPr/>
        </p:nvSpPr>
        <p:spPr bwMode="auto">
          <a:xfrm flipV="1">
            <a:off x="6049963" y="3284538"/>
            <a:ext cx="969962" cy="11525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23" name="Text Box 46"/>
          <p:cNvSpPr txBox="1">
            <a:spLocks noChangeArrowheads="1"/>
          </p:cNvSpPr>
          <p:nvPr/>
        </p:nvSpPr>
        <p:spPr bwMode="auto">
          <a:xfrm>
            <a:off x="0" y="5608638"/>
            <a:ext cx="576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47124" name="Text Box 47"/>
          <p:cNvSpPr txBox="1">
            <a:spLocks noChangeArrowheads="1"/>
          </p:cNvSpPr>
          <p:nvPr/>
        </p:nvSpPr>
        <p:spPr bwMode="auto">
          <a:xfrm>
            <a:off x="1476375" y="5608638"/>
            <a:ext cx="576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47125" name="Text Box 48"/>
          <p:cNvSpPr txBox="1">
            <a:spLocks noChangeArrowheads="1"/>
          </p:cNvSpPr>
          <p:nvPr/>
        </p:nvSpPr>
        <p:spPr bwMode="auto">
          <a:xfrm>
            <a:off x="2700338" y="4868863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>
                <a:solidFill>
                  <a:srgbClr val="0000FF"/>
                </a:solidFill>
              </a:rPr>
              <a:t>v</a:t>
            </a:r>
          </a:p>
        </p:txBody>
      </p:sp>
      <p:sp>
        <p:nvSpPr>
          <p:cNvPr id="47126" name="Text Box 49"/>
          <p:cNvSpPr txBox="1">
            <a:spLocks noChangeArrowheads="1"/>
          </p:cNvSpPr>
          <p:nvPr/>
        </p:nvSpPr>
        <p:spPr bwMode="auto">
          <a:xfrm>
            <a:off x="4068763" y="4652963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47127" name="Text Box 50"/>
          <p:cNvSpPr txBox="1">
            <a:spLocks noChangeArrowheads="1"/>
          </p:cNvSpPr>
          <p:nvPr/>
        </p:nvSpPr>
        <p:spPr bwMode="auto">
          <a:xfrm>
            <a:off x="1620838" y="1844675"/>
            <a:ext cx="30591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800" b="1">
                <a:solidFill>
                  <a:srgbClr val="0000FF"/>
                </a:solidFill>
                <a:latin typeface="JoinFont" charset="0"/>
                <a:sym typeface="Symbol" charset="0"/>
              </a:rPr>
              <a:t>A</a:t>
            </a:r>
            <a:r>
              <a:rPr lang="de-DE" baseline="-25000">
                <a:solidFill>
                  <a:srgbClr val="0000FF"/>
                </a:solidFill>
              </a:rPr>
              <a:t>p.PersNr=v.gelesenVon</a:t>
            </a:r>
          </a:p>
        </p:txBody>
      </p:sp>
      <p:sp>
        <p:nvSpPr>
          <p:cNvPr id="47128" name="Text Box 51"/>
          <p:cNvSpPr txBox="1">
            <a:spLocks noChangeArrowheads="1"/>
          </p:cNvSpPr>
          <p:nvPr/>
        </p:nvSpPr>
        <p:spPr bwMode="auto">
          <a:xfrm>
            <a:off x="2268538" y="1052513"/>
            <a:ext cx="226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b="1">
                <a:solidFill>
                  <a:srgbClr val="0000FF"/>
                </a:solidFill>
                <a:sym typeface="Symbol" charset="0"/>
              </a:rPr>
              <a:t></a:t>
            </a:r>
            <a:r>
              <a:rPr lang="de-DE" b="1" baseline="-25000">
                <a:solidFill>
                  <a:srgbClr val="0000FF"/>
                </a:solidFill>
                <a:sym typeface="Symbol" charset="0"/>
              </a:rPr>
              <a:t>s.Semester</a:t>
            </a:r>
          </a:p>
        </p:txBody>
      </p:sp>
      <p:cxnSp>
        <p:nvCxnSpPr>
          <p:cNvPr id="47129" name="AutoShape 52"/>
          <p:cNvCxnSpPr>
            <a:cxnSpLocks noChangeShapeType="1"/>
            <a:stCxn id="47124" idx="0"/>
          </p:cNvCxnSpPr>
          <p:nvPr/>
        </p:nvCxnSpPr>
        <p:spPr bwMode="auto">
          <a:xfrm flipH="1" flipV="1">
            <a:off x="1296988" y="5172075"/>
            <a:ext cx="468312" cy="436563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30" name="Line 53"/>
          <p:cNvSpPr>
            <a:spLocks noChangeShapeType="1"/>
          </p:cNvSpPr>
          <p:nvPr/>
        </p:nvSpPr>
        <p:spPr bwMode="auto">
          <a:xfrm flipH="1" flipV="1">
            <a:off x="2087563" y="3932238"/>
            <a:ext cx="900112" cy="9366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31" name="Line 54"/>
          <p:cNvSpPr>
            <a:spLocks noChangeShapeType="1"/>
          </p:cNvSpPr>
          <p:nvPr/>
        </p:nvSpPr>
        <p:spPr bwMode="auto">
          <a:xfrm flipH="1" flipV="1">
            <a:off x="3240088" y="2492375"/>
            <a:ext cx="973137" cy="151288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32" name="Line 55"/>
          <p:cNvSpPr>
            <a:spLocks noChangeShapeType="1"/>
          </p:cNvSpPr>
          <p:nvPr/>
        </p:nvSpPr>
        <p:spPr bwMode="auto">
          <a:xfrm flipV="1">
            <a:off x="3132138" y="1628775"/>
            <a:ext cx="0" cy="431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33" name="Text Box 56"/>
          <p:cNvSpPr txBox="1">
            <a:spLocks noChangeArrowheads="1"/>
          </p:cNvSpPr>
          <p:nvPr/>
        </p:nvSpPr>
        <p:spPr bwMode="auto">
          <a:xfrm>
            <a:off x="2844800" y="3860800"/>
            <a:ext cx="2339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800" b="1">
                <a:solidFill>
                  <a:srgbClr val="0000FF"/>
                </a:solidFill>
                <a:sym typeface="Symbol" charset="0"/>
              </a:rPr>
              <a:t></a:t>
            </a:r>
            <a:r>
              <a:rPr lang="de-DE" baseline="-25000">
                <a:solidFill>
                  <a:srgbClr val="0000FF"/>
                </a:solidFill>
              </a:rPr>
              <a:t>p.Name = ´Sokrates´</a:t>
            </a:r>
            <a:endParaRPr lang="de-DE">
              <a:solidFill>
                <a:srgbClr val="0000FF"/>
              </a:solidFill>
            </a:endParaRPr>
          </a:p>
        </p:txBody>
      </p:sp>
      <p:sp>
        <p:nvSpPr>
          <p:cNvPr id="47134" name="Line 57"/>
          <p:cNvSpPr>
            <a:spLocks noChangeShapeType="1"/>
          </p:cNvSpPr>
          <p:nvPr/>
        </p:nvSpPr>
        <p:spPr bwMode="auto">
          <a:xfrm flipV="1">
            <a:off x="4357688" y="4365625"/>
            <a:ext cx="0" cy="431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35" name="Line 58"/>
          <p:cNvSpPr>
            <a:spLocks noChangeShapeType="1"/>
          </p:cNvSpPr>
          <p:nvPr/>
        </p:nvSpPr>
        <p:spPr bwMode="auto">
          <a:xfrm flipV="1">
            <a:off x="1439863" y="4005263"/>
            <a:ext cx="503237" cy="7921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36" name="Text Box 59"/>
          <p:cNvSpPr txBox="1">
            <a:spLocks noChangeArrowheads="1"/>
          </p:cNvSpPr>
          <p:nvPr/>
        </p:nvSpPr>
        <p:spPr bwMode="auto">
          <a:xfrm>
            <a:off x="612775" y="3357563"/>
            <a:ext cx="305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800" b="1">
                <a:solidFill>
                  <a:srgbClr val="0000FF"/>
                </a:solidFill>
                <a:latin typeface="JoinFont" charset="0"/>
                <a:sym typeface="Symbol" charset="0"/>
              </a:rPr>
              <a:t>A</a:t>
            </a:r>
            <a:r>
              <a:rPr lang="de-DE" baseline="-25000">
                <a:solidFill>
                  <a:srgbClr val="0000FF"/>
                </a:solidFill>
              </a:rPr>
              <a:t>v.VorlNr=h.VorlNr</a:t>
            </a:r>
          </a:p>
        </p:txBody>
      </p:sp>
      <p:sp>
        <p:nvSpPr>
          <p:cNvPr id="47137" name="Line 60"/>
          <p:cNvSpPr>
            <a:spLocks noChangeShapeType="1"/>
          </p:cNvSpPr>
          <p:nvPr/>
        </p:nvSpPr>
        <p:spPr bwMode="auto">
          <a:xfrm flipV="1">
            <a:off x="2125663" y="2492375"/>
            <a:ext cx="969962" cy="11525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47138" name="AutoShape 61"/>
          <p:cNvCxnSpPr>
            <a:cxnSpLocks noChangeShapeType="1"/>
            <a:stCxn id="47123" idx="0"/>
          </p:cNvCxnSpPr>
          <p:nvPr/>
        </p:nvCxnSpPr>
        <p:spPr bwMode="auto">
          <a:xfrm flipV="1">
            <a:off x="288925" y="5172075"/>
            <a:ext cx="1008063" cy="436563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39" name="Text Box 62"/>
          <p:cNvSpPr txBox="1">
            <a:spLocks noChangeArrowheads="1"/>
          </p:cNvSpPr>
          <p:nvPr/>
        </p:nvSpPr>
        <p:spPr bwMode="auto">
          <a:xfrm>
            <a:off x="0" y="4652963"/>
            <a:ext cx="30241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800" b="1">
                <a:solidFill>
                  <a:srgbClr val="0000FF"/>
                </a:solidFill>
                <a:latin typeface="JoinFont" charset="0"/>
                <a:sym typeface="Symbol" charset="0"/>
              </a:rPr>
              <a:t>A</a:t>
            </a:r>
            <a:r>
              <a:rPr lang="de-DE" baseline="-25000">
                <a:solidFill>
                  <a:srgbClr val="0000FF"/>
                </a:solidFill>
              </a:rPr>
              <a:t>s.MatrNr=h.MatrNr</a:t>
            </a:r>
          </a:p>
        </p:txBody>
      </p:sp>
      <p:cxnSp>
        <p:nvCxnSpPr>
          <p:cNvPr id="47140" name="AutoShape 63"/>
          <p:cNvCxnSpPr>
            <a:cxnSpLocks noChangeShapeType="1"/>
            <a:stCxn id="47108" idx="0"/>
            <a:endCxn id="47112" idx="2"/>
          </p:cNvCxnSpPr>
          <p:nvPr/>
        </p:nvCxnSpPr>
        <p:spPr bwMode="auto">
          <a:xfrm flipH="1" flipV="1">
            <a:off x="7651750" y="2076450"/>
            <a:ext cx="1204913" cy="63182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41" name="Line 72"/>
          <p:cNvSpPr>
            <a:spLocks noChangeShapeType="1"/>
          </p:cNvSpPr>
          <p:nvPr/>
        </p:nvSpPr>
        <p:spPr bwMode="auto">
          <a:xfrm>
            <a:off x="7667625" y="1196975"/>
            <a:ext cx="0" cy="6477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7791DD8-076B-3041-98A5-AF01D0CBA848}" type="slidenum">
              <a:rPr lang="en-US" sz="1400">
                <a:solidFill>
                  <a:srgbClr val="CC66FF"/>
                </a:solidFill>
              </a:rPr>
              <a:pPr/>
              <a:t>18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Was hat´s gebracht?</a:t>
            </a:r>
          </a:p>
        </p:txBody>
      </p:sp>
      <p:sp>
        <p:nvSpPr>
          <p:cNvPr id="49155" name="AutoShape 3"/>
          <p:cNvSpPr>
            <a:spLocks noChangeArrowheads="1"/>
          </p:cNvSpPr>
          <p:nvPr/>
        </p:nvSpPr>
        <p:spPr bwMode="auto">
          <a:xfrm rot="1728647">
            <a:off x="4356100" y="2924175"/>
            <a:ext cx="1260475" cy="3603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8567738" y="2708275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/>
              <a:t>s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7885113" y="4797425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/>
              <a:t>h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6624638" y="5661025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/>
              <a:t>v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5148263" y="6237288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/>
              <a:t>p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6300788" y="1557338"/>
            <a:ext cx="27003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800" b="1">
                <a:latin typeface="JoinFont" charset="0"/>
                <a:sym typeface="Symbol" charset="0"/>
              </a:rPr>
              <a:t>A</a:t>
            </a:r>
            <a:r>
              <a:rPr lang="de-DE" baseline="-25000"/>
              <a:t>s.MatrNr=h.MatrNr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4787900" y="4149725"/>
            <a:ext cx="305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800" b="1">
                <a:latin typeface="JoinFont" charset="0"/>
                <a:sym typeface="Symbol" charset="0"/>
              </a:rPr>
              <a:t>A</a:t>
            </a:r>
            <a:r>
              <a:rPr lang="de-DE" baseline="-25000"/>
              <a:t>p.PersNr=v.gelesenVon</a:t>
            </a: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6516688" y="765175"/>
            <a:ext cx="226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b="1">
                <a:sym typeface="Symbol" charset="0"/>
              </a:rPr>
              <a:t></a:t>
            </a:r>
            <a:r>
              <a:rPr lang="de-DE" b="1" baseline="-25000">
                <a:sym typeface="Symbol" charset="0"/>
              </a:rPr>
              <a:t>s.Semester</a:t>
            </a:r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 flipH="1" flipV="1">
            <a:off x="6011863" y="4724400"/>
            <a:ext cx="900112" cy="9366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 flipH="1" flipV="1">
            <a:off x="7164388" y="3284538"/>
            <a:ext cx="973137" cy="151288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 flipV="1">
            <a:off x="7056438" y="2060575"/>
            <a:ext cx="611187" cy="7921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3924300" y="5445125"/>
            <a:ext cx="2339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800" b="1">
                <a:sym typeface="Symbol" charset="0"/>
              </a:rPr>
              <a:t></a:t>
            </a:r>
            <a:r>
              <a:rPr lang="de-DE" baseline="-25000"/>
              <a:t>p.Name = ´Sokrates´</a:t>
            </a:r>
            <a:endParaRPr lang="de-DE"/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 flipV="1">
            <a:off x="5399088" y="5949950"/>
            <a:ext cx="0" cy="431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 flipV="1">
            <a:off x="5364163" y="4797425"/>
            <a:ext cx="503237" cy="7921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69" name="Text Box 17"/>
          <p:cNvSpPr txBox="1">
            <a:spLocks noChangeArrowheads="1"/>
          </p:cNvSpPr>
          <p:nvPr/>
        </p:nvSpPr>
        <p:spPr bwMode="auto">
          <a:xfrm>
            <a:off x="5724525" y="2708275"/>
            <a:ext cx="305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800" b="1">
                <a:latin typeface="JoinFont" charset="0"/>
                <a:sym typeface="Symbol" charset="0"/>
              </a:rPr>
              <a:t>A</a:t>
            </a:r>
            <a:r>
              <a:rPr lang="de-DE" baseline="-25000"/>
              <a:t>v.VorlNr=h.VorlNr</a:t>
            </a:r>
          </a:p>
        </p:txBody>
      </p:sp>
      <p:sp>
        <p:nvSpPr>
          <p:cNvPr id="49170" name="Line 18"/>
          <p:cNvSpPr>
            <a:spLocks noChangeShapeType="1"/>
          </p:cNvSpPr>
          <p:nvPr/>
        </p:nvSpPr>
        <p:spPr bwMode="auto">
          <a:xfrm flipV="1">
            <a:off x="6049963" y="3284538"/>
            <a:ext cx="969962" cy="11525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71" name="Text Box 19"/>
          <p:cNvSpPr txBox="1">
            <a:spLocks noChangeArrowheads="1"/>
          </p:cNvSpPr>
          <p:nvPr/>
        </p:nvSpPr>
        <p:spPr bwMode="auto">
          <a:xfrm>
            <a:off x="0" y="5608638"/>
            <a:ext cx="576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49172" name="Text Box 20"/>
          <p:cNvSpPr txBox="1">
            <a:spLocks noChangeArrowheads="1"/>
          </p:cNvSpPr>
          <p:nvPr/>
        </p:nvSpPr>
        <p:spPr bwMode="auto">
          <a:xfrm>
            <a:off x="1476375" y="5608638"/>
            <a:ext cx="576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49173" name="Text Box 21"/>
          <p:cNvSpPr txBox="1">
            <a:spLocks noChangeArrowheads="1"/>
          </p:cNvSpPr>
          <p:nvPr/>
        </p:nvSpPr>
        <p:spPr bwMode="auto">
          <a:xfrm>
            <a:off x="2700338" y="4868863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>
                <a:solidFill>
                  <a:srgbClr val="0000FF"/>
                </a:solidFill>
              </a:rPr>
              <a:t>v</a:t>
            </a:r>
          </a:p>
        </p:txBody>
      </p:sp>
      <p:sp>
        <p:nvSpPr>
          <p:cNvPr id="49174" name="Text Box 22"/>
          <p:cNvSpPr txBox="1">
            <a:spLocks noChangeArrowheads="1"/>
          </p:cNvSpPr>
          <p:nvPr/>
        </p:nvSpPr>
        <p:spPr bwMode="auto">
          <a:xfrm>
            <a:off x="4068763" y="4652963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49175" name="Text Box 23"/>
          <p:cNvSpPr txBox="1">
            <a:spLocks noChangeArrowheads="1"/>
          </p:cNvSpPr>
          <p:nvPr/>
        </p:nvSpPr>
        <p:spPr bwMode="auto">
          <a:xfrm>
            <a:off x="1620838" y="1844675"/>
            <a:ext cx="30591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800" b="1">
                <a:solidFill>
                  <a:srgbClr val="0000FF"/>
                </a:solidFill>
                <a:latin typeface="JoinFont" charset="0"/>
                <a:sym typeface="Symbol" charset="0"/>
              </a:rPr>
              <a:t>A</a:t>
            </a:r>
            <a:r>
              <a:rPr lang="de-DE" baseline="-25000">
                <a:solidFill>
                  <a:srgbClr val="0000FF"/>
                </a:solidFill>
              </a:rPr>
              <a:t>p.PersNr=v.gelesenVon</a:t>
            </a:r>
          </a:p>
        </p:txBody>
      </p:sp>
      <p:sp>
        <p:nvSpPr>
          <p:cNvPr id="49176" name="Text Box 24"/>
          <p:cNvSpPr txBox="1">
            <a:spLocks noChangeArrowheads="1"/>
          </p:cNvSpPr>
          <p:nvPr/>
        </p:nvSpPr>
        <p:spPr bwMode="auto">
          <a:xfrm>
            <a:off x="2268538" y="1052513"/>
            <a:ext cx="226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b="1">
                <a:solidFill>
                  <a:srgbClr val="0000FF"/>
                </a:solidFill>
                <a:sym typeface="Symbol" charset="0"/>
              </a:rPr>
              <a:t></a:t>
            </a:r>
            <a:r>
              <a:rPr lang="de-DE" b="1" baseline="-25000">
                <a:solidFill>
                  <a:srgbClr val="0000FF"/>
                </a:solidFill>
                <a:sym typeface="Symbol" charset="0"/>
              </a:rPr>
              <a:t>s.Semester</a:t>
            </a:r>
          </a:p>
        </p:txBody>
      </p:sp>
      <p:cxnSp>
        <p:nvCxnSpPr>
          <p:cNvPr id="49177" name="AutoShape 25"/>
          <p:cNvCxnSpPr>
            <a:cxnSpLocks noChangeShapeType="1"/>
            <a:stCxn id="49172" idx="0"/>
          </p:cNvCxnSpPr>
          <p:nvPr/>
        </p:nvCxnSpPr>
        <p:spPr bwMode="auto">
          <a:xfrm flipH="1" flipV="1">
            <a:off x="1296988" y="5172075"/>
            <a:ext cx="468312" cy="436563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178" name="Line 26"/>
          <p:cNvSpPr>
            <a:spLocks noChangeShapeType="1"/>
          </p:cNvSpPr>
          <p:nvPr/>
        </p:nvSpPr>
        <p:spPr bwMode="auto">
          <a:xfrm flipH="1" flipV="1">
            <a:off x="2087563" y="3932238"/>
            <a:ext cx="900112" cy="9366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79" name="Line 27"/>
          <p:cNvSpPr>
            <a:spLocks noChangeShapeType="1"/>
          </p:cNvSpPr>
          <p:nvPr/>
        </p:nvSpPr>
        <p:spPr bwMode="auto">
          <a:xfrm flipH="1" flipV="1">
            <a:off x="3240088" y="2492375"/>
            <a:ext cx="973137" cy="151288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80" name="Line 28"/>
          <p:cNvSpPr>
            <a:spLocks noChangeShapeType="1"/>
          </p:cNvSpPr>
          <p:nvPr/>
        </p:nvSpPr>
        <p:spPr bwMode="auto">
          <a:xfrm flipV="1">
            <a:off x="3132138" y="1628775"/>
            <a:ext cx="0" cy="431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81" name="Text Box 29"/>
          <p:cNvSpPr txBox="1">
            <a:spLocks noChangeArrowheads="1"/>
          </p:cNvSpPr>
          <p:nvPr/>
        </p:nvSpPr>
        <p:spPr bwMode="auto">
          <a:xfrm>
            <a:off x="2844800" y="3860800"/>
            <a:ext cx="2339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800" b="1">
                <a:solidFill>
                  <a:srgbClr val="0000FF"/>
                </a:solidFill>
                <a:sym typeface="Symbol" charset="0"/>
              </a:rPr>
              <a:t></a:t>
            </a:r>
            <a:r>
              <a:rPr lang="de-DE" baseline="-25000">
                <a:solidFill>
                  <a:srgbClr val="0000FF"/>
                </a:solidFill>
              </a:rPr>
              <a:t>p.Name = ´Sokrates´</a:t>
            </a:r>
            <a:endParaRPr lang="de-DE">
              <a:solidFill>
                <a:srgbClr val="0000FF"/>
              </a:solidFill>
            </a:endParaRPr>
          </a:p>
        </p:txBody>
      </p:sp>
      <p:sp>
        <p:nvSpPr>
          <p:cNvPr id="49182" name="Line 30"/>
          <p:cNvSpPr>
            <a:spLocks noChangeShapeType="1"/>
          </p:cNvSpPr>
          <p:nvPr/>
        </p:nvSpPr>
        <p:spPr bwMode="auto">
          <a:xfrm flipV="1">
            <a:off x="4357688" y="4365625"/>
            <a:ext cx="0" cy="431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83" name="Line 31"/>
          <p:cNvSpPr>
            <a:spLocks noChangeShapeType="1"/>
          </p:cNvSpPr>
          <p:nvPr/>
        </p:nvSpPr>
        <p:spPr bwMode="auto">
          <a:xfrm flipV="1">
            <a:off x="1439863" y="4005263"/>
            <a:ext cx="503237" cy="7921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84" name="Text Box 32"/>
          <p:cNvSpPr txBox="1">
            <a:spLocks noChangeArrowheads="1"/>
          </p:cNvSpPr>
          <p:nvPr/>
        </p:nvSpPr>
        <p:spPr bwMode="auto">
          <a:xfrm>
            <a:off x="612775" y="3357563"/>
            <a:ext cx="305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800" b="1">
                <a:solidFill>
                  <a:srgbClr val="0000FF"/>
                </a:solidFill>
                <a:latin typeface="JoinFont" charset="0"/>
                <a:sym typeface="Symbol" charset="0"/>
              </a:rPr>
              <a:t>A</a:t>
            </a:r>
            <a:r>
              <a:rPr lang="de-DE" baseline="-25000">
                <a:solidFill>
                  <a:srgbClr val="0000FF"/>
                </a:solidFill>
              </a:rPr>
              <a:t>v.VorlNr=h.VorlNr</a:t>
            </a:r>
          </a:p>
        </p:txBody>
      </p:sp>
      <p:sp>
        <p:nvSpPr>
          <p:cNvPr id="49185" name="Line 33"/>
          <p:cNvSpPr>
            <a:spLocks noChangeShapeType="1"/>
          </p:cNvSpPr>
          <p:nvPr/>
        </p:nvSpPr>
        <p:spPr bwMode="auto">
          <a:xfrm flipV="1">
            <a:off x="2125663" y="2492375"/>
            <a:ext cx="969962" cy="11525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49186" name="AutoShape 34"/>
          <p:cNvCxnSpPr>
            <a:cxnSpLocks noChangeShapeType="1"/>
            <a:stCxn id="49171" idx="0"/>
          </p:cNvCxnSpPr>
          <p:nvPr/>
        </p:nvCxnSpPr>
        <p:spPr bwMode="auto">
          <a:xfrm flipV="1">
            <a:off x="288925" y="5172075"/>
            <a:ext cx="1008063" cy="436563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187" name="Text Box 35"/>
          <p:cNvSpPr txBox="1">
            <a:spLocks noChangeArrowheads="1"/>
          </p:cNvSpPr>
          <p:nvPr/>
        </p:nvSpPr>
        <p:spPr bwMode="auto">
          <a:xfrm>
            <a:off x="0" y="4652963"/>
            <a:ext cx="30241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800" b="1">
                <a:solidFill>
                  <a:srgbClr val="0000FF"/>
                </a:solidFill>
                <a:latin typeface="JoinFont" charset="0"/>
                <a:sym typeface="Symbol" charset="0"/>
              </a:rPr>
              <a:t>A</a:t>
            </a:r>
            <a:r>
              <a:rPr lang="de-DE" baseline="-25000">
                <a:solidFill>
                  <a:srgbClr val="0000FF"/>
                </a:solidFill>
              </a:rPr>
              <a:t>s.MatrNr=h.MatrNr</a:t>
            </a:r>
          </a:p>
        </p:txBody>
      </p:sp>
      <p:cxnSp>
        <p:nvCxnSpPr>
          <p:cNvPr id="49188" name="AutoShape 36"/>
          <p:cNvCxnSpPr>
            <a:cxnSpLocks noChangeShapeType="1"/>
            <a:stCxn id="49156" idx="0"/>
            <a:endCxn id="49160" idx="2"/>
          </p:cNvCxnSpPr>
          <p:nvPr/>
        </p:nvCxnSpPr>
        <p:spPr bwMode="auto">
          <a:xfrm flipH="1" flipV="1">
            <a:off x="7651750" y="2076450"/>
            <a:ext cx="1204913" cy="63182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189" name="AutoShape 37"/>
          <p:cNvSpPr>
            <a:spLocks noChangeArrowheads="1"/>
          </p:cNvSpPr>
          <p:nvPr/>
        </p:nvSpPr>
        <p:spPr bwMode="auto">
          <a:xfrm>
            <a:off x="250825" y="4005263"/>
            <a:ext cx="936625" cy="431800"/>
          </a:xfrm>
          <a:prstGeom prst="wedgeEllipseCallout">
            <a:avLst>
              <a:gd name="adj1" fmla="val 82713"/>
              <a:gd name="adj2" fmla="val 45954"/>
            </a:avLst>
          </a:prstGeom>
          <a:solidFill>
            <a:schemeClr val="accent2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/>
              <a:t>13</a:t>
            </a:r>
          </a:p>
        </p:txBody>
      </p:sp>
      <p:sp>
        <p:nvSpPr>
          <p:cNvPr id="49190" name="AutoShape 38"/>
          <p:cNvSpPr>
            <a:spLocks noChangeArrowheads="1"/>
          </p:cNvSpPr>
          <p:nvPr/>
        </p:nvSpPr>
        <p:spPr bwMode="auto">
          <a:xfrm>
            <a:off x="1116013" y="2636838"/>
            <a:ext cx="936625" cy="431800"/>
          </a:xfrm>
          <a:prstGeom prst="wedgeEllipseCallout">
            <a:avLst>
              <a:gd name="adj1" fmla="val 89662"/>
              <a:gd name="adj2" fmla="val 53676"/>
            </a:avLst>
          </a:prstGeom>
          <a:solidFill>
            <a:schemeClr val="accent2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/>
              <a:t>13</a:t>
            </a:r>
          </a:p>
        </p:txBody>
      </p:sp>
      <p:sp>
        <p:nvSpPr>
          <p:cNvPr id="49191" name="AutoShape 39"/>
          <p:cNvSpPr>
            <a:spLocks noChangeArrowheads="1"/>
          </p:cNvSpPr>
          <p:nvPr/>
        </p:nvSpPr>
        <p:spPr bwMode="auto">
          <a:xfrm>
            <a:off x="1763713" y="1412875"/>
            <a:ext cx="936625" cy="431800"/>
          </a:xfrm>
          <a:prstGeom prst="wedgeEllipseCallout">
            <a:avLst>
              <a:gd name="adj1" fmla="val 89662"/>
              <a:gd name="adj2" fmla="val 53676"/>
            </a:avLst>
          </a:prstGeom>
          <a:solidFill>
            <a:schemeClr val="accent2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/>
              <a:t>4</a:t>
            </a:r>
          </a:p>
        </p:txBody>
      </p:sp>
      <p:sp>
        <p:nvSpPr>
          <p:cNvPr id="49192" name="AutoShape 40"/>
          <p:cNvSpPr>
            <a:spLocks noChangeArrowheads="1"/>
          </p:cNvSpPr>
          <p:nvPr/>
        </p:nvSpPr>
        <p:spPr bwMode="auto">
          <a:xfrm>
            <a:off x="4572000" y="4724400"/>
            <a:ext cx="936625" cy="431800"/>
          </a:xfrm>
          <a:prstGeom prst="wedgeEllipseCallout">
            <a:avLst>
              <a:gd name="adj1" fmla="val 57968"/>
              <a:gd name="adj2" fmla="val 45954"/>
            </a:avLst>
          </a:prstGeom>
          <a:solidFill>
            <a:srgbClr val="99FFCC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/>
              <a:t>1</a:t>
            </a:r>
          </a:p>
        </p:txBody>
      </p:sp>
      <p:sp>
        <p:nvSpPr>
          <p:cNvPr id="49193" name="AutoShape 41"/>
          <p:cNvSpPr>
            <a:spLocks noChangeArrowheads="1"/>
          </p:cNvSpPr>
          <p:nvPr/>
        </p:nvSpPr>
        <p:spPr bwMode="auto">
          <a:xfrm>
            <a:off x="5435600" y="3500438"/>
            <a:ext cx="936625" cy="431800"/>
          </a:xfrm>
          <a:prstGeom prst="wedgeEllipseCallout">
            <a:avLst>
              <a:gd name="adj1" fmla="val 57968"/>
              <a:gd name="adj2" fmla="val 45954"/>
            </a:avLst>
          </a:prstGeom>
          <a:solidFill>
            <a:srgbClr val="99FFCC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/>
              <a:t>3</a:t>
            </a:r>
          </a:p>
        </p:txBody>
      </p:sp>
      <p:sp>
        <p:nvSpPr>
          <p:cNvPr id="49194" name="AutoShape 42"/>
          <p:cNvSpPr>
            <a:spLocks noChangeArrowheads="1"/>
          </p:cNvSpPr>
          <p:nvPr/>
        </p:nvSpPr>
        <p:spPr bwMode="auto">
          <a:xfrm>
            <a:off x="6011863" y="2205038"/>
            <a:ext cx="936625" cy="431800"/>
          </a:xfrm>
          <a:prstGeom prst="wedgeEllipseCallout">
            <a:avLst>
              <a:gd name="adj1" fmla="val 82713"/>
              <a:gd name="adj2" fmla="val 2204"/>
            </a:avLst>
          </a:prstGeom>
          <a:solidFill>
            <a:srgbClr val="99FFCC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/>
              <a:t>4</a:t>
            </a:r>
          </a:p>
        </p:txBody>
      </p:sp>
      <p:sp>
        <p:nvSpPr>
          <p:cNvPr id="49195" name="AutoShape 43"/>
          <p:cNvSpPr>
            <a:spLocks noChangeArrowheads="1"/>
          </p:cNvSpPr>
          <p:nvPr/>
        </p:nvSpPr>
        <p:spPr bwMode="auto">
          <a:xfrm>
            <a:off x="5651500" y="1125538"/>
            <a:ext cx="936625" cy="431800"/>
          </a:xfrm>
          <a:prstGeom prst="wedgeEllipseCallout">
            <a:avLst>
              <a:gd name="adj1" fmla="val 154574"/>
              <a:gd name="adj2" fmla="val 44116"/>
            </a:avLst>
          </a:prstGeom>
          <a:solidFill>
            <a:srgbClr val="99FFCC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/>
              <a:t>4</a:t>
            </a:r>
          </a:p>
        </p:txBody>
      </p:sp>
      <p:sp>
        <p:nvSpPr>
          <p:cNvPr id="49196" name="Line 44"/>
          <p:cNvSpPr>
            <a:spLocks noChangeShapeType="1"/>
          </p:cNvSpPr>
          <p:nvPr/>
        </p:nvSpPr>
        <p:spPr bwMode="auto">
          <a:xfrm>
            <a:off x="7667625" y="1196975"/>
            <a:ext cx="0" cy="6477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265B3AF-BB94-C94C-80D4-ABC2DFD11017}" type="slidenum">
              <a:rPr lang="en-US" sz="1400">
                <a:solidFill>
                  <a:srgbClr val="CC66FF"/>
                </a:solidFill>
              </a:rPr>
              <a:pPr/>
              <a:t>19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1075"/>
          </a:xfrm>
        </p:spPr>
        <p:txBody>
          <a:bodyPr/>
          <a:lstStyle/>
          <a:p>
            <a:r>
              <a:rPr lang="de-DE">
                <a:latin typeface="Arial Black" charset="0"/>
              </a:rPr>
              <a:t>Einfügen von Projektionen</a:t>
            </a:r>
            <a:endParaRPr lang="de-DE" sz="3200">
              <a:solidFill>
                <a:srgbClr val="0000FF"/>
              </a:solidFill>
              <a:latin typeface="Arial Black" charset="0"/>
            </a:endParaRPr>
          </a:p>
        </p:txBody>
      </p:sp>
      <p:sp>
        <p:nvSpPr>
          <p:cNvPr id="51203" name="AutoShape 3"/>
          <p:cNvSpPr>
            <a:spLocks noChangeArrowheads="1"/>
          </p:cNvSpPr>
          <p:nvPr/>
        </p:nvSpPr>
        <p:spPr bwMode="auto">
          <a:xfrm rot="-643713">
            <a:off x="4356100" y="3429000"/>
            <a:ext cx="1260475" cy="3603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8567738" y="2708275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/>
              <a:t>s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7885113" y="4797425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/>
              <a:t>h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6624638" y="5661025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/>
              <a:t>v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5148263" y="6237288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/>
              <a:t>p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6300788" y="1557338"/>
            <a:ext cx="27003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800" b="1">
                <a:latin typeface="JoinFont" charset="0"/>
                <a:sym typeface="Symbol" charset="0"/>
              </a:rPr>
              <a:t>A</a:t>
            </a:r>
            <a:r>
              <a:rPr lang="de-DE" baseline="-25000"/>
              <a:t>s.MatrNr=h.MatrNr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4787900" y="4149725"/>
            <a:ext cx="305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800" b="1">
                <a:latin typeface="JoinFont" charset="0"/>
                <a:sym typeface="Symbol" charset="0"/>
              </a:rPr>
              <a:t>A</a:t>
            </a:r>
            <a:r>
              <a:rPr lang="de-DE" baseline="-25000"/>
              <a:t>p.PersNr=v.gelesenVon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6516688" y="765175"/>
            <a:ext cx="226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b="1">
                <a:sym typeface="Symbol" charset="0"/>
              </a:rPr>
              <a:t></a:t>
            </a:r>
            <a:r>
              <a:rPr lang="de-DE" b="1" baseline="-25000">
                <a:sym typeface="Symbol" charset="0"/>
              </a:rPr>
              <a:t>s.Semester</a:t>
            </a:r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 flipH="1" flipV="1">
            <a:off x="6011863" y="4724400"/>
            <a:ext cx="900112" cy="9366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 flipH="1" flipV="1">
            <a:off x="7019925" y="3644900"/>
            <a:ext cx="1117600" cy="11525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13" name="Line 13"/>
          <p:cNvSpPr>
            <a:spLocks noChangeShapeType="1"/>
          </p:cNvSpPr>
          <p:nvPr/>
        </p:nvSpPr>
        <p:spPr bwMode="auto">
          <a:xfrm flipV="1">
            <a:off x="7308850" y="2060575"/>
            <a:ext cx="358775" cy="431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3924300" y="5445125"/>
            <a:ext cx="2339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800" b="1">
                <a:sym typeface="Symbol" charset="0"/>
              </a:rPr>
              <a:t></a:t>
            </a:r>
            <a:r>
              <a:rPr lang="de-DE" baseline="-25000"/>
              <a:t>p.Name = ´Sokrates´</a:t>
            </a:r>
            <a:endParaRPr lang="de-DE"/>
          </a:p>
        </p:txBody>
      </p:sp>
      <p:sp>
        <p:nvSpPr>
          <p:cNvPr id="51215" name="Line 15"/>
          <p:cNvSpPr>
            <a:spLocks noChangeShapeType="1"/>
          </p:cNvSpPr>
          <p:nvPr/>
        </p:nvSpPr>
        <p:spPr bwMode="auto">
          <a:xfrm flipV="1">
            <a:off x="5399088" y="5949950"/>
            <a:ext cx="0" cy="431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16" name="Line 16"/>
          <p:cNvSpPr>
            <a:spLocks noChangeShapeType="1"/>
          </p:cNvSpPr>
          <p:nvPr/>
        </p:nvSpPr>
        <p:spPr bwMode="auto">
          <a:xfrm flipV="1">
            <a:off x="5364163" y="4797425"/>
            <a:ext cx="503237" cy="7921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5651500" y="3141663"/>
            <a:ext cx="305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800" b="1">
                <a:latin typeface="JoinFont" charset="0"/>
                <a:sym typeface="Symbol" charset="0"/>
              </a:rPr>
              <a:t>A</a:t>
            </a:r>
            <a:r>
              <a:rPr lang="de-DE" baseline="-25000"/>
              <a:t>v.VorlNr=h.VorlNr</a:t>
            </a:r>
          </a:p>
        </p:txBody>
      </p:sp>
      <p:sp>
        <p:nvSpPr>
          <p:cNvPr id="51218" name="Line 18"/>
          <p:cNvSpPr>
            <a:spLocks noChangeShapeType="1"/>
          </p:cNvSpPr>
          <p:nvPr/>
        </p:nvSpPr>
        <p:spPr bwMode="auto">
          <a:xfrm flipV="1">
            <a:off x="6049963" y="3644900"/>
            <a:ext cx="682625" cy="7921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51219" name="AutoShape 36"/>
          <p:cNvCxnSpPr>
            <a:cxnSpLocks noChangeShapeType="1"/>
            <a:stCxn id="51204" idx="0"/>
            <a:endCxn id="51208" idx="2"/>
          </p:cNvCxnSpPr>
          <p:nvPr/>
        </p:nvCxnSpPr>
        <p:spPr bwMode="auto">
          <a:xfrm flipH="1" flipV="1">
            <a:off x="7651750" y="2076450"/>
            <a:ext cx="1204913" cy="63182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20" name="Line 37"/>
          <p:cNvSpPr>
            <a:spLocks noChangeShapeType="1"/>
          </p:cNvSpPr>
          <p:nvPr/>
        </p:nvSpPr>
        <p:spPr bwMode="auto">
          <a:xfrm>
            <a:off x="7667625" y="1196975"/>
            <a:ext cx="0" cy="6477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21" name="Text Box 39"/>
          <p:cNvSpPr txBox="1">
            <a:spLocks noChangeArrowheads="1"/>
          </p:cNvSpPr>
          <p:nvPr/>
        </p:nvSpPr>
        <p:spPr bwMode="auto">
          <a:xfrm>
            <a:off x="4103688" y="2871788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51222" name="Text Box 40"/>
          <p:cNvSpPr txBox="1">
            <a:spLocks noChangeArrowheads="1"/>
          </p:cNvSpPr>
          <p:nvPr/>
        </p:nvSpPr>
        <p:spPr bwMode="auto">
          <a:xfrm>
            <a:off x="3421063" y="4960938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51223" name="Text Box 41"/>
          <p:cNvSpPr txBox="1">
            <a:spLocks noChangeArrowheads="1"/>
          </p:cNvSpPr>
          <p:nvPr/>
        </p:nvSpPr>
        <p:spPr bwMode="auto">
          <a:xfrm>
            <a:off x="2160588" y="5824538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>
                <a:solidFill>
                  <a:srgbClr val="0000FF"/>
                </a:solidFill>
              </a:rPr>
              <a:t>v</a:t>
            </a:r>
          </a:p>
        </p:txBody>
      </p:sp>
      <p:sp>
        <p:nvSpPr>
          <p:cNvPr id="51224" name="Text Box 42"/>
          <p:cNvSpPr txBox="1">
            <a:spLocks noChangeArrowheads="1"/>
          </p:cNvSpPr>
          <p:nvPr/>
        </p:nvSpPr>
        <p:spPr bwMode="auto">
          <a:xfrm>
            <a:off x="684213" y="6400800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51225" name="Text Box 43"/>
          <p:cNvSpPr txBox="1">
            <a:spLocks noChangeArrowheads="1"/>
          </p:cNvSpPr>
          <p:nvPr/>
        </p:nvSpPr>
        <p:spPr bwMode="auto">
          <a:xfrm>
            <a:off x="1836738" y="1720850"/>
            <a:ext cx="27003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800" b="1">
                <a:solidFill>
                  <a:srgbClr val="0000FF"/>
                </a:solidFill>
                <a:latin typeface="JoinFont" charset="0"/>
                <a:sym typeface="Symbol" charset="0"/>
              </a:rPr>
              <a:t>A</a:t>
            </a:r>
            <a:r>
              <a:rPr lang="de-DE" baseline="-25000">
                <a:solidFill>
                  <a:srgbClr val="0000FF"/>
                </a:solidFill>
              </a:rPr>
              <a:t>s.MatrNr=h.MatrNr</a:t>
            </a:r>
          </a:p>
        </p:txBody>
      </p:sp>
      <p:sp>
        <p:nvSpPr>
          <p:cNvPr id="51226" name="Text Box 44"/>
          <p:cNvSpPr txBox="1">
            <a:spLocks noChangeArrowheads="1"/>
          </p:cNvSpPr>
          <p:nvPr/>
        </p:nvSpPr>
        <p:spPr bwMode="auto">
          <a:xfrm>
            <a:off x="323850" y="4313238"/>
            <a:ext cx="305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800" b="1">
                <a:solidFill>
                  <a:srgbClr val="0000FF"/>
                </a:solidFill>
                <a:latin typeface="JoinFont" charset="0"/>
                <a:sym typeface="Symbol" charset="0"/>
              </a:rPr>
              <a:t>A</a:t>
            </a:r>
            <a:r>
              <a:rPr lang="de-DE" baseline="-25000">
                <a:solidFill>
                  <a:srgbClr val="0000FF"/>
                </a:solidFill>
              </a:rPr>
              <a:t>p.PersNr=v.gelesenVon</a:t>
            </a:r>
          </a:p>
        </p:txBody>
      </p:sp>
      <p:sp>
        <p:nvSpPr>
          <p:cNvPr id="51227" name="Text Box 45"/>
          <p:cNvSpPr txBox="1">
            <a:spLocks noChangeArrowheads="1"/>
          </p:cNvSpPr>
          <p:nvPr/>
        </p:nvSpPr>
        <p:spPr bwMode="auto">
          <a:xfrm>
            <a:off x="2052638" y="928688"/>
            <a:ext cx="226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b="1">
                <a:solidFill>
                  <a:srgbClr val="0000FF"/>
                </a:solidFill>
                <a:sym typeface="Symbol" charset="0"/>
              </a:rPr>
              <a:t></a:t>
            </a:r>
            <a:r>
              <a:rPr lang="de-DE" b="1" baseline="-25000">
                <a:solidFill>
                  <a:srgbClr val="0000FF"/>
                </a:solidFill>
                <a:sym typeface="Symbol" charset="0"/>
              </a:rPr>
              <a:t>s.Semester</a:t>
            </a:r>
          </a:p>
        </p:txBody>
      </p:sp>
      <p:sp>
        <p:nvSpPr>
          <p:cNvPr id="51228" name="Line 46"/>
          <p:cNvSpPr>
            <a:spLocks noChangeShapeType="1"/>
          </p:cNvSpPr>
          <p:nvPr/>
        </p:nvSpPr>
        <p:spPr bwMode="auto">
          <a:xfrm flipH="1" flipV="1">
            <a:off x="1547813" y="4887913"/>
            <a:ext cx="900112" cy="9366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29" name="Line 47"/>
          <p:cNvSpPr>
            <a:spLocks noChangeShapeType="1"/>
          </p:cNvSpPr>
          <p:nvPr/>
        </p:nvSpPr>
        <p:spPr bwMode="auto">
          <a:xfrm flipH="1" flipV="1">
            <a:off x="2700338" y="3448050"/>
            <a:ext cx="973137" cy="151288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30" name="Line 48"/>
          <p:cNvSpPr>
            <a:spLocks noChangeShapeType="1"/>
          </p:cNvSpPr>
          <p:nvPr/>
        </p:nvSpPr>
        <p:spPr bwMode="auto">
          <a:xfrm flipV="1">
            <a:off x="2592388" y="2224088"/>
            <a:ext cx="611187" cy="7921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31" name="Text Box 49"/>
          <p:cNvSpPr txBox="1">
            <a:spLocks noChangeArrowheads="1"/>
          </p:cNvSpPr>
          <p:nvPr/>
        </p:nvSpPr>
        <p:spPr bwMode="auto">
          <a:xfrm>
            <a:off x="0" y="5589588"/>
            <a:ext cx="23399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sz="2800" b="1">
                <a:solidFill>
                  <a:srgbClr val="0000FF"/>
                </a:solidFill>
                <a:sym typeface="Symbol" charset="0"/>
              </a:rPr>
              <a:t></a:t>
            </a:r>
            <a:r>
              <a:rPr lang="de-DE" baseline="-25000">
                <a:solidFill>
                  <a:srgbClr val="0000FF"/>
                </a:solidFill>
              </a:rPr>
              <a:t>p.Name = ´Sokrates´</a:t>
            </a:r>
            <a:endParaRPr lang="de-DE">
              <a:solidFill>
                <a:srgbClr val="0000FF"/>
              </a:solidFill>
            </a:endParaRPr>
          </a:p>
        </p:txBody>
      </p:sp>
      <p:sp>
        <p:nvSpPr>
          <p:cNvPr id="51232" name="Line 50"/>
          <p:cNvSpPr>
            <a:spLocks noChangeShapeType="1"/>
          </p:cNvSpPr>
          <p:nvPr/>
        </p:nvSpPr>
        <p:spPr bwMode="auto">
          <a:xfrm flipV="1">
            <a:off x="935038" y="6113463"/>
            <a:ext cx="0" cy="431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33" name="Line 51"/>
          <p:cNvSpPr>
            <a:spLocks noChangeShapeType="1"/>
          </p:cNvSpPr>
          <p:nvPr/>
        </p:nvSpPr>
        <p:spPr bwMode="auto">
          <a:xfrm flipV="1">
            <a:off x="900113" y="4960938"/>
            <a:ext cx="503237" cy="7921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34" name="Text Box 52"/>
          <p:cNvSpPr txBox="1">
            <a:spLocks noChangeArrowheads="1"/>
          </p:cNvSpPr>
          <p:nvPr/>
        </p:nvSpPr>
        <p:spPr bwMode="auto">
          <a:xfrm>
            <a:off x="1260475" y="2871788"/>
            <a:ext cx="305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800" b="1">
                <a:solidFill>
                  <a:srgbClr val="0000FF"/>
                </a:solidFill>
                <a:latin typeface="JoinFont" charset="0"/>
                <a:sym typeface="Symbol" charset="0"/>
              </a:rPr>
              <a:t>A</a:t>
            </a:r>
            <a:r>
              <a:rPr lang="de-DE" baseline="-25000">
                <a:solidFill>
                  <a:srgbClr val="0000FF"/>
                </a:solidFill>
              </a:rPr>
              <a:t>v.VorlNr=h.VorlNr</a:t>
            </a:r>
          </a:p>
        </p:txBody>
      </p:sp>
      <p:sp>
        <p:nvSpPr>
          <p:cNvPr id="51235" name="Line 53"/>
          <p:cNvSpPr>
            <a:spLocks noChangeShapeType="1"/>
          </p:cNvSpPr>
          <p:nvPr/>
        </p:nvSpPr>
        <p:spPr bwMode="auto">
          <a:xfrm flipV="1">
            <a:off x="1585913" y="3448050"/>
            <a:ext cx="969962" cy="11525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51236" name="AutoShape 54"/>
          <p:cNvCxnSpPr>
            <a:cxnSpLocks noChangeShapeType="1"/>
            <a:stCxn id="51221" idx="0"/>
            <a:endCxn id="51225" idx="2"/>
          </p:cNvCxnSpPr>
          <p:nvPr/>
        </p:nvCxnSpPr>
        <p:spPr bwMode="auto">
          <a:xfrm flipH="1" flipV="1">
            <a:off x="3187700" y="2239963"/>
            <a:ext cx="1204913" cy="63182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37" name="Line 55"/>
          <p:cNvSpPr>
            <a:spLocks noChangeShapeType="1"/>
          </p:cNvSpPr>
          <p:nvPr/>
        </p:nvSpPr>
        <p:spPr bwMode="auto">
          <a:xfrm>
            <a:off x="3203575" y="1360488"/>
            <a:ext cx="0" cy="6477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38" name="Text Box 56"/>
          <p:cNvSpPr txBox="1">
            <a:spLocks noChangeArrowheads="1"/>
          </p:cNvSpPr>
          <p:nvPr/>
        </p:nvSpPr>
        <p:spPr bwMode="auto">
          <a:xfrm>
            <a:off x="6372225" y="2420938"/>
            <a:ext cx="172878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b="1">
                <a:sym typeface="Symbol" charset="0"/>
              </a:rPr>
              <a:t></a:t>
            </a:r>
            <a:r>
              <a:rPr lang="de-DE" b="1" baseline="-25000">
                <a:sym typeface="Symbol" charset="0"/>
              </a:rPr>
              <a:t>h.MatrNr</a:t>
            </a:r>
          </a:p>
        </p:txBody>
      </p:sp>
      <p:sp>
        <p:nvSpPr>
          <p:cNvPr id="51239" name="Line 57"/>
          <p:cNvSpPr>
            <a:spLocks noChangeShapeType="1"/>
          </p:cNvSpPr>
          <p:nvPr/>
        </p:nvSpPr>
        <p:spPr bwMode="auto">
          <a:xfrm flipV="1">
            <a:off x="6877050" y="2852738"/>
            <a:ext cx="287338" cy="5048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5896E96-2A0F-CC49-A268-D5005F2727F7}" type="slidenum">
              <a:rPr lang="en-US" sz="1400">
                <a:solidFill>
                  <a:srgbClr val="CC66FF"/>
                </a:solidFill>
              </a:rPr>
              <a:pPr/>
              <a:t>2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Ablauf der Anfrageoptimierung</a:t>
            </a:r>
          </a:p>
        </p:txBody>
      </p:sp>
      <p:sp>
        <p:nvSpPr>
          <p:cNvPr id="16387" name="Rectangle 9"/>
          <p:cNvSpPr>
            <a:spLocks noChangeArrowheads="1"/>
          </p:cNvSpPr>
          <p:nvPr/>
        </p:nvSpPr>
        <p:spPr bwMode="auto">
          <a:xfrm>
            <a:off x="2555875" y="1916113"/>
            <a:ext cx="2520950" cy="1368425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/>
              <a:t>Scanner</a:t>
            </a:r>
          </a:p>
          <a:p>
            <a:r>
              <a:rPr lang="de-DE"/>
              <a:t>Parser</a:t>
            </a:r>
          </a:p>
          <a:p>
            <a:r>
              <a:rPr lang="de-DE"/>
              <a:t>Sichtenauflösung</a:t>
            </a:r>
          </a:p>
        </p:txBody>
      </p:sp>
      <p:sp>
        <p:nvSpPr>
          <p:cNvPr id="16388" name="Rectangle 10"/>
          <p:cNvSpPr>
            <a:spLocks noChangeArrowheads="1"/>
          </p:cNvSpPr>
          <p:nvPr/>
        </p:nvSpPr>
        <p:spPr bwMode="auto">
          <a:xfrm>
            <a:off x="2555875" y="3933825"/>
            <a:ext cx="2520950" cy="1008063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/>
              <a:t>Anfrage-</a:t>
            </a:r>
          </a:p>
          <a:p>
            <a:r>
              <a:rPr lang="de-DE"/>
              <a:t>Optimierer</a:t>
            </a:r>
          </a:p>
        </p:txBody>
      </p:sp>
      <p:sp>
        <p:nvSpPr>
          <p:cNvPr id="16389" name="Rectangle 11"/>
          <p:cNvSpPr>
            <a:spLocks noChangeArrowheads="1"/>
          </p:cNvSpPr>
          <p:nvPr/>
        </p:nvSpPr>
        <p:spPr bwMode="auto">
          <a:xfrm>
            <a:off x="2555875" y="5734050"/>
            <a:ext cx="2520950" cy="935038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/>
              <a:t>Codeerzeugung</a:t>
            </a:r>
          </a:p>
          <a:p>
            <a:r>
              <a:rPr lang="de-DE"/>
              <a:t>Ausführung</a:t>
            </a:r>
          </a:p>
        </p:txBody>
      </p:sp>
      <p:sp>
        <p:nvSpPr>
          <p:cNvPr id="16390" name="Line 12"/>
          <p:cNvSpPr>
            <a:spLocks noChangeShapeType="1"/>
          </p:cNvSpPr>
          <p:nvPr/>
        </p:nvSpPr>
        <p:spPr bwMode="auto">
          <a:xfrm>
            <a:off x="3851275" y="1268413"/>
            <a:ext cx="0" cy="6477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16391" name="AutoShape 13"/>
          <p:cNvCxnSpPr>
            <a:cxnSpLocks noChangeShapeType="1"/>
            <a:stCxn id="16387" idx="2"/>
            <a:endCxn id="16388" idx="0"/>
          </p:cNvCxnSpPr>
          <p:nvPr/>
        </p:nvCxnSpPr>
        <p:spPr bwMode="auto">
          <a:xfrm>
            <a:off x="3816350" y="3303588"/>
            <a:ext cx="0" cy="611187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2" name="AutoShape 14"/>
          <p:cNvCxnSpPr>
            <a:cxnSpLocks noChangeShapeType="1"/>
            <a:stCxn id="16388" idx="2"/>
            <a:endCxn id="16389" idx="0"/>
          </p:cNvCxnSpPr>
          <p:nvPr/>
        </p:nvCxnSpPr>
        <p:spPr bwMode="auto">
          <a:xfrm>
            <a:off x="3816350" y="4960938"/>
            <a:ext cx="0" cy="754062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3" name="Text Box 15"/>
          <p:cNvSpPr txBox="1">
            <a:spLocks noChangeArrowheads="1"/>
          </p:cNvSpPr>
          <p:nvPr/>
        </p:nvSpPr>
        <p:spPr bwMode="auto">
          <a:xfrm>
            <a:off x="2051050" y="1111250"/>
            <a:ext cx="17113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de-DE">
                <a:solidFill>
                  <a:srgbClr val="0000FF"/>
                </a:solidFill>
              </a:rPr>
              <a:t>Deklarative</a:t>
            </a:r>
          </a:p>
          <a:p>
            <a:pPr algn="r">
              <a:lnSpc>
                <a:spcPct val="80000"/>
              </a:lnSpc>
            </a:pPr>
            <a:r>
              <a:rPr lang="de-DE">
                <a:solidFill>
                  <a:srgbClr val="0000FF"/>
                </a:solidFill>
              </a:rPr>
              <a:t>Anfrage</a:t>
            </a:r>
          </a:p>
        </p:txBody>
      </p:sp>
      <p:sp>
        <p:nvSpPr>
          <p:cNvPr id="16394" name="Text Box 16"/>
          <p:cNvSpPr txBox="1">
            <a:spLocks noChangeArrowheads="1"/>
          </p:cNvSpPr>
          <p:nvPr/>
        </p:nvSpPr>
        <p:spPr bwMode="auto">
          <a:xfrm>
            <a:off x="1763713" y="3284538"/>
            <a:ext cx="20510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de-DE">
                <a:solidFill>
                  <a:srgbClr val="0000FF"/>
                </a:solidFill>
              </a:rPr>
              <a:t>Algebraischer</a:t>
            </a:r>
          </a:p>
          <a:p>
            <a:pPr algn="r">
              <a:lnSpc>
                <a:spcPct val="80000"/>
              </a:lnSpc>
            </a:pPr>
            <a:r>
              <a:rPr lang="de-DE">
                <a:solidFill>
                  <a:srgbClr val="0000FF"/>
                </a:solidFill>
              </a:rPr>
              <a:t>Ausdruck</a:t>
            </a:r>
          </a:p>
        </p:txBody>
      </p:sp>
      <p:sp>
        <p:nvSpPr>
          <p:cNvPr id="16395" name="Text Box 17"/>
          <p:cNvSpPr txBox="1">
            <a:spLocks noChangeArrowheads="1"/>
          </p:cNvSpPr>
          <p:nvPr/>
        </p:nvSpPr>
        <p:spPr bwMode="auto">
          <a:xfrm>
            <a:off x="1765300" y="5013325"/>
            <a:ext cx="204946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de-DE">
                <a:solidFill>
                  <a:srgbClr val="0000FF"/>
                </a:solidFill>
              </a:rPr>
              <a:t>Auswertungs-</a:t>
            </a:r>
          </a:p>
          <a:p>
            <a:pPr algn="r">
              <a:lnSpc>
                <a:spcPct val="80000"/>
              </a:lnSpc>
            </a:pPr>
            <a:r>
              <a:rPr lang="de-DE">
                <a:solidFill>
                  <a:srgbClr val="0000FF"/>
                </a:solidFill>
              </a:rPr>
              <a:t>Plan (QEP)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Organisatorisches</a:t>
            </a:r>
          </a:p>
        </p:txBody>
      </p:sp>
      <p:sp>
        <p:nvSpPr>
          <p:cNvPr id="53250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>
                <a:latin typeface="Tahoma" charset="0"/>
              </a:rPr>
              <a:t>DB2 Zertifizierungskurs </a:t>
            </a:r>
          </a:p>
          <a:p>
            <a:pPr lvl="1"/>
            <a:r>
              <a:rPr lang="de-DE">
                <a:latin typeface="Tahoma" charset="0"/>
              </a:rPr>
              <a:t>IBM</a:t>
            </a:r>
          </a:p>
          <a:p>
            <a:pPr lvl="2"/>
            <a:r>
              <a:rPr lang="de-DE">
                <a:latin typeface="Tahoma" charset="0"/>
              </a:rPr>
              <a:t>Fast kostenlos</a:t>
            </a:r>
          </a:p>
          <a:p>
            <a:pPr lvl="1"/>
            <a:r>
              <a:rPr lang="de-DE">
                <a:latin typeface="Tahoma" charset="0"/>
              </a:rPr>
              <a:t>Für gute Studierende</a:t>
            </a:r>
          </a:p>
          <a:p>
            <a:r>
              <a:rPr lang="de-DE">
                <a:latin typeface="Tahoma" charset="0"/>
              </a:rPr>
              <a:t>DB Praktikum</a:t>
            </a:r>
          </a:p>
          <a:p>
            <a:pPr lvl="1"/>
            <a:r>
              <a:rPr lang="de-DE">
                <a:latin typeface="Tahoma" charset="0"/>
              </a:rPr>
              <a:t>Vorbesprechung  27. Januar 2009, 14.00 Uhr in unserem  Ted Codd Seminarraum MI 02.09.014</a:t>
            </a:r>
          </a:p>
          <a:p>
            <a:pPr lvl="1"/>
            <a:r>
              <a:rPr lang="de-DE">
                <a:latin typeface="Tahoma" charset="0"/>
              </a:rPr>
              <a:t>unter </a:t>
            </a:r>
            <a:r>
              <a:rPr lang="de-DE" u="sng">
                <a:latin typeface="Tahoma" charset="0"/>
                <a:hlinkClick r:id="rId3"/>
              </a:rPr>
              <a:t>http://dbpra.in.tum.de/dbpra-aktuell.shtml</a:t>
            </a:r>
            <a:endParaRPr lang="de-DE" u="sng">
              <a:latin typeface="Tahoma" charset="0"/>
            </a:endParaRPr>
          </a:p>
          <a:p>
            <a:r>
              <a:rPr lang="de-DE">
                <a:latin typeface="Tahoma" charset="0"/>
              </a:rPr>
              <a:t>Vorlesung am kommenden Freitag 23.1.09 (</a:t>
            </a:r>
            <a:r>
              <a:rPr lang="de-DE">
                <a:solidFill>
                  <a:srgbClr val="FF0000"/>
                </a:solidFill>
                <a:latin typeface="Tahoma" charset="0"/>
              </a:rPr>
              <a:t>neuer Stoff</a:t>
            </a:r>
            <a:r>
              <a:rPr lang="de-DE">
                <a:latin typeface="Tahoma" charset="0"/>
              </a:rPr>
              <a:t>)</a:t>
            </a:r>
          </a:p>
          <a:p>
            <a:pPr lvl="1"/>
            <a:r>
              <a:rPr lang="de-DE">
                <a:latin typeface="Tahoma" charset="0"/>
              </a:rPr>
              <a:t>In Hörsaal 1 (hier!)</a:t>
            </a:r>
          </a:p>
          <a:p>
            <a:r>
              <a:rPr lang="de-DE">
                <a:latin typeface="Tahoma" charset="0"/>
              </a:rPr>
              <a:t>Vorlesung am 30.1.09 …</a:t>
            </a:r>
          </a:p>
          <a:p>
            <a:pPr lvl="1"/>
            <a:r>
              <a:rPr lang="de-DE">
                <a:latin typeface="Tahoma" charset="0"/>
              </a:rPr>
              <a:t>Findet als Zentralübung statt (</a:t>
            </a:r>
            <a:r>
              <a:rPr lang="de-DE">
                <a:solidFill>
                  <a:srgbClr val="FF0000"/>
                </a:solidFill>
                <a:latin typeface="Tahoma" charset="0"/>
              </a:rPr>
              <a:t>kein neuer Stoff</a:t>
            </a:r>
            <a:r>
              <a:rPr lang="de-DE">
                <a:latin typeface="Tahoma" charset="0"/>
              </a:rPr>
              <a:t>)</a:t>
            </a:r>
          </a:p>
        </p:txBody>
      </p:sp>
      <p:sp>
        <p:nvSpPr>
          <p:cNvPr id="53251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25001C3-A58F-F440-925B-ACBFDA12E02B}" type="slidenum">
              <a:rPr lang="en-US" sz="1400">
                <a:solidFill>
                  <a:srgbClr val="CC66FF"/>
                </a:solidFill>
              </a:rPr>
              <a:pPr/>
              <a:t>20</a:t>
            </a:fld>
            <a:endParaRPr lang="en-US" sz="1400">
              <a:solidFill>
                <a:srgbClr val="CC66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20869D-499E-314D-B7F2-E5BFB8168FAE}" type="slidenum">
              <a:rPr lang="en-US" sz="1400">
                <a:solidFill>
                  <a:srgbClr val="CC66FF"/>
                </a:solidFill>
              </a:rPr>
              <a:pPr/>
              <a:t>21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Eine weitere Beispieloptimierung</a:t>
            </a:r>
          </a:p>
        </p:txBody>
      </p:sp>
      <p:pic>
        <p:nvPicPr>
          <p:cNvPr id="5529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8659" r="4964" b="24414"/>
          <a:stretch>
            <a:fillRect/>
          </a:stretch>
        </p:blipFill>
        <p:spPr bwMode="auto">
          <a:xfrm>
            <a:off x="179388" y="1412875"/>
            <a:ext cx="8964612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3BCD2D2-505C-0643-9AB3-5C2BE5B586EE}" type="slidenum">
              <a:rPr lang="en-US" sz="1400">
                <a:solidFill>
                  <a:srgbClr val="CC66FF"/>
                </a:solidFill>
              </a:rPr>
              <a:pPr/>
              <a:t>22</a:t>
            </a:fld>
            <a:endParaRPr lang="en-US" sz="1400">
              <a:solidFill>
                <a:srgbClr val="CC66FF"/>
              </a:solidFill>
            </a:endParaRPr>
          </a:p>
        </p:txBody>
      </p:sp>
      <p:graphicFrame>
        <p:nvGraphicFramePr>
          <p:cNvPr id="57346" name="Object 4"/>
          <p:cNvGraphicFramePr>
            <a:graphicFrameLocks noChangeAspect="1"/>
          </p:cNvGraphicFramePr>
          <p:nvPr/>
        </p:nvGraphicFramePr>
        <p:xfrm>
          <a:off x="107950" y="3500438"/>
          <a:ext cx="8880475" cy="219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0" name="Visio" r:id="rId4" imgW="6248400" imgH="1549400" progId="Visio.Drawing.11">
                  <p:embed/>
                </p:oleObj>
              </mc:Choice>
              <mc:Fallback>
                <p:oleObj name="Visio" r:id="rId4" imgW="6248400" imgH="1549400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3500438"/>
                        <a:ext cx="8880475" cy="219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5F18F84-A3D6-4B49-B679-7D706087BD12}" type="slidenum">
              <a:rPr lang="en-US" sz="1400">
                <a:solidFill>
                  <a:srgbClr val="CC66FF"/>
                </a:solidFill>
              </a:rPr>
              <a:pPr/>
              <a:t>23</a:t>
            </a:fld>
            <a:endParaRPr lang="en-US" sz="1400">
              <a:solidFill>
                <a:srgbClr val="CC66FF"/>
              </a:solidFill>
            </a:endParaRPr>
          </a:p>
        </p:txBody>
      </p:sp>
      <p:pic>
        <p:nvPicPr>
          <p:cNvPr id="5939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008DB09-8109-2E42-8B9A-79E28B14587A}" type="slidenum">
              <a:rPr lang="en-US" sz="1400">
                <a:solidFill>
                  <a:srgbClr val="CC66FF"/>
                </a:solidFill>
              </a:rPr>
              <a:pPr/>
              <a:t>24</a:t>
            </a:fld>
            <a:endParaRPr lang="en-US" sz="1400">
              <a:solidFill>
                <a:srgbClr val="CC66FF"/>
              </a:solidFill>
            </a:endParaRPr>
          </a:p>
        </p:txBody>
      </p:sp>
      <p:pic>
        <p:nvPicPr>
          <p:cNvPr id="6144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25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645362F-73F1-694F-A714-02A44F073EC7}" type="slidenum">
              <a:rPr lang="en-US" sz="1400">
                <a:solidFill>
                  <a:srgbClr val="CC66FF"/>
                </a:solidFill>
              </a:rPr>
              <a:pPr/>
              <a:t>25</a:t>
            </a:fld>
            <a:endParaRPr lang="en-US" sz="1400">
              <a:solidFill>
                <a:srgbClr val="CC66FF"/>
              </a:solidFill>
            </a:endParaRPr>
          </a:p>
        </p:txBody>
      </p:sp>
      <p:pic>
        <p:nvPicPr>
          <p:cNvPr id="6349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324975" cy="699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7944DA1-C857-DA44-8C67-47C16EB27C96}" type="slidenum">
              <a:rPr lang="en-US" sz="1400">
                <a:solidFill>
                  <a:srgbClr val="CC66FF"/>
                </a:solidFill>
              </a:rPr>
              <a:pPr/>
              <a:t>26</a:t>
            </a:fld>
            <a:endParaRPr lang="en-US" sz="1400">
              <a:solidFill>
                <a:srgbClr val="CC66FF"/>
              </a:solidFill>
            </a:endParaRPr>
          </a:p>
        </p:txBody>
      </p:sp>
      <p:pic>
        <p:nvPicPr>
          <p:cNvPr id="6553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8E12E88-6F0E-AA4B-B04D-8A9F4B623CF2}" type="slidenum">
              <a:rPr lang="en-US" sz="1400">
                <a:solidFill>
                  <a:srgbClr val="CC66FF"/>
                </a:solidFill>
              </a:rPr>
              <a:pPr/>
              <a:t>27</a:t>
            </a:fld>
            <a:endParaRPr lang="en-US" sz="1400">
              <a:solidFill>
                <a:srgbClr val="CC66FF"/>
              </a:solidFill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6" t="51042"/>
          <a:stretch>
            <a:fillRect/>
          </a:stretch>
        </p:blipFill>
        <p:spPr bwMode="auto">
          <a:xfrm>
            <a:off x="0" y="0"/>
            <a:ext cx="5724525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0" t="50977" r="-195"/>
          <a:stretch>
            <a:fillRect/>
          </a:stretch>
        </p:blipFill>
        <p:spPr bwMode="auto">
          <a:xfrm>
            <a:off x="2232025" y="2900363"/>
            <a:ext cx="6911975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4" t="23416" r="3125" b="66731"/>
          <a:stretch>
            <a:fillRect/>
          </a:stretch>
        </p:blipFill>
        <p:spPr bwMode="auto">
          <a:xfrm>
            <a:off x="4787900" y="0"/>
            <a:ext cx="43561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AutoShape 5"/>
          <p:cNvSpPr>
            <a:spLocks noChangeArrowheads="1"/>
          </p:cNvSpPr>
          <p:nvPr/>
        </p:nvSpPr>
        <p:spPr bwMode="auto">
          <a:xfrm rot="-915514">
            <a:off x="6227763" y="1052513"/>
            <a:ext cx="1731962" cy="2546350"/>
          </a:xfrm>
          <a:prstGeom prst="curvedLeftArrow">
            <a:avLst>
              <a:gd name="adj1" fmla="val 11510"/>
              <a:gd name="adj2" fmla="val 40914"/>
              <a:gd name="adj3" fmla="val 33333"/>
            </a:avLst>
          </a:prstGeom>
          <a:solidFill>
            <a:schemeClr val="accent1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0" y="0"/>
            <a:ext cx="1331913" cy="11255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449A3BC-8CAA-4A43-9F4A-38D29848FCE6}" type="slidenum">
              <a:rPr lang="en-US" sz="1400">
                <a:solidFill>
                  <a:srgbClr val="CC66FF"/>
                </a:solidFill>
              </a:rPr>
              <a:pPr/>
              <a:t>28</a:t>
            </a:fld>
            <a:endParaRPr lang="en-US" sz="1400">
              <a:solidFill>
                <a:srgbClr val="CC66FF"/>
              </a:solidFill>
            </a:endParaRPr>
          </a:p>
        </p:txBody>
      </p:sp>
      <p:pic>
        <p:nvPicPr>
          <p:cNvPr id="6963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9B4B09F-E3A5-624D-A041-057774495746}" type="slidenum">
              <a:rPr lang="en-US" sz="1400">
                <a:solidFill>
                  <a:srgbClr val="CC66FF"/>
                </a:solidFill>
              </a:rPr>
              <a:pPr/>
              <a:t>29</a:t>
            </a:fld>
            <a:endParaRPr lang="en-US" sz="1400">
              <a:solidFill>
                <a:srgbClr val="CC66FF"/>
              </a:solidFill>
            </a:endParaRP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8333" r="10938" b="6250"/>
          <a:stretch>
            <a:fillRect/>
          </a:stretch>
        </p:blipFill>
        <p:spPr bwMode="auto">
          <a:xfrm>
            <a:off x="609600" y="0"/>
            <a:ext cx="77724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9431273-E1C3-CF4F-B6A3-7D150D5CE441}" type="slidenum">
              <a:rPr lang="en-US" sz="1400">
                <a:solidFill>
                  <a:srgbClr val="CC66FF"/>
                </a:solidFill>
              </a:rPr>
              <a:pPr/>
              <a:t>3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Kanonische Übersetzung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0" y="2924175"/>
            <a:ext cx="324008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b="1"/>
              <a:t>select</a:t>
            </a:r>
            <a:r>
              <a:rPr lang="de-DE"/>
              <a:t> A1, ..., An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b="1"/>
              <a:t>from</a:t>
            </a:r>
            <a:r>
              <a:rPr lang="de-DE"/>
              <a:t> R1, ..., Rk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b="1"/>
              <a:t>where</a:t>
            </a:r>
            <a:r>
              <a:rPr lang="de-DE"/>
              <a:t> P</a:t>
            </a: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4643438" y="5445125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/>
              <a:t>R1</a:t>
            </a: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6011863" y="5445125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/>
              <a:t>R2</a:t>
            </a:r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7164388" y="4868863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/>
              <a:t>R3</a:t>
            </a:r>
          </a:p>
        </p:txBody>
      </p:sp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8101013" y="3573463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/>
              <a:t>Rk</a:t>
            </a:r>
          </a:p>
        </p:txBody>
      </p:sp>
      <p:sp>
        <p:nvSpPr>
          <p:cNvPr id="18440" name="Text Box 9"/>
          <p:cNvSpPr txBox="1">
            <a:spLocks noChangeArrowheads="1"/>
          </p:cNvSpPr>
          <p:nvPr/>
        </p:nvSpPr>
        <p:spPr bwMode="auto">
          <a:xfrm>
            <a:off x="5292725" y="4652963"/>
            <a:ext cx="5032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800" b="1">
                <a:sym typeface="Symbol" charset="0"/>
              </a:rPr>
              <a:t></a:t>
            </a:r>
          </a:p>
        </p:txBody>
      </p:sp>
      <p:sp>
        <p:nvSpPr>
          <p:cNvPr id="18441" name="Text Box 10"/>
          <p:cNvSpPr txBox="1">
            <a:spLocks noChangeArrowheads="1"/>
          </p:cNvSpPr>
          <p:nvPr/>
        </p:nvSpPr>
        <p:spPr bwMode="auto">
          <a:xfrm>
            <a:off x="6372225" y="3860800"/>
            <a:ext cx="3603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800" b="1">
                <a:sym typeface="Symbol" charset="0"/>
              </a:rPr>
              <a:t></a:t>
            </a:r>
          </a:p>
        </p:txBody>
      </p:sp>
      <p:sp>
        <p:nvSpPr>
          <p:cNvPr id="18442" name="Text Box 11"/>
          <p:cNvSpPr txBox="1">
            <a:spLocks noChangeArrowheads="1"/>
          </p:cNvSpPr>
          <p:nvPr/>
        </p:nvSpPr>
        <p:spPr bwMode="auto">
          <a:xfrm>
            <a:off x="7524750" y="2636838"/>
            <a:ext cx="5032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800" b="1">
                <a:sym typeface="Symbol" charset="0"/>
              </a:rPr>
              <a:t></a:t>
            </a:r>
          </a:p>
        </p:txBody>
      </p:sp>
      <p:sp>
        <p:nvSpPr>
          <p:cNvPr id="18443" name="Text Box 12"/>
          <p:cNvSpPr txBox="1">
            <a:spLocks noChangeArrowheads="1"/>
          </p:cNvSpPr>
          <p:nvPr/>
        </p:nvSpPr>
        <p:spPr bwMode="auto">
          <a:xfrm>
            <a:off x="7451725" y="1844675"/>
            <a:ext cx="647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800" b="1">
                <a:sym typeface="Symbol" charset="0"/>
              </a:rPr>
              <a:t></a:t>
            </a:r>
            <a:r>
              <a:rPr lang="de-DE" sz="2800" b="1" baseline="-25000">
                <a:sym typeface="Symbol" charset="0"/>
              </a:rPr>
              <a:t>P</a:t>
            </a:r>
          </a:p>
        </p:txBody>
      </p:sp>
      <p:sp>
        <p:nvSpPr>
          <p:cNvPr id="18444" name="Text Box 13"/>
          <p:cNvSpPr txBox="1">
            <a:spLocks noChangeArrowheads="1"/>
          </p:cNvSpPr>
          <p:nvPr/>
        </p:nvSpPr>
        <p:spPr bwMode="auto">
          <a:xfrm>
            <a:off x="6877050" y="1052513"/>
            <a:ext cx="226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b="1">
                <a:sym typeface="Symbol" charset="0"/>
              </a:rPr>
              <a:t></a:t>
            </a:r>
            <a:r>
              <a:rPr lang="de-DE" b="1" baseline="-25000">
                <a:sym typeface="Symbol" charset="0"/>
              </a:rPr>
              <a:t>A1, ..., An</a:t>
            </a:r>
          </a:p>
        </p:txBody>
      </p:sp>
      <p:cxnSp>
        <p:nvCxnSpPr>
          <p:cNvPr id="18445" name="AutoShape 14"/>
          <p:cNvCxnSpPr>
            <a:cxnSpLocks noChangeShapeType="1"/>
            <a:stCxn id="18436" idx="0"/>
            <a:endCxn id="18440" idx="2"/>
          </p:cNvCxnSpPr>
          <p:nvPr/>
        </p:nvCxnSpPr>
        <p:spPr bwMode="auto">
          <a:xfrm flipV="1">
            <a:off x="4932363" y="5172075"/>
            <a:ext cx="612775" cy="27305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6" name="AutoShape 15"/>
          <p:cNvCxnSpPr>
            <a:cxnSpLocks noChangeShapeType="1"/>
            <a:stCxn id="18437" idx="0"/>
          </p:cNvCxnSpPr>
          <p:nvPr/>
        </p:nvCxnSpPr>
        <p:spPr bwMode="auto">
          <a:xfrm flipH="1" flipV="1">
            <a:off x="5580063" y="5157788"/>
            <a:ext cx="720725" cy="287337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47" name="Line 17"/>
          <p:cNvSpPr>
            <a:spLocks noChangeShapeType="1"/>
          </p:cNvSpPr>
          <p:nvPr/>
        </p:nvSpPr>
        <p:spPr bwMode="auto">
          <a:xfrm flipV="1">
            <a:off x="5651500" y="4365625"/>
            <a:ext cx="865188" cy="50323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448" name="Line 18"/>
          <p:cNvSpPr>
            <a:spLocks noChangeShapeType="1"/>
          </p:cNvSpPr>
          <p:nvPr/>
        </p:nvSpPr>
        <p:spPr bwMode="auto">
          <a:xfrm flipH="1" flipV="1">
            <a:off x="6659563" y="4365625"/>
            <a:ext cx="792162" cy="50323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449" name="Line 20"/>
          <p:cNvSpPr>
            <a:spLocks noChangeShapeType="1"/>
          </p:cNvSpPr>
          <p:nvPr/>
        </p:nvSpPr>
        <p:spPr bwMode="auto">
          <a:xfrm flipV="1">
            <a:off x="6588125" y="3068638"/>
            <a:ext cx="1152525" cy="1008062"/>
          </a:xfrm>
          <a:prstGeom prst="line">
            <a:avLst/>
          </a:prstGeom>
          <a:noFill/>
          <a:ln w="38100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450" name="Line 21"/>
          <p:cNvSpPr>
            <a:spLocks noChangeShapeType="1"/>
          </p:cNvSpPr>
          <p:nvPr/>
        </p:nvSpPr>
        <p:spPr bwMode="auto">
          <a:xfrm flipH="1" flipV="1">
            <a:off x="7740650" y="3068638"/>
            <a:ext cx="647700" cy="5762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18451" name="AutoShape 23"/>
          <p:cNvCxnSpPr>
            <a:cxnSpLocks noChangeShapeType="1"/>
            <a:stCxn id="18442" idx="0"/>
            <a:endCxn id="18443" idx="2"/>
          </p:cNvCxnSpPr>
          <p:nvPr/>
        </p:nvCxnSpPr>
        <p:spPr bwMode="auto">
          <a:xfrm flipH="1" flipV="1">
            <a:off x="7775575" y="2363788"/>
            <a:ext cx="1588" cy="27305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52" name="Line 25"/>
          <p:cNvSpPr>
            <a:spLocks noChangeShapeType="1"/>
          </p:cNvSpPr>
          <p:nvPr/>
        </p:nvSpPr>
        <p:spPr bwMode="auto">
          <a:xfrm flipV="1">
            <a:off x="7812088" y="1557338"/>
            <a:ext cx="0" cy="431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453" name="AutoShape 26"/>
          <p:cNvSpPr>
            <a:spLocks noChangeArrowheads="1"/>
          </p:cNvSpPr>
          <p:nvPr/>
        </p:nvSpPr>
        <p:spPr bwMode="auto">
          <a:xfrm>
            <a:off x="2987675" y="3284538"/>
            <a:ext cx="3024188" cy="3603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Entschachtelung</a:t>
            </a:r>
            <a:r>
              <a:rPr lang="de-DE" dirty="0" smtClean="0"/>
              <a:t> / </a:t>
            </a:r>
            <a:r>
              <a:rPr lang="de-DE" dirty="0" err="1" smtClean="0"/>
              <a:t>Unnesting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select </a:t>
            </a:r>
            <a:r>
              <a:rPr lang="en-US" dirty="0" err="1"/>
              <a:t>s.Name</a:t>
            </a:r>
            <a:r>
              <a:rPr lang="en-US" dirty="0"/>
              <a:t>, </a:t>
            </a:r>
            <a:r>
              <a:rPr lang="en-US" dirty="0" err="1"/>
              <a:t>p.VorlNr</a:t>
            </a:r>
            <a:r>
              <a:rPr lang="en-US" dirty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from </a:t>
            </a:r>
            <a:r>
              <a:rPr lang="en-US" dirty="0" err="1"/>
              <a:t>Studenten</a:t>
            </a:r>
            <a:r>
              <a:rPr lang="en-US" dirty="0"/>
              <a:t> s , </a:t>
            </a:r>
            <a:r>
              <a:rPr lang="en-US" dirty="0" err="1"/>
              <a:t>prüfen</a:t>
            </a:r>
            <a:r>
              <a:rPr lang="en-US" dirty="0"/>
              <a:t> p</a:t>
            </a:r>
            <a:br>
              <a:rPr lang="en-US" dirty="0"/>
            </a:br>
            <a:r>
              <a:rPr lang="en-US" dirty="0"/>
              <a:t>where </a:t>
            </a:r>
            <a:r>
              <a:rPr lang="en-US" dirty="0" err="1"/>
              <a:t>s.MatrNr</a:t>
            </a:r>
            <a:r>
              <a:rPr lang="en-US" dirty="0"/>
              <a:t> = </a:t>
            </a:r>
            <a:r>
              <a:rPr lang="en-US" dirty="0" err="1"/>
              <a:t>p.MatrNr</a:t>
            </a:r>
            <a:r>
              <a:rPr lang="en-US" dirty="0"/>
              <a:t> and </a:t>
            </a:r>
            <a:r>
              <a:rPr lang="en-US" dirty="0" err="1"/>
              <a:t>p.Note</a:t>
            </a:r>
            <a:r>
              <a:rPr lang="en-US" dirty="0"/>
              <a:t> = (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select </a:t>
            </a:r>
            <a:r>
              <a:rPr lang="en-US" dirty="0"/>
              <a:t>min(p2.Note)</a:t>
            </a:r>
            <a:br>
              <a:rPr lang="en-US" dirty="0"/>
            </a:br>
            <a:r>
              <a:rPr lang="en-US" dirty="0" smtClean="0"/>
              <a:t>	from </a:t>
            </a:r>
            <a:r>
              <a:rPr lang="en-US" dirty="0" err="1"/>
              <a:t>prüfen</a:t>
            </a:r>
            <a:r>
              <a:rPr lang="en-US" dirty="0"/>
              <a:t> p2</a:t>
            </a:r>
            <a:br>
              <a:rPr lang="en-US" dirty="0"/>
            </a:br>
            <a:r>
              <a:rPr lang="en-US" dirty="0" smtClean="0"/>
              <a:t>	where </a:t>
            </a:r>
            <a:r>
              <a:rPr lang="en-US" dirty="0" err="1" smtClean="0"/>
              <a:t>s.MatrNr</a:t>
            </a:r>
            <a:r>
              <a:rPr lang="en-US" dirty="0"/>
              <a:t>=</a:t>
            </a:r>
            <a:r>
              <a:rPr lang="en-US" dirty="0" smtClean="0"/>
              <a:t>p2.MatrNr </a:t>
            </a:r>
            <a:r>
              <a:rPr lang="en-US" dirty="0"/>
              <a:t>)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select </a:t>
            </a:r>
            <a:r>
              <a:rPr lang="en-US" dirty="0" err="1"/>
              <a:t>s.Name</a:t>
            </a:r>
            <a:r>
              <a:rPr lang="en-US" dirty="0"/>
              <a:t>, </a:t>
            </a:r>
            <a:r>
              <a:rPr lang="en-US" dirty="0" err="1"/>
              <a:t>p.VorlNr</a:t>
            </a:r>
            <a:r>
              <a:rPr lang="en-US" dirty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from </a:t>
            </a:r>
            <a:r>
              <a:rPr lang="en-US" dirty="0" err="1"/>
              <a:t>Studenten</a:t>
            </a:r>
            <a:r>
              <a:rPr lang="en-US" dirty="0"/>
              <a:t> s , </a:t>
            </a:r>
            <a:r>
              <a:rPr lang="en-US" dirty="0" err="1"/>
              <a:t>prüfen</a:t>
            </a:r>
            <a:r>
              <a:rPr lang="en-US" dirty="0"/>
              <a:t> p ,</a:t>
            </a:r>
            <a:br>
              <a:rPr lang="en-US" dirty="0"/>
            </a:br>
            <a:r>
              <a:rPr lang="en-US" dirty="0" smtClean="0"/>
              <a:t>	(</a:t>
            </a:r>
            <a:r>
              <a:rPr lang="en-US" dirty="0"/>
              <a:t>select p2.MatrNr as ID, min(p2.Note) as </a:t>
            </a:r>
            <a:r>
              <a:rPr lang="en-US" dirty="0" err="1"/>
              <a:t>beste</a:t>
            </a:r>
            <a:r>
              <a:rPr lang="en-US" dirty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from </a:t>
            </a:r>
            <a:r>
              <a:rPr lang="en-US" dirty="0" err="1"/>
              <a:t>prüfen</a:t>
            </a:r>
            <a:r>
              <a:rPr lang="en-US" dirty="0"/>
              <a:t> p2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group </a:t>
            </a:r>
            <a:r>
              <a:rPr lang="en-US" dirty="0"/>
              <a:t>by p2.MatrNr) m</a:t>
            </a:r>
            <a:br>
              <a:rPr lang="en-US" dirty="0"/>
            </a:br>
            <a:r>
              <a:rPr lang="en-US" dirty="0"/>
              <a:t>where </a:t>
            </a:r>
            <a:r>
              <a:rPr lang="en-US" dirty="0" err="1"/>
              <a:t>s.MatrNr</a:t>
            </a:r>
            <a:r>
              <a:rPr lang="en-US" dirty="0"/>
              <a:t>=</a:t>
            </a:r>
            <a:r>
              <a:rPr lang="en-US" dirty="0" err="1"/>
              <a:t>p.MatrNr</a:t>
            </a:r>
            <a:r>
              <a:rPr lang="en-US" dirty="0"/>
              <a:t> and </a:t>
            </a:r>
            <a:r>
              <a:rPr lang="en-US" dirty="0" err="1"/>
              <a:t>m.ID</a:t>
            </a:r>
            <a:r>
              <a:rPr lang="en-US" dirty="0"/>
              <a:t>=</a:t>
            </a:r>
            <a:r>
              <a:rPr lang="en-US" dirty="0" err="1"/>
              <a:t>s.MatrNr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and </a:t>
            </a:r>
            <a:r>
              <a:rPr lang="en-US" dirty="0" err="1"/>
              <a:t>p.Note</a:t>
            </a:r>
            <a:r>
              <a:rPr lang="en-US" dirty="0"/>
              <a:t>=</a:t>
            </a:r>
            <a:r>
              <a:rPr lang="en-US" dirty="0" err="1"/>
              <a:t>m.beste</a:t>
            </a:r>
            <a:r>
              <a:rPr lang="en-US" dirty="0"/>
              <a:t> </a:t>
            </a:r>
            <a:endParaRPr lang="en-US" dirty="0"/>
          </a:p>
          <a:p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C7AF3C-31A2-E541-8213-0179D07E4B6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5" name="Pfeil nach unten 4"/>
          <p:cNvSpPr/>
          <p:nvPr/>
        </p:nvSpPr>
        <p:spPr bwMode="auto">
          <a:xfrm>
            <a:off x="899592" y="3429000"/>
            <a:ext cx="3384376" cy="720080"/>
          </a:xfrm>
          <a:prstGeom prst="downArrow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automatisch</a:t>
            </a: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056138"/>
      </p:ext>
    </p:extLst>
  </p:cSld>
  <p:clrMapOvr>
    <a:masterClrMapping/>
  </p:clrMapOvr>
  <p:transition xmlns:p14="http://schemas.microsoft.com/office/powerpoint/2010/main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Dependent</a:t>
            </a:r>
            <a:r>
              <a:rPr lang="de-DE" dirty="0" smtClean="0"/>
              <a:t> </a:t>
            </a:r>
            <a:r>
              <a:rPr lang="de-DE" dirty="0" err="1" smtClean="0"/>
              <a:t>Join</a:t>
            </a:r>
            <a:r>
              <a:rPr lang="de-DE" dirty="0" smtClean="0"/>
              <a:t> (</a:t>
            </a:r>
            <a:r>
              <a:rPr lang="de-DE" dirty="0" err="1" smtClean="0"/>
              <a:t>nested</a:t>
            </a:r>
            <a:r>
              <a:rPr lang="de-DE" dirty="0" smtClean="0"/>
              <a:t> </a:t>
            </a:r>
            <a:r>
              <a:rPr lang="de-DE" dirty="0" err="1" smtClean="0"/>
              <a:t>loop</a:t>
            </a:r>
            <a:r>
              <a:rPr lang="de-DE" dirty="0" smtClean="0"/>
              <a:t> Semantik)</a:t>
            </a:r>
            <a:endParaRPr lang="de-DE" dirty="0"/>
          </a:p>
        </p:txBody>
      </p:sp>
      <p:pic>
        <p:nvPicPr>
          <p:cNvPr id="5" name="Inhaltsplatzhalter 4" descr="Bildschirmfoto 2015-11-23 um 09.01.0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1344" b="-241344"/>
          <a:stretch>
            <a:fillRect/>
          </a:stretch>
        </p:blipFill>
        <p:spPr>
          <a:xfrm>
            <a:off x="-36512" y="-1035496"/>
            <a:ext cx="9144000" cy="6480720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E0F6C-A68F-6642-BE47-DBC912CC3E0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969627"/>
      </p:ext>
    </p:extLst>
  </p:cSld>
  <p:clrMapOvr>
    <a:masterClrMapping/>
  </p:clrMapOvr>
  <p:transition xmlns:p14="http://schemas.microsoft.com/office/powerpoint/2010/main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Einfache </a:t>
            </a:r>
            <a:r>
              <a:rPr lang="de-DE" dirty="0" err="1" smtClean="0"/>
              <a:t>Entschachtelung</a:t>
            </a:r>
            <a:endParaRPr lang="de-DE" dirty="0"/>
          </a:p>
        </p:txBody>
      </p:sp>
      <p:pic>
        <p:nvPicPr>
          <p:cNvPr id="5" name="Inhaltsplatzhalter 4" descr="Bildschirmfoto 2015-11-23 um 09.02.1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8310" b="-78310"/>
          <a:stretch>
            <a:fillRect/>
          </a:stretch>
        </p:blipFill>
        <p:spPr>
          <a:xfrm>
            <a:off x="-19501" y="-387424"/>
            <a:ext cx="9144000" cy="5638800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E0F6C-A68F-6642-BE47-DBC912CC3E0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6" name="Bild 5" descr="Bildschirmfoto 2015-11-23 um 09.02.3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573016"/>
            <a:ext cx="9144000" cy="981684"/>
          </a:xfrm>
          <a:prstGeom prst="rect">
            <a:avLst/>
          </a:prstGeom>
        </p:spPr>
      </p:pic>
      <p:pic>
        <p:nvPicPr>
          <p:cNvPr id="7" name="Bild 6" descr="Bildschirmfoto 2015-11-23 um 09.02.4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4581128"/>
            <a:ext cx="9144000" cy="108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135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Bildschirmfoto 2015-11-23 um 09.05.2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27" r="-10927"/>
          <a:stretch>
            <a:fillRect/>
          </a:stretch>
        </p:blipFill>
        <p:spPr>
          <a:xfrm>
            <a:off x="0" y="1988840"/>
            <a:ext cx="9144000" cy="4869160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E0F6C-A68F-6642-BE47-DBC912CC3E0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6" name="Bild 5" descr="Bildschirmfoto 2015-11-23 um 09.06.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-99392"/>
            <a:ext cx="7404100" cy="1066800"/>
          </a:xfrm>
          <a:prstGeom prst="rect">
            <a:avLst/>
          </a:prstGeom>
        </p:spPr>
      </p:pic>
      <p:pic>
        <p:nvPicPr>
          <p:cNvPr id="7" name="Bild 6" descr="Bildschirmfoto 2015-11-23 um 09.07.5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692696"/>
            <a:ext cx="4920208" cy="70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1258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Weitere Transformationsregeln</a:t>
            </a:r>
            <a:endParaRPr lang="de-DE" dirty="0"/>
          </a:p>
        </p:txBody>
      </p:sp>
      <p:pic>
        <p:nvPicPr>
          <p:cNvPr id="5" name="Inhaltsplatzhalter 4" descr="Bildschirmfoto 2015-11-23 um 09.10.3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3566" b="-163566"/>
          <a:stretch>
            <a:fillRect/>
          </a:stretch>
        </p:blipFill>
        <p:spPr>
          <a:xfrm>
            <a:off x="-24717" y="-243408"/>
            <a:ext cx="9144000" cy="5638800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E0F6C-A68F-6642-BE47-DBC912CC3E0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6" name="Bild 5" descr="Bildschirmfoto 2015-11-23 um 09.10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96752"/>
            <a:ext cx="5981700" cy="863600"/>
          </a:xfrm>
          <a:prstGeom prst="rect">
            <a:avLst/>
          </a:prstGeom>
        </p:spPr>
      </p:pic>
      <p:pic>
        <p:nvPicPr>
          <p:cNvPr id="7" name="Bild 6" descr="Bildschirmfoto 2015-11-23 um 09.10.5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24944"/>
            <a:ext cx="8242300" cy="1016000"/>
          </a:xfrm>
          <a:prstGeom prst="rect">
            <a:avLst/>
          </a:prstGeom>
        </p:spPr>
      </p:pic>
      <p:pic>
        <p:nvPicPr>
          <p:cNvPr id="8" name="Bild 7" descr="Bildschirmfoto 2015-11-23 um 09.10.5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861048"/>
            <a:ext cx="7162800" cy="965200"/>
          </a:xfrm>
          <a:prstGeom prst="rect">
            <a:avLst/>
          </a:prstGeom>
        </p:spPr>
      </p:pic>
      <p:pic>
        <p:nvPicPr>
          <p:cNvPr id="9" name="Bild 8" descr="Bildschirmfoto 2015-11-23 um 09.11.0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581128"/>
            <a:ext cx="77089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253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</a:t>
            </a:r>
            <a:endParaRPr lang="de-DE" dirty="0"/>
          </a:p>
        </p:txBody>
      </p:sp>
      <p:pic>
        <p:nvPicPr>
          <p:cNvPr id="5" name="Inhaltsplatzhalter 4" descr="Bildschirmfoto 2015-11-23 um 09.14.1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676" r="-44676"/>
          <a:stretch>
            <a:fillRect/>
          </a:stretch>
        </p:blipFill>
        <p:spPr>
          <a:xfrm>
            <a:off x="-1" y="332656"/>
            <a:ext cx="10581639" cy="6525344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E0F6C-A68F-6642-BE47-DBC912CC3E0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15705"/>
      </p:ext>
    </p:extLst>
  </p:cSld>
  <p:clrMapOvr>
    <a:masterClrMapping/>
  </p:clrMapOvr>
  <p:transition xmlns:p14="http://schemas.microsoft.com/office/powerpoint/2010/main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Entkoppelung rechter Seite von linker Seite: optional</a:t>
            </a:r>
            <a:endParaRPr lang="de-DE" dirty="0"/>
          </a:p>
        </p:txBody>
      </p:sp>
      <p:pic>
        <p:nvPicPr>
          <p:cNvPr id="5" name="Inhaltsplatzhalter 4" descr="Bildschirmfoto 2015-11-23 um 09.15.2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97" b="-3297"/>
          <a:stretch>
            <a:fillRect/>
          </a:stretch>
        </p:blipFill>
        <p:spPr/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E0F6C-A68F-6642-BE47-DBC912CC3E0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38643"/>
      </p:ext>
    </p:extLst>
  </p:cSld>
  <p:clrMapOvr>
    <a:masterClrMapping/>
  </p:clrMapOvr>
  <p:transition xmlns:p14="http://schemas.microsoft.com/office/powerpoint/2010/main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4D31ED0-C80A-174D-90BD-6B03B23729B1}" type="slidenum">
              <a:rPr lang="en-US" sz="1400">
                <a:solidFill>
                  <a:srgbClr val="CC66FF"/>
                </a:solidFill>
              </a:rPr>
              <a:pPr/>
              <a:t>37</a:t>
            </a:fld>
            <a:endParaRPr lang="en-US" sz="1400">
              <a:solidFill>
                <a:srgbClr val="CC66FF"/>
              </a:solidFill>
            </a:endParaRP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8333" r="10938" b="6250"/>
          <a:stretch>
            <a:fillRect/>
          </a:stretch>
        </p:blipFill>
        <p:spPr bwMode="auto">
          <a:xfrm>
            <a:off x="1295400" y="1143000"/>
            <a:ext cx="6324600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Pull-basierte Anfrageauswertung</a:t>
            </a:r>
            <a:br>
              <a:rPr lang="de-DE">
                <a:latin typeface="Arial Black" charset="0"/>
              </a:rPr>
            </a:br>
            <a:endParaRPr lang="de-DE">
              <a:latin typeface="Arial Black" charset="0"/>
            </a:endParaRPr>
          </a:p>
        </p:txBody>
      </p:sp>
      <p:sp>
        <p:nvSpPr>
          <p:cNvPr id="96260" name="Line 4"/>
          <p:cNvSpPr>
            <a:spLocks noChangeShapeType="1"/>
          </p:cNvSpPr>
          <p:nvPr/>
        </p:nvSpPr>
        <p:spPr bwMode="auto">
          <a:xfrm flipH="1">
            <a:off x="3352800" y="2057400"/>
            <a:ext cx="381000" cy="762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3422650" y="2286000"/>
            <a:ext cx="77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>
                <a:solidFill>
                  <a:schemeClr val="accent1"/>
                </a:solidFill>
                <a:latin typeface="Times New Roman" charset="0"/>
              </a:rPr>
              <a:t>open</a:t>
            </a:r>
            <a:endParaRPr lang="de-DE">
              <a:latin typeface="Times New Roman" charset="0"/>
            </a:endParaRPr>
          </a:p>
        </p:txBody>
      </p:sp>
      <p:sp>
        <p:nvSpPr>
          <p:cNvPr id="96262" name="Line 6"/>
          <p:cNvSpPr>
            <a:spLocks noChangeShapeType="1"/>
          </p:cNvSpPr>
          <p:nvPr/>
        </p:nvSpPr>
        <p:spPr bwMode="auto">
          <a:xfrm flipH="1">
            <a:off x="2362200" y="3657600"/>
            <a:ext cx="381000" cy="685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6263" name="Line 7"/>
          <p:cNvSpPr>
            <a:spLocks noChangeShapeType="1"/>
          </p:cNvSpPr>
          <p:nvPr/>
        </p:nvSpPr>
        <p:spPr bwMode="auto">
          <a:xfrm>
            <a:off x="3048000" y="3581400"/>
            <a:ext cx="381000" cy="762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6264" name="Line 8"/>
          <p:cNvSpPr>
            <a:spLocks noChangeShapeType="1"/>
          </p:cNvSpPr>
          <p:nvPr/>
        </p:nvSpPr>
        <p:spPr bwMode="auto">
          <a:xfrm>
            <a:off x="5105400" y="2057400"/>
            <a:ext cx="457200" cy="838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6265" name="Line 9"/>
          <p:cNvSpPr>
            <a:spLocks noChangeShapeType="1"/>
          </p:cNvSpPr>
          <p:nvPr/>
        </p:nvSpPr>
        <p:spPr bwMode="auto">
          <a:xfrm>
            <a:off x="6019800" y="3657600"/>
            <a:ext cx="0" cy="533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6266" name="Line 10"/>
          <p:cNvSpPr>
            <a:spLocks noChangeShapeType="1"/>
          </p:cNvSpPr>
          <p:nvPr/>
        </p:nvSpPr>
        <p:spPr bwMode="auto">
          <a:xfrm flipH="1">
            <a:off x="5562600" y="5029200"/>
            <a:ext cx="381000" cy="762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6267" name="Line 11"/>
          <p:cNvSpPr>
            <a:spLocks noChangeShapeType="1"/>
          </p:cNvSpPr>
          <p:nvPr/>
        </p:nvSpPr>
        <p:spPr bwMode="auto">
          <a:xfrm>
            <a:off x="6248400" y="5029200"/>
            <a:ext cx="381000" cy="685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6268" name="Line 12"/>
          <p:cNvSpPr>
            <a:spLocks noChangeShapeType="1"/>
          </p:cNvSpPr>
          <p:nvPr/>
        </p:nvSpPr>
        <p:spPr bwMode="auto">
          <a:xfrm flipH="1">
            <a:off x="3276600" y="2057400"/>
            <a:ext cx="381000" cy="6858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6269" name="Text Box 13"/>
          <p:cNvSpPr txBox="1">
            <a:spLocks noChangeArrowheads="1"/>
          </p:cNvSpPr>
          <p:nvPr/>
        </p:nvSpPr>
        <p:spPr bwMode="auto">
          <a:xfrm>
            <a:off x="2736850" y="2133600"/>
            <a:ext cx="70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de-DE">
                <a:solidFill>
                  <a:srgbClr val="33CC33"/>
                </a:solidFill>
                <a:latin typeface="Times New Roman" charset="0"/>
              </a:rPr>
              <a:t>next</a:t>
            </a:r>
            <a:endParaRPr lang="de-DE">
              <a:latin typeface="Times New Roman" charset="0"/>
            </a:endParaRPr>
          </a:p>
        </p:txBody>
      </p:sp>
      <p:sp>
        <p:nvSpPr>
          <p:cNvPr id="96270" name="Line 14"/>
          <p:cNvSpPr>
            <a:spLocks noChangeShapeType="1"/>
          </p:cNvSpPr>
          <p:nvPr/>
        </p:nvSpPr>
        <p:spPr bwMode="auto">
          <a:xfrm flipH="1">
            <a:off x="2362200" y="3657600"/>
            <a:ext cx="76200" cy="6096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6271" name="Freeform 15"/>
          <p:cNvSpPr>
            <a:spLocks/>
          </p:cNvSpPr>
          <p:nvPr/>
        </p:nvSpPr>
        <p:spPr bwMode="auto">
          <a:xfrm>
            <a:off x="2120900" y="3657600"/>
            <a:ext cx="165100" cy="609600"/>
          </a:xfrm>
          <a:custGeom>
            <a:avLst/>
            <a:gdLst>
              <a:gd name="T0" fmla="*/ 2147483647 w 104"/>
              <a:gd name="T1" fmla="*/ 2147483647 h 384"/>
              <a:gd name="T2" fmla="*/ 2147483647 w 104"/>
              <a:gd name="T3" fmla="*/ 2147483647 h 384"/>
              <a:gd name="T4" fmla="*/ 2147483647 w 104"/>
              <a:gd name="T5" fmla="*/ 0 h 384"/>
              <a:gd name="T6" fmla="*/ 0 60000 65536"/>
              <a:gd name="T7" fmla="*/ 0 60000 65536"/>
              <a:gd name="T8" fmla="*/ 0 60000 65536"/>
              <a:gd name="T9" fmla="*/ 0 w 104"/>
              <a:gd name="T10" fmla="*/ 0 h 384"/>
              <a:gd name="T11" fmla="*/ 104 w 104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" h="384">
                <a:moveTo>
                  <a:pt x="56" y="384"/>
                </a:moveTo>
                <a:cubicBezTo>
                  <a:pt x="28" y="344"/>
                  <a:pt x="0" y="304"/>
                  <a:pt x="8" y="240"/>
                </a:cubicBezTo>
                <a:cubicBezTo>
                  <a:pt x="16" y="176"/>
                  <a:pt x="60" y="88"/>
                  <a:pt x="104" y="0"/>
                </a:cubicBezTo>
              </a:path>
            </a:pathLst>
          </a:cu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6272" name="Freeform 16"/>
          <p:cNvSpPr>
            <a:spLocks/>
          </p:cNvSpPr>
          <p:nvPr/>
        </p:nvSpPr>
        <p:spPr bwMode="auto">
          <a:xfrm>
            <a:off x="3276600" y="3657600"/>
            <a:ext cx="266700" cy="609600"/>
          </a:xfrm>
          <a:custGeom>
            <a:avLst/>
            <a:gdLst>
              <a:gd name="T0" fmla="*/ 0 w 168"/>
              <a:gd name="T1" fmla="*/ 0 h 384"/>
              <a:gd name="T2" fmla="*/ 2147483647 w 168"/>
              <a:gd name="T3" fmla="*/ 2147483647 h 384"/>
              <a:gd name="T4" fmla="*/ 2147483647 w 168"/>
              <a:gd name="T5" fmla="*/ 2147483647 h 384"/>
              <a:gd name="T6" fmla="*/ 0 60000 65536"/>
              <a:gd name="T7" fmla="*/ 0 60000 65536"/>
              <a:gd name="T8" fmla="*/ 0 60000 65536"/>
              <a:gd name="T9" fmla="*/ 0 w 168"/>
              <a:gd name="T10" fmla="*/ 0 h 384"/>
              <a:gd name="T11" fmla="*/ 168 w 168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8" h="384">
                <a:moveTo>
                  <a:pt x="0" y="0"/>
                </a:moveTo>
                <a:cubicBezTo>
                  <a:pt x="60" y="64"/>
                  <a:pt x="120" y="128"/>
                  <a:pt x="144" y="192"/>
                </a:cubicBezTo>
                <a:cubicBezTo>
                  <a:pt x="168" y="256"/>
                  <a:pt x="156" y="320"/>
                  <a:pt x="144" y="384"/>
                </a:cubicBezTo>
              </a:path>
            </a:pathLst>
          </a:cu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6273" name="Freeform 17"/>
          <p:cNvSpPr>
            <a:spLocks/>
          </p:cNvSpPr>
          <p:nvPr/>
        </p:nvSpPr>
        <p:spPr bwMode="auto">
          <a:xfrm>
            <a:off x="3505200" y="3657600"/>
            <a:ext cx="254000" cy="685800"/>
          </a:xfrm>
          <a:custGeom>
            <a:avLst/>
            <a:gdLst>
              <a:gd name="T0" fmla="*/ 2147483647 w 160"/>
              <a:gd name="T1" fmla="*/ 2147483647 h 432"/>
              <a:gd name="T2" fmla="*/ 2147483647 w 160"/>
              <a:gd name="T3" fmla="*/ 2147483647 h 432"/>
              <a:gd name="T4" fmla="*/ 0 w 160"/>
              <a:gd name="T5" fmla="*/ 0 h 432"/>
              <a:gd name="T6" fmla="*/ 0 60000 65536"/>
              <a:gd name="T7" fmla="*/ 0 60000 65536"/>
              <a:gd name="T8" fmla="*/ 0 60000 65536"/>
              <a:gd name="T9" fmla="*/ 0 w 160"/>
              <a:gd name="T10" fmla="*/ 0 h 432"/>
              <a:gd name="T11" fmla="*/ 160 w 160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0" h="432">
                <a:moveTo>
                  <a:pt x="96" y="432"/>
                </a:moveTo>
                <a:cubicBezTo>
                  <a:pt x="128" y="372"/>
                  <a:pt x="160" y="312"/>
                  <a:pt x="144" y="240"/>
                </a:cubicBezTo>
                <a:cubicBezTo>
                  <a:pt x="128" y="168"/>
                  <a:pt x="64" y="84"/>
                  <a:pt x="0" y="0"/>
                </a:cubicBezTo>
              </a:path>
            </a:pathLst>
          </a:cu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6274" name="Freeform 18"/>
          <p:cNvSpPr>
            <a:spLocks/>
          </p:cNvSpPr>
          <p:nvPr/>
        </p:nvSpPr>
        <p:spPr bwMode="auto">
          <a:xfrm>
            <a:off x="3733800" y="3657600"/>
            <a:ext cx="228600" cy="762000"/>
          </a:xfrm>
          <a:custGeom>
            <a:avLst/>
            <a:gdLst>
              <a:gd name="T0" fmla="*/ 0 w 144"/>
              <a:gd name="T1" fmla="*/ 0 h 480"/>
              <a:gd name="T2" fmla="*/ 2147483647 w 144"/>
              <a:gd name="T3" fmla="*/ 2147483647 h 480"/>
              <a:gd name="T4" fmla="*/ 0 w 144"/>
              <a:gd name="T5" fmla="*/ 2147483647 h 480"/>
              <a:gd name="T6" fmla="*/ 0 60000 65536"/>
              <a:gd name="T7" fmla="*/ 0 60000 65536"/>
              <a:gd name="T8" fmla="*/ 0 60000 65536"/>
              <a:gd name="T9" fmla="*/ 0 w 144"/>
              <a:gd name="T10" fmla="*/ 0 h 480"/>
              <a:gd name="T11" fmla="*/ 144 w 144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80">
                <a:moveTo>
                  <a:pt x="0" y="0"/>
                </a:moveTo>
                <a:cubicBezTo>
                  <a:pt x="72" y="80"/>
                  <a:pt x="144" y="160"/>
                  <a:pt x="144" y="240"/>
                </a:cubicBezTo>
                <a:cubicBezTo>
                  <a:pt x="144" y="320"/>
                  <a:pt x="72" y="400"/>
                  <a:pt x="0" y="480"/>
                </a:cubicBezTo>
              </a:path>
            </a:pathLst>
          </a:cu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6275" name="Freeform 19"/>
          <p:cNvSpPr>
            <a:spLocks/>
          </p:cNvSpPr>
          <p:nvPr/>
        </p:nvSpPr>
        <p:spPr bwMode="auto">
          <a:xfrm>
            <a:off x="3733800" y="3657600"/>
            <a:ext cx="419100" cy="914400"/>
          </a:xfrm>
          <a:custGeom>
            <a:avLst/>
            <a:gdLst>
              <a:gd name="T0" fmla="*/ 0 w 264"/>
              <a:gd name="T1" fmla="*/ 2147483647 h 576"/>
              <a:gd name="T2" fmla="*/ 2147483647 w 264"/>
              <a:gd name="T3" fmla="*/ 2147483647 h 576"/>
              <a:gd name="T4" fmla="*/ 2147483647 w 264"/>
              <a:gd name="T5" fmla="*/ 0 h 576"/>
              <a:gd name="T6" fmla="*/ 0 60000 65536"/>
              <a:gd name="T7" fmla="*/ 0 60000 65536"/>
              <a:gd name="T8" fmla="*/ 0 60000 65536"/>
              <a:gd name="T9" fmla="*/ 0 w 264"/>
              <a:gd name="T10" fmla="*/ 0 h 576"/>
              <a:gd name="T11" fmla="*/ 264 w 264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576">
                <a:moveTo>
                  <a:pt x="0" y="576"/>
                </a:moveTo>
                <a:cubicBezTo>
                  <a:pt x="108" y="576"/>
                  <a:pt x="216" y="576"/>
                  <a:pt x="240" y="480"/>
                </a:cubicBezTo>
                <a:cubicBezTo>
                  <a:pt x="264" y="384"/>
                  <a:pt x="204" y="192"/>
                  <a:pt x="144" y="0"/>
                </a:cubicBezTo>
              </a:path>
            </a:pathLst>
          </a:cu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6276" name="Freeform 20"/>
          <p:cNvSpPr>
            <a:spLocks/>
          </p:cNvSpPr>
          <p:nvPr/>
        </p:nvSpPr>
        <p:spPr bwMode="auto">
          <a:xfrm>
            <a:off x="3124200" y="2133600"/>
            <a:ext cx="304800" cy="609600"/>
          </a:xfrm>
          <a:custGeom>
            <a:avLst/>
            <a:gdLst>
              <a:gd name="T0" fmla="*/ 0 w 192"/>
              <a:gd name="T1" fmla="*/ 2147483647 h 384"/>
              <a:gd name="T2" fmla="*/ 2147483647 w 192"/>
              <a:gd name="T3" fmla="*/ 2147483647 h 384"/>
              <a:gd name="T4" fmla="*/ 2147483647 w 192"/>
              <a:gd name="T5" fmla="*/ 0 h 384"/>
              <a:gd name="T6" fmla="*/ 0 60000 65536"/>
              <a:gd name="T7" fmla="*/ 0 60000 65536"/>
              <a:gd name="T8" fmla="*/ 0 60000 65536"/>
              <a:gd name="T9" fmla="*/ 0 w 192"/>
              <a:gd name="T10" fmla="*/ 0 h 384"/>
              <a:gd name="T11" fmla="*/ 192 w 192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384">
                <a:moveTo>
                  <a:pt x="0" y="384"/>
                </a:moveTo>
                <a:cubicBezTo>
                  <a:pt x="8" y="296"/>
                  <a:pt x="16" y="208"/>
                  <a:pt x="48" y="144"/>
                </a:cubicBezTo>
                <a:cubicBezTo>
                  <a:pt x="80" y="80"/>
                  <a:pt x="136" y="40"/>
                  <a:pt x="192" y="0"/>
                </a:cubicBezTo>
              </a:path>
            </a:pathLst>
          </a:cu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6277" name="Line 21"/>
          <p:cNvSpPr>
            <a:spLocks noChangeShapeType="1"/>
          </p:cNvSpPr>
          <p:nvPr/>
        </p:nvSpPr>
        <p:spPr bwMode="auto">
          <a:xfrm>
            <a:off x="5410200" y="2057400"/>
            <a:ext cx="381000" cy="6858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6278" name="Line 22"/>
          <p:cNvSpPr>
            <a:spLocks noChangeShapeType="1"/>
          </p:cNvSpPr>
          <p:nvPr/>
        </p:nvSpPr>
        <p:spPr bwMode="auto">
          <a:xfrm>
            <a:off x="6172200" y="3657600"/>
            <a:ext cx="0" cy="5334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6279" name="Line 23"/>
          <p:cNvSpPr>
            <a:spLocks noChangeShapeType="1"/>
          </p:cNvSpPr>
          <p:nvPr/>
        </p:nvSpPr>
        <p:spPr bwMode="auto">
          <a:xfrm flipH="1">
            <a:off x="5486400" y="5105400"/>
            <a:ext cx="304800" cy="5334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6280" name="Freeform 24"/>
          <p:cNvSpPr>
            <a:spLocks/>
          </p:cNvSpPr>
          <p:nvPr/>
        </p:nvSpPr>
        <p:spPr bwMode="auto">
          <a:xfrm>
            <a:off x="5334000" y="5105400"/>
            <a:ext cx="304800" cy="609600"/>
          </a:xfrm>
          <a:custGeom>
            <a:avLst/>
            <a:gdLst>
              <a:gd name="T0" fmla="*/ 0 w 192"/>
              <a:gd name="T1" fmla="*/ 2147483647 h 384"/>
              <a:gd name="T2" fmla="*/ 2147483647 w 192"/>
              <a:gd name="T3" fmla="*/ 2147483647 h 384"/>
              <a:gd name="T4" fmla="*/ 2147483647 w 192"/>
              <a:gd name="T5" fmla="*/ 0 h 384"/>
              <a:gd name="T6" fmla="*/ 0 60000 65536"/>
              <a:gd name="T7" fmla="*/ 0 60000 65536"/>
              <a:gd name="T8" fmla="*/ 0 60000 65536"/>
              <a:gd name="T9" fmla="*/ 0 w 192"/>
              <a:gd name="T10" fmla="*/ 0 h 384"/>
              <a:gd name="T11" fmla="*/ 192 w 192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384">
                <a:moveTo>
                  <a:pt x="0" y="384"/>
                </a:moveTo>
                <a:cubicBezTo>
                  <a:pt x="8" y="296"/>
                  <a:pt x="16" y="208"/>
                  <a:pt x="48" y="144"/>
                </a:cubicBezTo>
                <a:cubicBezTo>
                  <a:pt x="80" y="80"/>
                  <a:pt x="136" y="40"/>
                  <a:pt x="192" y="0"/>
                </a:cubicBezTo>
              </a:path>
            </a:pathLst>
          </a:cu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6281" name="Line 25"/>
          <p:cNvSpPr>
            <a:spLocks noChangeShapeType="1"/>
          </p:cNvSpPr>
          <p:nvPr/>
        </p:nvSpPr>
        <p:spPr bwMode="auto">
          <a:xfrm>
            <a:off x="6477000" y="5105400"/>
            <a:ext cx="228600" cy="5334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6282" name="Freeform 26"/>
          <p:cNvSpPr>
            <a:spLocks/>
          </p:cNvSpPr>
          <p:nvPr/>
        </p:nvSpPr>
        <p:spPr bwMode="auto">
          <a:xfrm>
            <a:off x="6629400" y="5105400"/>
            <a:ext cx="266700" cy="609600"/>
          </a:xfrm>
          <a:custGeom>
            <a:avLst/>
            <a:gdLst>
              <a:gd name="T0" fmla="*/ 2147483647 w 168"/>
              <a:gd name="T1" fmla="*/ 2147483647 h 384"/>
              <a:gd name="T2" fmla="*/ 2147483647 w 168"/>
              <a:gd name="T3" fmla="*/ 2147483647 h 384"/>
              <a:gd name="T4" fmla="*/ 0 w 168"/>
              <a:gd name="T5" fmla="*/ 0 h 384"/>
              <a:gd name="T6" fmla="*/ 0 60000 65536"/>
              <a:gd name="T7" fmla="*/ 0 60000 65536"/>
              <a:gd name="T8" fmla="*/ 0 60000 65536"/>
              <a:gd name="T9" fmla="*/ 0 w 168"/>
              <a:gd name="T10" fmla="*/ 0 h 384"/>
              <a:gd name="T11" fmla="*/ 168 w 168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8" h="384">
                <a:moveTo>
                  <a:pt x="144" y="384"/>
                </a:moveTo>
                <a:cubicBezTo>
                  <a:pt x="156" y="320"/>
                  <a:pt x="168" y="256"/>
                  <a:pt x="144" y="192"/>
                </a:cubicBezTo>
                <a:cubicBezTo>
                  <a:pt x="120" y="128"/>
                  <a:pt x="60" y="64"/>
                  <a:pt x="0" y="0"/>
                </a:cubicBezTo>
              </a:path>
            </a:pathLst>
          </a:cu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6283" name="Line 27"/>
          <p:cNvSpPr>
            <a:spLocks noChangeShapeType="1"/>
          </p:cNvSpPr>
          <p:nvPr/>
        </p:nvSpPr>
        <p:spPr bwMode="auto">
          <a:xfrm flipV="1">
            <a:off x="6324600" y="3657600"/>
            <a:ext cx="0" cy="53340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6284" name="Line 28"/>
          <p:cNvSpPr>
            <a:spLocks noChangeShapeType="1"/>
          </p:cNvSpPr>
          <p:nvPr/>
        </p:nvSpPr>
        <p:spPr bwMode="auto">
          <a:xfrm flipH="1" flipV="1">
            <a:off x="5715000" y="2133600"/>
            <a:ext cx="304800" cy="60960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6285" name="Line 29"/>
          <p:cNvSpPr>
            <a:spLocks noChangeShapeType="1"/>
          </p:cNvSpPr>
          <p:nvPr/>
        </p:nvSpPr>
        <p:spPr bwMode="auto">
          <a:xfrm flipV="1">
            <a:off x="4572000" y="765175"/>
            <a:ext cx="0" cy="530225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6286" name="Text Box 30"/>
          <p:cNvSpPr txBox="1">
            <a:spLocks noChangeArrowheads="1"/>
          </p:cNvSpPr>
          <p:nvPr/>
        </p:nvSpPr>
        <p:spPr bwMode="auto">
          <a:xfrm>
            <a:off x="806450" y="3813175"/>
            <a:ext cx="126682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70000"/>
              </a:lnSpc>
            </a:pPr>
            <a:r>
              <a:rPr lang="de-DE">
                <a:solidFill>
                  <a:srgbClr val="FF33CC"/>
                </a:solidFill>
                <a:latin typeface="Times New Roman" charset="0"/>
              </a:rPr>
              <a:t>Return</a:t>
            </a:r>
          </a:p>
          <a:p>
            <a:pPr algn="r">
              <a:lnSpc>
                <a:spcPct val="70000"/>
              </a:lnSpc>
            </a:pPr>
            <a:r>
              <a:rPr lang="de-DE">
                <a:solidFill>
                  <a:srgbClr val="FF33CC"/>
                </a:solidFill>
                <a:latin typeface="Times New Roman" charset="0"/>
              </a:rPr>
              <a:t>Ergebnis</a:t>
            </a:r>
            <a:endParaRPr lang="de-DE">
              <a:latin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9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9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9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96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96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500"/>
                                        <p:tgtEl>
                                          <p:spTgt spid="96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500"/>
                                        <p:tgtEl>
                                          <p:spTgt spid="96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500"/>
                                        <p:tgtEl>
                                          <p:spTgt spid="96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500"/>
                                        <p:tgtEl>
                                          <p:spTgt spid="96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500"/>
                                        <p:tgtEl>
                                          <p:spTgt spid="96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6" dur="500"/>
                                        <p:tgtEl>
                                          <p:spTgt spid="96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0" dur="500"/>
                                        <p:tgtEl>
                                          <p:spTgt spid="96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4" dur="500"/>
                                        <p:tgtEl>
                                          <p:spTgt spid="96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8" dur="500"/>
                                        <p:tgtEl>
                                          <p:spTgt spid="96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2" dur="500"/>
                                        <p:tgtEl>
                                          <p:spTgt spid="96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6" dur="500"/>
                                        <p:tgtEl>
                                          <p:spTgt spid="96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0" dur="500"/>
                                        <p:tgtEl>
                                          <p:spTgt spid="96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4" dur="500"/>
                                        <p:tgtEl>
                                          <p:spTgt spid="96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8" dur="500"/>
                                        <p:tgtEl>
                                          <p:spTgt spid="96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2" dur="500"/>
                                        <p:tgtEl>
                                          <p:spTgt spid="96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 animBg="1"/>
      <p:bldP spid="96261" grpId="0" autoUpdateAnimBg="0"/>
      <p:bldP spid="96262" grpId="0" animBg="1"/>
      <p:bldP spid="96263" grpId="0" animBg="1"/>
      <p:bldP spid="96264" grpId="0" animBg="1"/>
      <p:bldP spid="96265" grpId="0" animBg="1"/>
      <p:bldP spid="96266" grpId="0" animBg="1"/>
      <p:bldP spid="96267" grpId="0" animBg="1"/>
      <p:bldP spid="96268" grpId="0" animBg="1"/>
      <p:bldP spid="96269" grpId="0" autoUpdateAnimBg="0"/>
      <p:bldP spid="96270" grpId="0" animBg="1"/>
      <p:bldP spid="96271" grpId="0" animBg="1"/>
      <p:bldP spid="96272" grpId="0" animBg="1"/>
      <p:bldP spid="96273" grpId="0" animBg="1"/>
      <p:bldP spid="96274" grpId="0" animBg="1"/>
      <p:bldP spid="96275" grpId="0" animBg="1"/>
      <p:bldP spid="96276" grpId="0" animBg="1"/>
      <p:bldP spid="96277" grpId="0" animBg="1"/>
      <p:bldP spid="96278" grpId="0" animBg="1"/>
      <p:bldP spid="96279" grpId="0" animBg="1"/>
      <p:bldP spid="96280" grpId="0" animBg="1"/>
      <p:bldP spid="96281" grpId="0" animBg="1"/>
      <p:bldP spid="96282" grpId="0" animBg="1"/>
      <p:bldP spid="96283" grpId="0" animBg="1"/>
      <p:bldP spid="96284" grpId="0" animBg="1"/>
      <p:bldP spid="96285" grpId="0" animBg="1"/>
      <p:bldP spid="96286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8F9F500-22BB-A448-9E9D-C108658268DB}" type="slidenum">
              <a:rPr lang="en-US" sz="1400">
                <a:solidFill>
                  <a:srgbClr val="CC66FF"/>
                </a:solidFill>
              </a:rPr>
              <a:pPr/>
              <a:t>38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457200"/>
            <a:ext cx="9144000" cy="1143000"/>
          </a:xfrm>
        </p:spPr>
        <p:txBody>
          <a:bodyPr/>
          <a:lstStyle/>
          <a:p>
            <a:r>
              <a:rPr lang="de-DE">
                <a:solidFill>
                  <a:schemeClr val="hlink"/>
                </a:solidFill>
                <a:latin typeface="Arial Black" charset="0"/>
              </a:rPr>
              <a:t>Pipelining</a:t>
            </a:r>
            <a:r>
              <a:rPr lang="de-DE">
                <a:latin typeface="Arial Black" charset="0"/>
              </a:rPr>
              <a:t> vs. Pipeline-Breaker</a:t>
            </a:r>
          </a:p>
        </p:txBody>
      </p:sp>
      <p:sp>
        <p:nvSpPr>
          <p:cNvPr id="75779" name="Oval 3"/>
          <p:cNvSpPr>
            <a:spLocks noChangeArrowheads="1"/>
          </p:cNvSpPr>
          <p:nvPr/>
        </p:nvSpPr>
        <p:spPr bwMode="auto">
          <a:xfrm>
            <a:off x="762000" y="5867400"/>
            <a:ext cx="609600" cy="6096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R</a:t>
            </a:r>
          </a:p>
        </p:txBody>
      </p:sp>
      <p:sp>
        <p:nvSpPr>
          <p:cNvPr id="75780" name="Oval 4"/>
          <p:cNvSpPr>
            <a:spLocks noChangeArrowheads="1"/>
          </p:cNvSpPr>
          <p:nvPr/>
        </p:nvSpPr>
        <p:spPr bwMode="auto">
          <a:xfrm>
            <a:off x="4495800" y="5867400"/>
            <a:ext cx="609600" cy="6096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S</a:t>
            </a:r>
          </a:p>
        </p:txBody>
      </p:sp>
      <p:sp>
        <p:nvSpPr>
          <p:cNvPr id="75781" name="Oval 5"/>
          <p:cNvSpPr>
            <a:spLocks noChangeArrowheads="1"/>
          </p:cNvSpPr>
          <p:nvPr/>
        </p:nvSpPr>
        <p:spPr bwMode="auto">
          <a:xfrm>
            <a:off x="990600" y="4572000"/>
            <a:ext cx="609600" cy="6096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...</a:t>
            </a:r>
          </a:p>
        </p:txBody>
      </p:sp>
      <p:sp>
        <p:nvSpPr>
          <p:cNvPr id="75782" name="Oval 6"/>
          <p:cNvSpPr>
            <a:spLocks noChangeArrowheads="1"/>
          </p:cNvSpPr>
          <p:nvPr/>
        </p:nvSpPr>
        <p:spPr bwMode="auto">
          <a:xfrm>
            <a:off x="2819400" y="3429000"/>
            <a:ext cx="609600" cy="6096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...</a:t>
            </a:r>
          </a:p>
        </p:txBody>
      </p:sp>
      <p:sp>
        <p:nvSpPr>
          <p:cNvPr id="75783" name="Oval 7"/>
          <p:cNvSpPr>
            <a:spLocks noChangeArrowheads="1"/>
          </p:cNvSpPr>
          <p:nvPr/>
        </p:nvSpPr>
        <p:spPr bwMode="auto">
          <a:xfrm>
            <a:off x="4343400" y="4572000"/>
            <a:ext cx="609600" cy="6096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...</a:t>
            </a:r>
          </a:p>
        </p:txBody>
      </p:sp>
      <p:sp>
        <p:nvSpPr>
          <p:cNvPr id="75784" name="Oval 8"/>
          <p:cNvSpPr>
            <a:spLocks noChangeArrowheads="1"/>
          </p:cNvSpPr>
          <p:nvPr/>
        </p:nvSpPr>
        <p:spPr bwMode="auto">
          <a:xfrm>
            <a:off x="7772400" y="5867400"/>
            <a:ext cx="609600" cy="6096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T</a:t>
            </a:r>
          </a:p>
        </p:txBody>
      </p:sp>
      <p:sp>
        <p:nvSpPr>
          <p:cNvPr id="75785" name="Oval 9"/>
          <p:cNvSpPr>
            <a:spLocks noChangeArrowheads="1"/>
          </p:cNvSpPr>
          <p:nvPr/>
        </p:nvSpPr>
        <p:spPr bwMode="auto">
          <a:xfrm>
            <a:off x="7848600" y="4572000"/>
            <a:ext cx="609600" cy="6096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...</a:t>
            </a:r>
          </a:p>
        </p:txBody>
      </p:sp>
      <p:sp>
        <p:nvSpPr>
          <p:cNvPr id="75786" name="Oval 10"/>
          <p:cNvSpPr>
            <a:spLocks noChangeArrowheads="1"/>
          </p:cNvSpPr>
          <p:nvPr/>
        </p:nvSpPr>
        <p:spPr bwMode="auto">
          <a:xfrm>
            <a:off x="6096000" y="2438400"/>
            <a:ext cx="609600" cy="6096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...</a:t>
            </a:r>
          </a:p>
        </p:txBody>
      </p:sp>
      <p:sp>
        <p:nvSpPr>
          <p:cNvPr id="75787" name="Oval 11"/>
          <p:cNvSpPr>
            <a:spLocks noChangeArrowheads="1"/>
          </p:cNvSpPr>
          <p:nvPr/>
        </p:nvSpPr>
        <p:spPr bwMode="auto">
          <a:xfrm>
            <a:off x="5105400" y="914400"/>
            <a:ext cx="609600" cy="6096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...</a:t>
            </a:r>
          </a:p>
        </p:txBody>
      </p:sp>
      <p:cxnSp>
        <p:nvCxnSpPr>
          <p:cNvPr id="75788" name="AutoShape 12"/>
          <p:cNvCxnSpPr>
            <a:cxnSpLocks noChangeShapeType="1"/>
            <a:stCxn id="75779" idx="0"/>
            <a:endCxn id="75781" idx="4"/>
          </p:cNvCxnSpPr>
          <p:nvPr/>
        </p:nvCxnSpPr>
        <p:spPr bwMode="auto">
          <a:xfrm flipV="1">
            <a:off x="1066800" y="5200650"/>
            <a:ext cx="228600" cy="647700"/>
          </a:xfrm>
          <a:prstGeom prst="straightConnector1">
            <a:avLst/>
          </a:prstGeom>
          <a:noFill/>
          <a:ln w="889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89" name="AutoShape 13"/>
          <p:cNvCxnSpPr>
            <a:cxnSpLocks noChangeShapeType="1"/>
            <a:stCxn id="75780" idx="0"/>
            <a:endCxn id="75783" idx="4"/>
          </p:cNvCxnSpPr>
          <p:nvPr/>
        </p:nvCxnSpPr>
        <p:spPr bwMode="auto">
          <a:xfrm flipH="1" flipV="1">
            <a:off x="4648200" y="5200650"/>
            <a:ext cx="152400" cy="647700"/>
          </a:xfrm>
          <a:prstGeom prst="straightConnector1">
            <a:avLst/>
          </a:prstGeom>
          <a:noFill/>
          <a:ln w="889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90" name="AutoShape 14"/>
          <p:cNvCxnSpPr>
            <a:cxnSpLocks noChangeShapeType="1"/>
            <a:stCxn id="75784" idx="0"/>
            <a:endCxn id="75785" idx="4"/>
          </p:cNvCxnSpPr>
          <p:nvPr/>
        </p:nvCxnSpPr>
        <p:spPr bwMode="auto">
          <a:xfrm flipV="1">
            <a:off x="8077200" y="5200650"/>
            <a:ext cx="76200" cy="647700"/>
          </a:xfrm>
          <a:prstGeom prst="straightConnector1">
            <a:avLst/>
          </a:prstGeom>
          <a:noFill/>
          <a:ln w="889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91" name="AutoShape 15"/>
          <p:cNvCxnSpPr>
            <a:cxnSpLocks noChangeShapeType="1"/>
            <a:stCxn id="75781" idx="7"/>
            <a:endCxn id="75782" idx="3"/>
          </p:cNvCxnSpPr>
          <p:nvPr/>
        </p:nvCxnSpPr>
        <p:spPr bwMode="auto">
          <a:xfrm flipV="1">
            <a:off x="1511300" y="3968750"/>
            <a:ext cx="1397000" cy="673100"/>
          </a:xfrm>
          <a:prstGeom prst="straightConnector1">
            <a:avLst/>
          </a:prstGeom>
          <a:noFill/>
          <a:ln w="889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92" name="AutoShape 16"/>
          <p:cNvCxnSpPr>
            <a:cxnSpLocks noChangeShapeType="1"/>
            <a:stCxn id="75783" idx="1"/>
            <a:endCxn id="75782" idx="5"/>
          </p:cNvCxnSpPr>
          <p:nvPr/>
        </p:nvCxnSpPr>
        <p:spPr bwMode="auto">
          <a:xfrm flipH="1" flipV="1">
            <a:off x="3340100" y="3968750"/>
            <a:ext cx="1092200" cy="673100"/>
          </a:xfrm>
          <a:prstGeom prst="straightConnector1">
            <a:avLst/>
          </a:prstGeom>
          <a:noFill/>
          <a:ln w="889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93" name="AutoShape 17"/>
          <p:cNvCxnSpPr>
            <a:cxnSpLocks noChangeShapeType="1"/>
            <a:stCxn id="75785" idx="0"/>
            <a:endCxn id="75786" idx="5"/>
          </p:cNvCxnSpPr>
          <p:nvPr/>
        </p:nvCxnSpPr>
        <p:spPr bwMode="auto">
          <a:xfrm flipH="1" flipV="1">
            <a:off x="6616700" y="2978150"/>
            <a:ext cx="1536700" cy="1574800"/>
          </a:xfrm>
          <a:prstGeom prst="straightConnector1">
            <a:avLst/>
          </a:prstGeom>
          <a:noFill/>
          <a:ln w="889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94" name="AutoShape 18"/>
          <p:cNvCxnSpPr>
            <a:cxnSpLocks noChangeShapeType="1"/>
            <a:stCxn id="75782" idx="7"/>
            <a:endCxn id="75786" idx="2"/>
          </p:cNvCxnSpPr>
          <p:nvPr/>
        </p:nvCxnSpPr>
        <p:spPr bwMode="auto">
          <a:xfrm flipV="1">
            <a:off x="3340100" y="2743200"/>
            <a:ext cx="2736850" cy="755650"/>
          </a:xfrm>
          <a:prstGeom prst="straightConnector1">
            <a:avLst/>
          </a:prstGeom>
          <a:noFill/>
          <a:ln w="889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95" name="AutoShape 19"/>
          <p:cNvCxnSpPr>
            <a:cxnSpLocks noChangeShapeType="1"/>
            <a:stCxn id="75786" idx="0"/>
            <a:endCxn id="75787" idx="5"/>
          </p:cNvCxnSpPr>
          <p:nvPr/>
        </p:nvCxnSpPr>
        <p:spPr bwMode="auto">
          <a:xfrm flipH="1" flipV="1">
            <a:off x="5626100" y="1454150"/>
            <a:ext cx="774700" cy="965200"/>
          </a:xfrm>
          <a:prstGeom prst="straightConnector1">
            <a:avLst/>
          </a:prstGeom>
          <a:noFill/>
          <a:ln w="889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9348" name="Oval 20"/>
          <p:cNvSpPr>
            <a:spLocks noChangeArrowheads="1"/>
          </p:cNvSpPr>
          <p:nvPr/>
        </p:nvSpPr>
        <p:spPr bwMode="auto">
          <a:xfrm>
            <a:off x="1066800" y="5562600"/>
            <a:ext cx="152400" cy="1524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9349" name="Oval 21"/>
          <p:cNvSpPr>
            <a:spLocks noChangeArrowheads="1"/>
          </p:cNvSpPr>
          <p:nvPr/>
        </p:nvSpPr>
        <p:spPr bwMode="auto">
          <a:xfrm>
            <a:off x="1219200" y="5029200"/>
            <a:ext cx="152400" cy="1524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9350" name="Oval 22"/>
          <p:cNvSpPr>
            <a:spLocks noChangeArrowheads="1"/>
          </p:cNvSpPr>
          <p:nvPr/>
        </p:nvSpPr>
        <p:spPr bwMode="auto">
          <a:xfrm>
            <a:off x="4648200" y="5638800"/>
            <a:ext cx="152400" cy="1524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9351" name="Oval 23"/>
          <p:cNvSpPr>
            <a:spLocks noChangeArrowheads="1"/>
          </p:cNvSpPr>
          <p:nvPr/>
        </p:nvSpPr>
        <p:spPr bwMode="auto">
          <a:xfrm>
            <a:off x="8001000" y="5791200"/>
            <a:ext cx="152400" cy="1524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9352" name="Oval 24"/>
          <p:cNvSpPr>
            <a:spLocks noChangeArrowheads="1"/>
          </p:cNvSpPr>
          <p:nvPr/>
        </p:nvSpPr>
        <p:spPr bwMode="auto">
          <a:xfrm>
            <a:off x="8077200" y="5181600"/>
            <a:ext cx="152400" cy="1524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9353" name="Oval 25"/>
          <p:cNvSpPr>
            <a:spLocks noChangeArrowheads="1"/>
          </p:cNvSpPr>
          <p:nvPr/>
        </p:nvSpPr>
        <p:spPr bwMode="auto">
          <a:xfrm>
            <a:off x="8077200" y="5181600"/>
            <a:ext cx="152400" cy="1524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9354" name="Oval 26"/>
          <p:cNvSpPr>
            <a:spLocks noChangeArrowheads="1"/>
          </p:cNvSpPr>
          <p:nvPr/>
        </p:nvSpPr>
        <p:spPr bwMode="auto">
          <a:xfrm>
            <a:off x="7848600" y="4191000"/>
            <a:ext cx="152400" cy="1524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9355" name="Oval 27"/>
          <p:cNvSpPr>
            <a:spLocks noChangeArrowheads="1"/>
          </p:cNvSpPr>
          <p:nvPr/>
        </p:nvSpPr>
        <p:spPr bwMode="auto">
          <a:xfrm>
            <a:off x="7010400" y="3352800"/>
            <a:ext cx="152400" cy="1524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9356" name="Oval 28"/>
          <p:cNvSpPr>
            <a:spLocks noChangeArrowheads="1"/>
          </p:cNvSpPr>
          <p:nvPr/>
        </p:nvSpPr>
        <p:spPr bwMode="auto">
          <a:xfrm>
            <a:off x="4191000" y="4419600"/>
            <a:ext cx="152400" cy="1524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9357" name="Oval 29"/>
          <p:cNvSpPr>
            <a:spLocks noChangeArrowheads="1"/>
          </p:cNvSpPr>
          <p:nvPr/>
        </p:nvSpPr>
        <p:spPr bwMode="auto">
          <a:xfrm>
            <a:off x="1752600" y="4343400"/>
            <a:ext cx="152400" cy="1524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9358" name="Oval 30"/>
          <p:cNvSpPr>
            <a:spLocks noChangeArrowheads="1"/>
          </p:cNvSpPr>
          <p:nvPr/>
        </p:nvSpPr>
        <p:spPr bwMode="auto">
          <a:xfrm>
            <a:off x="2743200" y="3886200"/>
            <a:ext cx="152400" cy="1524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9359" name="Oval 31"/>
          <p:cNvSpPr>
            <a:spLocks noChangeArrowheads="1"/>
          </p:cNvSpPr>
          <p:nvPr/>
        </p:nvSpPr>
        <p:spPr bwMode="auto">
          <a:xfrm>
            <a:off x="3810000" y="3276600"/>
            <a:ext cx="152400" cy="1524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latin typeface="Times New Roman" charset="0"/>
            </a:endParaRPr>
          </a:p>
        </p:txBody>
      </p:sp>
      <p:sp>
        <p:nvSpPr>
          <p:cNvPr id="99360" name="Oval 32"/>
          <p:cNvSpPr>
            <a:spLocks noChangeArrowheads="1"/>
          </p:cNvSpPr>
          <p:nvPr/>
        </p:nvSpPr>
        <p:spPr bwMode="auto">
          <a:xfrm>
            <a:off x="4876800" y="2971800"/>
            <a:ext cx="152400" cy="1524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latin typeface="Times New Roman" charset="0"/>
            </a:endParaRPr>
          </a:p>
        </p:txBody>
      </p:sp>
      <p:sp>
        <p:nvSpPr>
          <p:cNvPr id="99361" name="Oval 33"/>
          <p:cNvSpPr>
            <a:spLocks noChangeArrowheads="1"/>
          </p:cNvSpPr>
          <p:nvPr/>
        </p:nvSpPr>
        <p:spPr bwMode="auto">
          <a:xfrm>
            <a:off x="5791200" y="2667000"/>
            <a:ext cx="152400" cy="1524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latin typeface="Times New Roman" charset="0"/>
            </a:endParaRPr>
          </a:p>
        </p:txBody>
      </p:sp>
      <p:sp>
        <p:nvSpPr>
          <p:cNvPr id="99362" name="Oval 34"/>
          <p:cNvSpPr>
            <a:spLocks noChangeArrowheads="1"/>
          </p:cNvSpPr>
          <p:nvPr/>
        </p:nvSpPr>
        <p:spPr bwMode="auto">
          <a:xfrm>
            <a:off x="6477000" y="2667000"/>
            <a:ext cx="152400" cy="1524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latin typeface="Times New Roman" charset="0"/>
            </a:endParaRPr>
          </a:p>
        </p:txBody>
      </p:sp>
      <p:sp>
        <p:nvSpPr>
          <p:cNvPr id="99363" name="Oval 35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latin typeface="Times New Roman" charset="0"/>
            </a:endParaRPr>
          </a:p>
        </p:txBody>
      </p:sp>
      <p:sp>
        <p:nvSpPr>
          <p:cNvPr id="99364" name="Oval 36"/>
          <p:cNvSpPr>
            <a:spLocks noChangeArrowheads="1"/>
          </p:cNvSpPr>
          <p:nvPr/>
        </p:nvSpPr>
        <p:spPr bwMode="auto">
          <a:xfrm>
            <a:off x="5791200" y="1676400"/>
            <a:ext cx="152400" cy="1524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latin typeface="Times New Roman" charset="0"/>
            </a:endParaRPr>
          </a:p>
        </p:txBody>
      </p:sp>
      <p:sp>
        <p:nvSpPr>
          <p:cNvPr id="99365" name="Oval 37"/>
          <p:cNvSpPr>
            <a:spLocks noChangeArrowheads="1"/>
          </p:cNvSpPr>
          <p:nvPr/>
        </p:nvSpPr>
        <p:spPr bwMode="auto">
          <a:xfrm>
            <a:off x="5410200" y="1295400"/>
            <a:ext cx="152400" cy="1524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latin typeface="Times New Roman" charset="0"/>
            </a:endParaRPr>
          </a:p>
        </p:txBody>
      </p:sp>
      <p:sp>
        <p:nvSpPr>
          <p:cNvPr id="99366" name="Oval 38"/>
          <p:cNvSpPr>
            <a:spLocks noChangeArrowheads="1"/>
          </p:cNvSpPr>
          <p:nvPr/>
        </p:nvSpPr>
        <p:spPr bwMode="auto">
          <a:xfrm>
            <a:off x="5257800" y="685800"/>
            <a:ext cx="152400" cy="1524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latin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9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99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99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99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99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99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99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99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99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99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99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99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99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500"/>
                                        <p:tgtEl>
                                          <p:spTgt spid="99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99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99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500"/>
                                        <p:tgtEl>
                                          <p:spTgt spid="99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500"/>
                                        <p:tgtEl>
                                          <p:spTgt spid="99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500"/>
                                        <p:tgtEl>
                                          <p:spTgt spid="99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8" grpId="0" animBg="1"/>
      <p:bldP spid="99349" grpId="0" animBg="1"/>
      <p:bldP spid="99350" grpId="0" animBg="1"/>
      <p:bldP spid="99351" grpId="0" animBg="1"/>
      <p:bldP spid="99352" grpId="0" animBg="1"/>
      <p:bldP spid="99353" grpId="0" animBg="1"/>
      <p:bldP spid="99354" grpId="0" animBg="1"/>
      <p:bldP spid="99355" grpId="0" animBg="1"/>
      <p:bldP spid="99356" grpId="0" animBg="1"/>
      <p:bldP spid="99357" grpId="0" animBg="1"/>
      <p:bldP spid="99358" grpId="0" animBg="1"/>
      <p:bldP spid="99359" grpId="0" animBg="1" autoUpdateAnimBg="0"/>
      <p:bldP spid="99360" grpId="0" animBg="1" autoUpdateAnimBg="0"/>
      <p:bldP spid="99361" grpId="0" animBg="1" autoUpdateAnimBg="0"/>
      <p:bldP spid="99362" grpId="0" animBg="1" autoUpdateAnimBg="0"/>
      <p:bldP spid="99363" grpId="0" animBg="1" autoUpdateAnimBg="0"/>
      <p:bldP spid="99364" grpId="0" animBg="1" autoUpdateAnimBg="0"/>
      <p:bldP spid="99365" grpId="0" animBg="1" autoUpdateAnimBg="0"/>
      <p:bldP spid="99366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0B85276-C275-454B-B39B-45302DB2D31F}" type="slidenum">
              <a:rPr lang="en-US" sz="1400">
                <a:solidFill>
                  <a:srgbClr val="CC66FF"/>
                </a:solidFill>
              </a:rPr>
              <a:pPr/>
              <a:t>39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81000"/>
            <a:ext cx="9144000" cy="1143000"/>
          </a:xfrm>
        </p:spPr>
        <p:txBody>
          <a:bodyPr/>
          <a:lstStyle/>
          <a:p>
            <a:r>
              <a:rPr lang="de-DE">
                <a:solidFill>
                  <a:schemeClr val="hlink"/>
                </a:solidFill>
                <a:latin typeface="Arial Black" charset="0"/>
              </a:rPr>
              <a:t>Pipelining</a:t>
            </a:r>
            <a:r>
              <a:rPr lang="de-DE">
                <a:latin typeface="Arial Black" charset="0"/>
              </a:rPr>
              <a:t> vs. </a:t>
            </a:r>
            <a:r>
              <a:rPr lang="de-DE" u="sng">
                <a:latin typeface="Arial Black" charset="0"/>
              </a:rPr>
              <a:t>Pipeline-Breaker</a:t>
            </a:r>
            <a:endParaRPr lang="de-DE">
              <a:latin typeface="Arial Black" charset="0"/>
            </a:endParaRPr>
          </a:p>
        </p:txBody>
      </p:sp>
      <p:sp>
        <p:nvSpPr>
          <p:cNvPr id="77827" name="Oval 3"/>
          <p:cNvSpPr>
            <a:spLocks noChangeArrowheads="1"/>
          </p:cNvSpPr>
          <p:nvPr/>
        </p:nvSpPr>
        <p:spPr bwMode="auto">
          <a:xfrm>
            <a:off x="762000" y="5867400"/>
            <a:ext cx="609600" cy="6096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R</a:t>
            </a:r>
          </a:p>
        </p:txBody>
      </p:sp>
      <p:sp>
        <p:nvSpPr>
          <p:cNvPr id="77828" name="Oval 4"/>
          <p:cNvSpPr>
            <a:spLocks noChangeArrowheads="1"/>
          </p:cNvSpPr>
          <p:nvPr/>
        </p:nvSpPr>
        <p:spPr bwMode="auto">
          <a:xfrm>
            <a:off x="4495800" y="5867400"/>
            <a:ext cx="609600" cy="6096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S</a:t>
            </a:r>
          </a:p>
        </p:txBody>
      </p:sp>
      <p:sp>
        <p:nvSpPr>
          <p:cNvPr id="77829" name="Oval 5"/>
          <p:cNvSpPr>
            <a:spLocks noChangeArrowheads="1"/>
          </p:cNvSpPr>
          <p:nvPr/>
        </p:nvSpPr>
        <p:spPr bwMode="auto">
          <a:xfrm>
            <a:off x="990600" y="4572000"/>
            <a:ext cx="609600" cy="6096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...</a:t>
            </a:r>
          </a:p>
        </p:txBody>
      </p:sp>
      <p:sp>
        <p:nvSpPr>
          <p:cNvPr id="77830" name="Oval 6"/>
          <p:cNvSpPr>
            <a:spLocks noChangeArrowheads="1"/>
          </p:cNvSpPr>
          <p:nvPr/>
        </p:nvSpPr>
        <p:spPr bwMode="auto">
          <a:xfrm>
            <a:off x="2819400" y="3429000"/>
            <a:ext cx="609600" cy="6096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...</a:t>
            </a:r>
          </a:p>
        </p:txBody>
      </p:sp>
      <p:sp>
        <p:nvSpPr>
          <p:cNvPr id="77831" name="Oval 7"/>
          <p:cNvSpPr>
            <a:spLocks noChangeArrowheads="1"/>
          </p:cNvSpPr>
          <p:nvPr/>
        </p:nvSpPr>
        <p:spPr bwMode="auto">
          <a:xfrm>
            <a:off x="4343400" y="4572000"/>
            <a:ext cx="609600" cy="6096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...</a:t>
            </a:r>
          </a:p>
        </p:txBody>
      </p:sp>
      <p:sp>
        <p:nvSpPr>
          <p:cNvPr id="77832" name="Oval 8"/>
          <p:cNvSpPr>
            <a:spLocks noChangeArrowheads="1"/>
          </p:cNvSpPr>
          <p:nvPr/>
        </p:nvSpPr>
        <p:spPr bwMode="auto">
          <a:xfrm>
            <a:off x="7772400" y="5867400"/>
            <a:ext cx="609600" cy="6096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T</a:t>
            </a:r>
          </a:p>
        </p:txBody>
      </p:sp>
      <p:sp>
        <p:nvSpPr>
          <p:cNvPr id="77833" name="Oval 9"/>
          <p:cNvSpPr>
            <a:spLocks noChangeArrowheads="1"/>
          </p:cNvSpPr>
          <p:nvPr/>
        </p:nvSpPr>
        <p:spPr bwMode="auto">
          <a:xfrm>
            <a:off x="7848600" y="4572000"/>
            <a:ext cx="609600" cy="6096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...</a:t>
            </a:r>
          </a:p>
        </p:txBody>
      </p:sp>
      <p:sp>
        <p:nvSpPr>
          <p:cNvPr id="77834" name="Oval 10"/>
          <p:cNvSpPr>
            <a:spLocks noChangeArrowheads="1"/>
          </p:cNvSpPr>
          <p:nvPr/>
        </p:nvSpPr>
        <p:spPr bwMode="auto">
          <a:xfrm>
            <a:off x="6096000" y="2438400"/>
            <a:ext cx="609600" cy="6096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...</a:t>
            </a:r>
          </a:p>
        </p:txBody>
      </p:sp>
      <p:sp>
        <p:nvSpPr>
          <p:cNvPr id="77835" name="Oval 11"/>
          <p:cNvSpPr>
            <a:spLocks noChangeArrowheads="1"/>
          </p:cNvSpPr>
          <p:nvPr/>
        </p:nvSpPr>
        <p:spPr bwMode="auto">
          <a:xfrm>
            <a:off x="5105400" y="914400"/>
            <a:ext cx="609600" cy="6096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...</a:t>
            </a:r>
          </a:p>
        </p:txBody>
      </p:sp>
      <p:cxnSp>
        <p:nvCxnSpPr>
          <p:cNvPr id="77836" name="AutoShape 12"/>
          <p:cNvCxnSpPr>
            <a:cxnSpLocks noChangeShapeType="1"/>
            <a:stCxn id="77827" idx="0"/>
            <a:endCxn id="77829" idx="4"/>
          </p:cNvCxnSpPr>
          <p:nvPr/>
        </p:nvCxnSpPr>
        <p:spPr bwMode="auto">
          <a:xfrm flipV="1">
            <a:off x="1066800" y="5200650"/>
            <a:ext cx="228600" cy="647700"/>
          </a:xfrm>
          <a:prstGeom prst="straightConnector1">
            <a:avLst/>
          </a:prstGeom>
          <a:noFill/>
          <a:ln w="889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37" name="AutoShape 13"/>
          <p:cNvCxnSpPr>
            <a:cxnSpLocks noChangeShapeType="1"/>
            <a:stCxn id="77828" idx="0"/>
            <a:endCxn id="77831" idx="4"/>
          </p:cNvCxnSpPr>
          <p:nvPr/>
        </p:nvCxnSpPr>
        <p:spPr bwMode="auto">
          <a:xfrm flipH="1" flipV="1">
            <a:off x="4648200" y="5200650"/>
            <a:ext cx="152400" cy="647700"/>
          </a:xfrm>
          <a:prstGeom prst="straightConnector1">
            <a:avLst/>
          </a:prstGeom>
          <a:noFill/>
          <a:ln w="889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38" name="AutoShape 14"/>
          <p:cNvCxnSpPr>
            <a:cxnSpLocks noChangeShapeType="1"/>
            <a:stCxn id="77832" idx="0"/>
            <a:endCxn id="77833" idx="4"/>
          </p:cNvCxnSpPr>
          <p:nvPr/>
        </p:nvCxnSpPr>
        <p:spPr bwMode="auto">
          <a:xfrm flipV="1">
            <a:off x="8077200" y="5200650"/>
            <a:ext cx="76200" cy="647700"/>
          </a:xfrm>
          <a:prstGeom prst="straightConnector1">
            <a:avLst/>
          </a:prstGeom>
          <a:noFill/>
          <a:ln w="889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39" name="AutoShape 15"/>
          <p:cNvCxnSpPr>
            <a:cxnSpLocks noChangeShapeType="1"/>
            <a:stCxn id="77829" idx="7"/>
            <a:endCxn id="77830" idx="3"/>
          </p:cNvCxnSpPr>
          <p:nvPr/>
        </p:nvCxnSpPr>
        <p:spPr bwMode="auto">
          <a:xfrm flipV="1">
            <a:off x="1511300" y="3968750"/>
            <a:ext cx="1397000" cy="673100"/>
          </a:xfrm>
          <a:prstGeom prst="straightConnector1">
            <a:avLst/>
          </a:prstGeom>
          <a:noFill/>
          <a:ln w="889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40" name="AutoShape 16"/>
          <p:cNvCxnSpPr>
            <a:cxnSpLocks noChangeShapeType="1"/>
            <a:stCxn id="77831" idx="1"/>
            <a:endCxn id="77830" idx="5"/>
          </p:cNvCxnSpPr>
          <p:nvPr/>
        </p:nvCxnSpPr>
        <p:spPr bwMode="auto">
          <a:xfrm flipH="1" flipV="1">
            <a:off x="3340100" y="3968750"/>
            <a:ext cx="1092200" cy="673100"/>
          </a:xfrm>
          <a:prstGeom prst="straightConnector1">
            <a:avLst/>
          </a:prstGeom>
          <a:noFill/>
          <a:ln w="889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41" name="AutoShape 17"/>
          <p:cNvCxnSpPr>
            <a:cxnSpLocks noChangeShapeType="1"/>
            <a:stCxn id="77833" idx="0"/>
            <a:endCxn id="77834" idx="5"/>
          </p:cNvCxnSpPr>
          <p:nvPr/>
        </p:nvCxnSpPr>
        <p:spPr bwMode="auto">
          <a:xfrm flipH="1" flipV="1">
            <a:off x="6616700" y="2978150"/>
            <a:ext cx="1536700" cy="1574800"/>
          </a:xfrm>
          <a:prstGeom prst="straightConnector1">
            <a:avLst/>
          </a:prstGeom>
          <a:noFill/>
          <a:ln w="889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42" name="AutoShape 18"/>
          <p:cNvCxnSpPr>
            <a:cxnSpLocks noChangeShapeType="1"/>
            <a:stCxn id="77830" idx="7"/>
            <a:endCxn id="77834" idx="2"/>
          </p:cNvCxnSpPr>
          <p:nvPr/>
        </p:nvCxnSpPr>
        <p:spPr bwMode="auto">
          <a:xfrm flipV="1">
            <a:off x="3340100" y="2743200"/>
            <a:ext cx="2736850" cy="755650"/>
          </a:xfrm>
          <a:prstGeom prst="straightConnector1">
            <a:avLst/>
          </a:prstGeom>
          <a:noFill/>
          <a:ln w="889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43" name="AutoShape 19"/>
          <p:cNvCxnSpPr>
            <a:cxnSpLocks noChangeShapeType="1"/>
            <a:stCxn id="77834" idx="0"/>
            <a:endCxn id="77835" idx="5"/>
          </p:cNvCxnSpPr>
          <p:nvPr/>
        </p:nvCxnSpPr>
        <p:spPr bwMode="auto">
          <a:xfrm flipH="1" flipV="1">
            <a:off x="5626100" y="1454150"/>
            <a:ext cx="774700" cy="965200"/>
          </a:xfrm>
          <a:prstGeom prst="straightConnector1">
            <a:avLst/>
          </a:prstGeom>
          <a:noFill/>
          <a:ln w="889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0372" name="Oval 20"/>
          <p:cNvSpPr>
            <a:spLocks noChangeArrowheads="1"/>
          </p:cNvSpPr>
          <p:nvPr/>
        </p:nvSpPr>
        <p:spPr bwMode="auto">
          <a:xfrm>
            <a:off x="1066800" y="5562600"/>
            <a:ext cx="152400" cy="1524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0373" name="Oval 21"/>
          <p:cNvSpPr>
            <a:spLocks noChangeArrowheads="1"/>
          </p:cNvSpPr>
          <p:nvPr/>
        </p:nvSpPr>
        <p:spPr bwMode="auto">
          <a:xfrm>
            <a:off x="1219200" y="5029200"/>
            <a:ext cx="152400" cy="1524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0374" name="Oval 22"/>
          <p:cNvSpPr>
            <a:spLocks noChangeArrowheads="1"/>
          </p:cNvSpPr>
          <p:nvPr/>
        </p:nvSpPr>
        <p:spPr bwMode="auto">
          <a:xfrm>
            <a:off x="4648200" y="5638800"/>
            <a:ext cx="152400" cy="1524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0375" name="Oval 23"/>
          <p:cNvSpPr>
            <a:spLocks noChangeArrowheads="1"/>
          </p:cNvSpPr>
          <p:nvPr/>
        </p:nvSpPr>
        <p:spPr bwMode="auto">
          <a:xfrm>
            <a:off x="8001000" y="5791200"/>
            <a:ext cx="152400" cy="1524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0376" name="Oval 24"/>
          <p:cNvSpPr>
            <a:spLocks noChangeArrowheads="1"/>
          </p:cNvSpPr>
          <p:nvPr/>
        </p:nvSpPr>
        <p:spPr bwMode="auto">
          <a:xfrm>
            <a:off x="8077200" y="5181600"/>
            <a:ext cx="152400" cy="1524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0377" name="Oval 25"/>
          <p:cNvSpPr>
            <a:spLocks noChangeArrowheads="1"/>
          </p:cNvSpPr>
          <p:nvPr/>
        </p:nvSpPr>
        <p:spPr bwMode="auto">
          <a:xfrm>
            <a:off x="8077200" y="5181600"/>
            <a:ext cx="152400" cy="1524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0378" name="Oval 26"/>
          <p:cNvSpPr>
            <a:spLocks noChangeArrowheads="1"/>
          </p:cNvSpPr>
          <p:nvPr/>
        </p:nvSpPr>
        <p:spPr bwMode="auto">
          <a:xfrm>
            <a:off x="7848600" y="4191000"/>
            <a:ext cx="152400" cy="1524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0379" name="Oval 27"/>
          <p:cNvSpPr>
            <a:spLocks noChangeArrowheads="1"/>
          </p:cNvSpPr>
          <p:nvPr/>
        </p:nvSpPr>
        <p:spPr bwMode="auto">
          <a:xfrm>
            <a:off x="7010400" y="3352800"/>
            <a:ext cx="152400" cy="1524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0380" name="Oval 28"/>
          <p:cNvSpPr>
            <a:spLocks noChangeArrowheads="1"/>
          </p:cNvSpPr>
          <p:nvPr/>
        </p:nvSpPr>
        <p:spPr bwMode="auto">
          <a:xfrm>
            <a:off x="4191000" y="4419600"/>
            <a:ext cx="152400" cy="1524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0381" name="Oval 29"/>
          <p:cNvSpPr>
            <a:spLocks noChangeArrowheads="1"/>
          </p:cNvSpPr>
          <p:nvPr/>
        </p:nvSpPr>
        <p:spPr bwMode="auto">
          <a:xfrm>
            <a:off x="1752600" y="4343400"/>
            <a:ext cx="152400" cy="1524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0382" name="Oval 30"/>
          <p:cNvSpPr>
            <a:spLocks noChangeArrowheads="1"/>
          </p:cNvSpPr>
          <p:nvPr/>
        </p:nvSpPr>
        <p:spPr bwMode="auto">
          <a:xfrm>
            <a:off x="2743200" y="3886200"/>
            <a:ext cx="152400" cy="1524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0383" name="Oval 31"/>
          <p:cNvSpPr>
            <a:spLocks noChangeArrowheads="1"/>
          </p:cNvSpPr>
          <p:nvPr/>
        </p:nvSpPr>
        <p:spPr bwMode="auto">
          <a:xfrm>
            <a:off x="3810000" y="3276600"/>
            <a:ext cx="152400" cy="1524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latin typeface="Times New Roman" charset="0"/>
            </a:endParaRPr>
          </a:p>
        </p:txBody>
      </p:sp>
      <p:sp>
        <p:nvSpPr>
          <p:cNvPr id="100384" name="Oval 32"/>
          <p:cNvSpPr>
            <a:spLocks noChangeArrowheads="1"/>
          </p:cNvSpPr>
          <p:nvPr/>
        </p:nvSpPr>
        <p:spPr bwMode="auto">
          <a:xfrm>
            <a:off x="4495800" y="3048000"/>
            <a:ext cx="152400" cy="1524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latin typeface="Times New Roman" charset="0"/>
            </a:endParaRPr>
          </a:p>
        </p:txBody>
      </p:sp>
      <p:sp>
        <p:nvSpPr>
          <p:cNvPr id="100385" name="Oval 33"/>
          <p:cNvSpPr>
            <a:spLocks noChangeArrowheads="1"/>
          </p:cNvSpPr>
          <p:nvPr/>
        </p:nvSpPr>
        <p:spPr bwMode="auto">
          <a:xfrm>
            <a:off x="5410200" y="2819400"/>
            <a:ext cx="152400" cy="1524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latin typeface="Times New Roman" charset="0"/>
            </a:endParaRPr>
          </a:p>
        </p:txBody>
      </p:sp>
      <p:sp>
        <p:nvSpPr>
          <p:cNvPr id="100386" name="Oval 34"/>
          <p:cNvSpPr>
            <a:spLocks noChangeArrowheads="1"/>
          </p:cNvSpPr>
          <p:nvPr/>
        </p:nvSpPr>
        <p:spPr bwMode="auto">
          <a:xfrm>
            <a:off x="6324600" y="3733800"/>
            <a:ext cx="152400" cy="1524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latin typeface="Times New Roman" charset="0"/>
            </a:endParaRPr>
          </a:p>
        </p:txBody>
      </p:sp>
      <p:sp>
        <p:nvSpPr>
          <p:cNvPr id="100387" name="Oval 35"/>
          <p:cNvSpPr>
            <a:spLocks noChangeArrowheads="1"/>
          </p:cNvSpPr>
          <p:nvPr/>
        </p:nvSpPr>
        <p:spPr bwMode="auto">
          <a:xfrm>
            <a:off x="6477000" y="3505200"/>
            <a:ext cx="152400" cy="1524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latin typeface="Times New Roman" charset="0"/>
            </a:endParaRPr>
          </a:p>
        </p:txBody>
      </p:sp>
      <p:sp>
        <p:nvSpPr>
          <p:cNvPr id="100388" name="Oval 36"/>
          <p:cNvSpPr>
            <a:spLocks noChangeArrowheads="1"/>
          </p:cNvSpPr>
          <p:nvPr/>
        </p:nvSpPr>
        <p:spPr bwMode="auto">
          <a:xfrm>
            <a:off x="6477000" y="3276600"/>
            <a:ext cx="152400" cy="1524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latin typeface="Times New Roman" charset="0"/>
            </a:endParaRPr>
          </a:p>
        </p:txBody>
      </p:sp>
      <p:sp>
        <p:nvSpPr>
          <p:cNvPr id="100389" name="Oval 37"/>
          <p:cNvSpPr>
            <a:spLocks noChangeArrowheads="1"/>
          </p:cNvSpPr>
          <p:nvPr/>
        </p:nvSpPr>
        <p:spPr bwMode="auto">
          <a:xfrm>
            <a:off x="6172200" y="3505200"/>
            <a:ext cx="152400" cy="1524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latin typeface="Times New Roman" charset="0"/>
            </a:endParaRPr>
          </a:p>
        </p:txBody>
      </p:sp>
      <p:sp>
        <p:nvSpPr>
          <p:cNvPr id="100390" name="Oval 38"/>
          <p:cNvSpPr>
            <a:spLocks noChangeArrowheads="1"/>
          </p:cNvSpPr>
          <p:nvPr/>
        </p:nvSpPr>
        <p:spPr bwMode="auto">
          <a:xfrm>
            <a:off x="6172200" y="3276600"/>
            <a:ext cx="152400" cy="1524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latin typeface="Times New Roman" charset="0"/>
            </a:endParaRPr>
          </a:p>
        </p:txBody>
      </p:sp>
      <p:sp>
        <p:nvSpPr>
          <p:cNvPr id="77863" name="AutoShape 39"/>
          <p:cNvSpPr>
            <a:spLocks noChangeArrowheads="1"/>
          </p:cNvSpPr>
          <p:nvPr/>
        </p:nvSpPr>
        <p:spPr bwMode="auto">
          <a:xfrm>
            <a:off x="6096000" y="2971800"/>
            <a:ext cx="609600" cy="990600"/>
          </a:xfrm>
          <a:prstGeom prst="can">
            <a:avLst>
              <a:gd name="adj" fmla="val 40625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0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00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00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00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00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00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00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100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100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100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100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100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500"/>
                                        <p:tgtEl>
                                          <p:spTgt spid="10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100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100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500"/>
                                        <p:tgtEl>
                                          <p:spTgt spid="100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500"/>
                                        <p:tgtEl>
                                          <p:spTgt spid="100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500"/>
                                        <p:tgtEl>
                                          <p:spTgt spid="100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72" grpId="0" animBg="1"/>
      <p:bldP spid="100373" grpId="0" animBg="1"/>
      <p:bldP spid="100374" grpId="0" animBg="1"/>
      <p:bldP spid="100375" grpId="0" animBg="1"/>
      <p:bldP spid="100376" grpId="0" animBg="1"/>
      <p:bldP spid="100377" grpId="0" animBg="1"/>
      <p:bldP spid="100378" grpId="0" animBg="1"/>
      <p:bldP spid="100379" grpId="0" animBg="1"/>
      <p:bldP spid="100380" grpId="0" animBg="1"/>
      <p:bldP spid="100381" grpId="0" animBg="1"/>
      <p:bldP spid="100382" grpId="0" animBg="1"/>
      <p:bldP spid="100383" grpId="0" animBg="1" autoUpdateAnimBg="0"/>
      <p:bldP spid="100384" grpId="0" animBg="1" autoUpdateAnimBg="0"/>
      <p:bldP spid="100385" grpId="0" animBg="1" autoUpdateAnimBg="0"/>
      <p:bldP spid="100386" grpId="0" animBg="1" autoUpdateAnimBg="0"/>
      <p:bldP spid="100387" grpId="0" animBg="1" autoUpdateAnimBg="0"/>
      <p:bldP spid="100388" grpId="0" animBg="1" autoUpdateAnimBg="0"/>
      <p:bldP spid="100389" grpId="0" animBg="1" autoUpdateAnimBg="0"/>
      <p:bldP spid="100390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97F3267-E78D-0241-B278-9FA971275F4D}" type="slidenum">
              <a:rPr lang="en-US" sz="1400">
                <a:solidFill>
                  <a:srgbClr val="CC66FF"/>
                </a:solidFill>
              </a:rPr>
              <a:pPr/>
              <a:t>4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Kanonische Übersetzung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0" y="1412875"/>
            <a:ext cx="45720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b="1"/>
              <a:t>select</a:t>
            </a:r>
            <a:r>
              <a:rPr lang="de-DE"/>
              <a:t> Titel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b="1"/>
              <a:t>from</a:t>
            </a:r>
            <a:r>
              <a:rPr lang="de-DE"/>
              <a:t> Professoren, Vorlesungen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b="1"/>
              <a:t>where</a:t>
            </a:r>
            <a:r>
              <a:rPr lang="de-DE"/>
              <a:t> Name = ´Popper´ </a:t>
            </a:r>
            <a:r>
              <a:rPr lang="de-DE" b="1"/>
              <a:t>and</a:t>
            </a:r>
            <a:r>
              <a:rPr lang="de-DE"/>
              <a:t>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/>
              <a:t>            PersNr = gelesenVon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572000" y="5372100"/>
            <a:ext cx="194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/>
              <a:t>Professoren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7019925" y="5300663"/>
            <a:ext cx="194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/>
              <a:t>Vorlesungen</a:t>
            </a:r>
          </a:p>
        </p:txBody>
      </p:sp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6445250" y="4579938"/>
            <a:ext cx="5032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800" b="1">
                <a:sym typeface="Symbol" charset="0"/>
              </a:rPr>
              <a:t></a:t>
            </a:r>
          </a:p>
        </p:txBody>
      </p:sp>
      <p:sp>
        <p:nvSpPr>
          <p:cNvPr id="20487" name="Text Box 11"/>
          <p:cNvSpPr txBox="1">
            <a:spLocks noChangeArrowheads="1"/>
          </p:cNvSpPr>
          <p:nvPr/>
        </p:nvSpPr>
        <p:spPr bwMode="auto">
          <a:xfrm>
            <a:off x="4427538" y="3933825"/>
            <a:ext cx="4716462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2800" b="1">
                <a:sym typeface="Symbol" charset="0"/>
              </a:rPr>
              <a:t></a:t>
            </a:r>
            <a:r>
              <a:rPr lang="de-DE" baseline="-25000"/>
              <a:t>Name = ´Popper´ and PersNr=gelesenVon</a:t>
            </a:r>
            <a:r>
              <a:rPr lang="de-DE"/>
              <a:t> </a:t>
            </a:r>
          </a:p>
          <a:p>
            <a:endParaRPr lang="de-DE"/>
          </a:p>
        </p:txBody>
      </p:sp>
      <p:sp>
        <p:nvSpPr>
          <p:cNvPr id="20488" name="Text Box 12"/>
          <p:cNvSpPr txBox="1">
            <a:spLocks noChangeArrowheads="1"/>
          </p:cNvSpPr>
          <p:nvPr/>
        </p:nvSpPr>
        <p:spPr bwMode="auto">
          <a:xfrm>
            <a:off x="5651500" y="3141663"/>
            <a:ext cx="226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b="1">
                <a:sym typeface="Symbol" charset="0"/>
              </a:rPr>
              <a:t></a:t>
            </a:r>
            <a:r>
              <a:rPr lang="de-DE" b="1" baseline="-25000">
                <a:sym typeface="Symbol" charset="0"/>
              </a:rPr>
              <a:t>Titel</a:t>
            </a:r>
          </a:p>
        </p:txBody>
      </p:sp>
      <p:cxnSp>
        <p:nvCxnSpPr>
          <p:cNvPr id="20489" name="AutoShape 13"/>
          <p:cNvCxnSpPr>
            <a:cxnSpLocks noChangeShapeType="1"/>
            <a:stCxn id="20484" idx="0"/>
            <a:endCxn id="20486" idx="2"/>
          </p:cNvCxnSpPr>
          <p:nvPr/>
        </p:nvCxnSpPr>
        <p:spPr bwMode="auto">
          <a:xfrm flipV="1">
            <a:off x="5545138" y="5099050"/>
            <a:ext cx="1152525" cy="27305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0" name="AutoShape 14"/>
          <p:cNvCxnSpPr>
            <a:cxnSpLocks noChangeShapeType="1"/>
            <a:stCxn id="20485" idx="0"/>
            <a:endCxn id="20486" idx="2"/>
          </p:cNvCxnSpPr>
          <p:nvPr/>
        </p:nvCxnSpPr>
        <p:spPr bwMode="auto">
          <a:xfrm flipH="1" flipV="1">
            <a:off x="6697663" y="5099050"/>
            <a:ext cx="1295400" cy="201613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1" name="AutoShape 19"/>
          <p:cNvCxnSpPr>
            <a:cxnSpLocks noChangeShapeType="1"/>
          </p:cNvCxnSpPr>
          <p:nvPr/>
        </p:nvCxnSpPr>
        <p:spPr bwMode="auto">
          <a:xfrm flipH="1" flipV="1">
            <a:off x="6659563" y="4508500"/>
            <a:ext cx="1587" cy="27305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2" name="Line 20"/>
          <p:cNvSpPr>
            <a:spLocks noChangeShapeType="1"/>
          </p:cNvSpPr>
          <p:nvPr/>
        </p:nvSpPr>
        <p:spPr bwMode="auto">
          <a:xfrm flipV="1">
            <a:off x="6659563" y="3644900"/>
            <a:ext cx="0" cy="50323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493" name="AutoShape 21"/>
          <p:cNvSpPr>
            <a:spLocks noChangeArrowheads="1"/>
          </p:cNvSpPr>
          <p:nvPr/>
        </p:nvSpPr>
        <p:spPr bwMode="auto">
          <a:xfrm rot="2151902">
            <a:off x="4140200" y="2636838"/>
            <a:ext cx="1439863" cy="3603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494" name="Text Box 23"/>
          <p:cNvSpPr txBox="1">
            <a:spLocks noChangeArrowheads="1"/>
          </p:cNvSpPr>
          <p:nvPr/>
        </p:nvSpPr>
        <p:spPr bwMode="auto">
          <a:xfrm>
            <a:off x="0" y="6165850"/>
            <a:ext cx="9144000" cy="5191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b="1">
                <a:sym typeface="Symbol" charset="0"/>
              </a:rPr>
              <a:t></a:t>
            </a:r>
            <a:r>
              <a:rPr lang="de-DE" b="1" baseline="-25000">
                <a:sym typeface="Symbol" charset="0"/>
              </a:rPr>
              <a:t>Titel </a:t>
            </a:r>
            <a:r>
              <a:rPr lang="de-DE"/>
              <a:t>(</a:t>
            </a:r>
            <a:r>
              <a:rPr lang="de-DE" sz="2800" b="1">
                <a:sym typeface="Symbol" charset="0"/>
              </a:rPr>
              <a:t></a:t>
            </a:r>
            <a:r>
              <a:rPr lang="de-DE" baseline="-25000"/>
              <a:t>Name = ´Popper´ and PersNr=gelesenVon</a:t>
            </a:r>
            <a:r>
              <a:rPr lang="de-DE"/>
              <a:t> (Professoren </a:t>
            </a:r>
            <a:r>
              <a:rPr lang="de-DE" b="1">
                <a:sym typeface="Symbol" charset="0"/>
              </a:rPr>
              <a:t> </a:t>
            </a:r>
            <a:r>
              <a:rPr lang="de-DE">
                <a:sym typeface="Symbol" charset="0"/>
              </a:rPr>
              <a:t>Vorlesungen))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5353571-28CF-ED42-9136-660B47BEC9E0}" type="slidenum">
              <a:rPr lang="en-US" sz="1400">
                <a:solidFill>
                  <a:srgbClr val="CC66FF"/>
                </a:solidFill>
              </a:rPr>
              <a:pPr/>
              <a:t>40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Pipeline-Breaker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1138"/>
            <a:ext cx="9144000" cy="4786312"/>
          </a:xfrm>
        </p:spPr>
        <p:txBody>
          <a:bodyPr/>
          <a:lstStyle/>
          <a:p>
            <a:r>
              <a:rPr lang="de-DE">
                <a:latin typeface="Tahoma" charset="0"/>
              </a:rPr>
              <a:t>Unäre Operationen</a:t>
            </a:r>
          </a:p>
          <a:p>
            <a:pPr lvl="1"/>
            <a:r>
              <a:rPr lang="de-DE">
                <a:latin typeface="Tahoma" charset="0"/>
              </a:rPr>
              <a:t>sort</a:t>
            </a:r>
          </a:p>
          <a:p>
            <a:pPr lvl="1"/>
            <a:r>
              <a:rPr lang="de-DE">
                <a:latin typeface="Tahoma" charset="0"/>
              </a:rPr>
              <a:t>Duplikatelimination (unique,distinct)</a:t>
            </a:r>
          </a:p>
          <a:p>
            <a:pPr lvl="1"/>
            <a:r>
              <a:rPr lang="de-DE">
                <a:latin typeface="Tahoma" charset="0"/>
              </a:rPr>
              <a:t>Aggregatoperationen (min,max,sum,...)</a:t>
            </a:r>
          </a:p>
          <a:p>
            <a:r>
              <a:rPr lang="de-DE">
                <a:latin typeface="Tahoma" charset="0"/>
              </a:rPr>
              <a:t>Binäre Operationen</a:t>
            </a:r>
          </a:p>
          <a:p>
            <a:pPr lvl="1"/>
            <a:r>
              <a:rPr lang="de-DE">
                <a:latin typeface="Tahoma" charset="0"/>
              </a:rPr>
              <a:t>Mengendifferenz</a:t>
            </a:r>
          </a:p>
          <a:p>
            <a:r>
              <a:rPr lang="de-DE">
                <a:latin typeface="Tahoma" charset="0"/>
              </a:rPr>
              <a:t>Je nach Implementierung</a:t>
            </a:r>
          </a:p>
          <a:p>
            <a:pPr lvl="1"/>
            <a:r>
              <a:rPr lang="de-DE">
                <a:latin typeface="Tahoma" charset="0"/>
              </a:rPr>
              <a:t>Join</a:t>
            </a:r>
          </a:p>
          <a:p>
            <a:pPr lvl="1"/>
            <a:r>
              <a:rPr lang="de-DE">
                <a:latin typeface="Tahoma" charset="0"/>
              </a:rPr>
              <a:t>Union</a:t>
            </a:r>
          </a:p>
          <a:p>
            <a:pPr lvl="1"/>
            <a:endParaRPr lang="de-DE">
              <a:latin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D3DD4BA-8F84-094F-890A-F2585C06C3E2}" type="slidenum">
              <a:rPr lang="en-US" sz="1400">
                <a:solidFill>
                  <a:srgbClr val="CC66FF"/>
                </a:solidFill>
              </a:rPr>
              <a:pPr/>
              <a:t>41</a:t>
            </a:fld>
            <a:endParaRPr lang="en-US" sz="1400">
              <a:solidFill>
                <a:srgbClr val="CC66FF"/>
              </a:solidFill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" t="19489" r="7178" b="8659"/>
          <a:stretch>
            <a:fillRect/>
          </a:stretch>
        </p:blipFill>
        <p:spPr bwMode="auto">
          <a:xfrm>
            <a:off x="468313" y="1196975"/>
            <a:ext cx="828040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24F7498-17F8-974F-8797-94EF478BD83C}" type="slidenum">
              <a:rPr lang="en-US" sz="1400">
                <a:solidFill>
                  <a:srgbClr val="CC66FF"/>
                </a:solidFill>
              </a:rPr>
              <a:pPr/>
              <a:t>42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8125" y="1143000"/>
            <a:ext cx="8905875" cy="5391150"/>
          </a:xfrm>
          <a:noFill/>
        </p:spPr>
        <p:txBody>
          <a:bodyPr lIns="90488" tIns="44450" rIns="90488" bIns="44450"/>
          <a:lstStyle/>
          <a:p>
            <a:pPr>
              <a:spcBef>
                <a:spcPct val="0"/>
              </a:spcBef>
              <a:buFont typeface="Webdings" charset="0"/>
              <a:buNone/>
            </a:pPr>
            <a:r>
              <a:rPr lang="de-DE">
                <a:solidFill>
                  <a:schemeClr val="folHlink"/>
                </a:solidFill>
                <a:latin typeface="Tahoma" charset="0"/>
              </a:rPr>
              <a:t>J1 nested (inner-outer) loop</a:t>
            </a:r>
          </a:p>
          <a:p>
            <a:pPr marL="819150" lvl="1">
              <a:spcBef>
                <a:spcPct val="0"/>
              </a:spcBef>
            </a:pPr>
            <a:r>
              <a:rPr lang="de-DE">
                <a:latin typeface="Tahoma" charset="0"/>
              </a:rPr>
              <a:t>„brute force</a:t>
            </a:r>
            <a:r>
              <a:rPr lang="ja-JP" altLang="de-DE">
                <a:latin typeface="Tahoma" charset="0"/>
              </a:rPr>
              <a:t>“</a:t>
            </a:r>
            <a:r>
              <a:rPr lang="de-DE" altLang="ja-JP">
                <a:latin typeface="Tahoma" charset="0"/>
              </a:rPr>
              <a:t>-Algorithmus</a:t>
            </a:r>
          </a:p>
          <a:p>
            <a:pPr marL="819150" lvl="1">
              <a:spcBef>
                <a:spcPct val="0"/>
              </a:spcBef>
              <a:buFont typeface="Webdings" charset="0"/>
              <a:buNone/>
            </a:pPr>
            <a:endParaRPr lang="de-DE" sz="2600" b="1">
              <a:latin typeface="Courier New" charset="0"/>
            </a:endParaRPr>
          </a:p>
          <a:p>
            <a:pPr marL="819150" lvl="1">
              <a:spcBef>
                <a:spcPct val="0"/>
              </a:spcBef>
              <a:buFont typeface="Webdings" charset="0"/>
              <a:buNone/>
            </a:pPr>
            <a:r>
              <a:rPr lang="de-DE" sz="2600" b="1">
                <a:latin typeface="Courier New" charset="0"/>
              </a:rPr>
              <a:t>foreach</a:t>
            </a:r>
            <a:r>
              <a:rPr lang="de-DE" sz="2600">
                <a:latin typeface="Courier New" charset="0"/>
              </a:rPr>
              <a:t>  </a:t>
            </a:r>
            <a:r>
              <a:rPr lang="de-DE" sz="2600" i="1">
                <a:latin typeface="Courier New" charset="0"/>
              </a:rPr>
              <a:t>r</a:t>
            </a:r>
            <a:r>
              <a:rPr lang="de-DE" sz="2600">
                <a:latin typeface="Courier New" charset="0"/>
              </a:rPr>
              <a:t> </a:t>
            </a:r>
            <a:r>
              <a:rPr lang="de-DE" sz="2600">
                <a:latin typeface="Courier New" charset="0"/>
                <a:sym typeface="Symbol" charset="0"/>
              </a:rPr>
              <a:t> </a:t>
            </a:r>
            <a:r>
              <a:rPr lang="de-DE" sz="2600" i="1">
                <a:latin typeface="Courier New" charset="0"/>
              </a:rPr>
              <a:t>R</a:t>
            </a:r>
            <a:endParaRPr lang="de-DE" sz="2600">
              <a:latin typeface="Courier New" charset="0"/>
            </a:endParaRPr>
          </a:p>
          <a:p>
            <a:pPr marL="819150" lvl="1">
              <a:spcBef>
                <a:spcPct val="0"/>
              </a:spcBef>
              <a:buFont typeface="Webdings" charset="0"/>
              <a:buNone/>
            </a:pPr>
            <a:r>
              <a:rPr lang="de-DE" sz="2600" b="1">
                <a:latin typeface="Courier New" charset="0"/>
              </a:rPr>
              <a:t>	foreach</a:t>
            </a:r>
            <a:r>
              <a:rPr lang="de-DE" sz="2600">
                <a:latin typeface="Courier New" charset="0"/>
              </a:rPr>
              <a:t> </a:t>
            </a:r>
            <a:r>
              <a:rPr lang="de-DE" sz="2600" i="1">
                <a:latin typeface="Courier New" charset="0"/>
              </a:rPr>
              <a:t>s </a:t>
            </a:r>
            <a:r>
              <a:rPr lang="de-DE" sz="2600">
                <a:latin typeface="Courier New" charset="0"/>
                <a:sym typeface="Symbol" charset="0"/>
              </a:rPr>
              <a:t></a:t>
            </a:r>
            <a:r>
              <a:rPr lang="de-DE" sz="2600" i="1">
                <a:latin typeface="Courier New" charset="0"/>
              </a:rPr>
              <a:t> S</a:t>
            </a:r>
            <a:endParaRPr lang="de-DE" sz="2600">
              <a:latin typeface="Courier New" charset="0"/>
            </a:endParaRPr>
          </a:p>
          <a:p>
            <a:pPr marL="819150" lvl="1">
              <a:spcBef>
                <a:spcPct val="0"/>
              </a:spcBef>
              <a:buFont typeface="Webdings" charset="0"/>
              <a:buNone/>
            </a:pPr>
            <a:r>
              <a:rPr lang="de-DE" sz="2600" b="1">
                <a:latin typeface="Courier New" charset="0"/>
              </a:rPr>
              <a:t>		if</a:t>
            </a:r>
            <a:r>
              <a:rPr lang="de-DE" sz="2600">
                <a:latin typeface="Courier New" charset="0"/>
              </a:rPr>
              <a:t> </a:t>
            </a:r>
            <a:r>
              <a:rPr lang="de-DE" sz="2600" i="1">
                <a:latin typeface="Courier New" charset="0"/>
              </a:rPr>
              <a:t>s.B </a:t>
            </a:r>
            <a:r>
              <a:rPr lang="de-DE" sz="2600">
                <a:latin typeface="Courier New" charset="0"/>
              </a:rPr>
              <a:t>= </a:t>
            </a:r>
            <a:r>
              <a:rPr lang="de-DE" sz="2600" i="1">
                <a:latin typeface="Courier New" charset="0"/>
              </a:rPr>
              <a:t>r.A</a:t>
            </a:r>
            <a:r>
              <a:rPr lang="de-DE" sz="2600">
                <a:latin typeface="Courier New" charset="0"/>
              </a:rPr>
              <a:t>  </a:t>
            </a:r>
            <a:r>
              <a:rPr lang="de-DE" sz="2600" b="1">
                <a:latin typeface="Courier New" charset="0"/>
              </a:rPr>
              <a:t>then</a:t>
            </a:r>
            <a:r>
              <a:rPr lang="de-DE" sz="2600">
                <a:latin typeface="Courier New" charset="0"/>
              </a:rPr>
              <a:t> </a:t>
            </a:r>
            <a:r>
              <a:rPr lang="de-DE" sz="2600" i="1">
                <a:latin typeface="Courier New" charset="0"/>
              </a:rPr>
              <a:t>Res</a:t>
            </a:r>
            <a:r>
              <a:rPr lang="de-DE" sz="2600">
                <a:latin typeface="Courier New" charset="0"/>
              </a:rPr>
              <a:t> := </a:t>
            </a:r>
            <a:r>
              <a:rPr lang="de-DE" sz="2600" i="1">
                <a:latin typeface="Courier New" charset="0"/>
              </a:rPr>
              <a:t>Res</a:t>
            </a:r>
            <a:r>
              <a:rPr lang="de-DE" sz="2600">
                <a:latin typeface="Courier New" charset="0"/>
              </a:rPr>
              <a:t> </a:t>
            </a:r>
            <a:r>
              <a:rPr lang="de-DE" sz="2600">
                <a:latin typeface="Courier New" charset="0"/>
                <a:sym typeface="Symbol" charset="0"/>
              </a:rPr>
              <a:t> </a:t>
            </a:r>
            <a:r>
              <a:rPr lang="de-DE" sz="2600">
                <a:latin typeface="Courier New" charset="0"/>
              </a:rPr>
              <a:t>(</a:t>
            </a:r>
            <a:r>
              <a:rPr lang="de-DE" sz="2600" i="1">
                <a:latin typeface="Courier New" charset="0"/>
              </a:rPr>
              <a:t>r </a:t>
            </a:r>
            <a:r>
              <a:rPr lang="de-DE" sz="2600" b="1">
                <a:latin typeface="Courier New" charset="0"/>
                <a:sym typeface="MT Extra" charset="0"/>
              </a:rPr>
              <a:t></a:t>
            </a:r>
            <a:r>
              <a:rPr lang="de-DE" sz="2600" b="1">
                <a:latin typeface="Courier New" charset="0"/>
                <a:sym typeface="Euclid Extra" charset="0"/>
              </a:rPr>
              <a:t> </a:t>
            </a:r>
            <a:r>
              <a:rPr lang="de-DE" sz="2600" i="1">
                <a:latin typeface="Courier New" charset="0"/>
              </a:rPr>
              <a:t>s</a:t>
            </a:r>
            <a:r>
              <a:rPr lang="de-DE" sz="2600">
                <a:latin typeface="Courier New" charset="0"/>
              </a:rPr>
              <a:t>)</a:t>
            </a:r>
          </a:p>
          <a:p>
            <a:pPr marL="819150" lvl="1">
              <a:spcBef>
                <a:spcPct val="0"/>
              </a:spcBef>
              <a:buFont typeface="Webdings" charset="0"/>
              <a:buNone/>
            </a:pPr>
            <a:endParaRPr lang="de-DE" sz="2600">
              <a:latin typeface="Courier New" charset="0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title"/>
          </p:nvPr>
        </p:nvSpPr>
        <p:spPr>
          <a:xfrm>
            <a:off x="212725" y="549275"/>
            <a:ext cx="8931275" cy="573088"/>
          </a:xfrm>
          <a:noFill/>
        </p:spPr>
        <p:txBody>
          <a:bodyPr lIns="90488" tIns="44450" rIns="90488" bIns="44450"/>
          <a:lstStyle/>
          <a:p>
            <a:r>
              <a:rPr lang="de-DE">
                <a:latin typeface="Arial Black" charset="0"/>
              </a:rPr>
              <a:t>Implementierung der Verbindung: Strategien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E35D94C-E650-554D-9E20-07BA882444F5}" type="slidenum">
              <a:rPr lang="en-US" sz="1400">
                <a:solidFill>
                  <a:srgbClr val="CC66FF"/>
                </a:solidFill>
              </a:rPr>
              <a:pPr/>
              <a:t>43</a:t>
            </a:fld>
            <a:endParaRPr lang="en-US" sz="1400">
              <a:solidFill>
                <a:srgbClr val="CC66FF"/>
              </a:solidFill>
            </a:endParaRPr>
          </a:p>
        </p:txBody>
      </p:sp>
      <p:pic>
        <p:nvPicPr>
          <p:cNvPr id="860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-26988"/>
            <a:ext cx="9072563" cy="680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E9D7683-1B11-6A45-8916-557D84BB40CA}" type="slidenum">
              <a:rPr lang="en-US" sz="1400">
                <a:solidFill>
                  <a:srgbClr val="CC66FF"/>
                </a:solidFill>
              </a:rPr>
              <a:pPr/>
              <a:t>44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8125" y="1143000"/>
            <a:ext cx="8905875" cy="414338"/>
          </a:xfrm>
          <a:noFill/>
        </p:spPr>
        <p:txBody>
          <a:bodyPr lIns="90488" tIns="44450" rIns="90488" bIns="44450"/>
          <a:lstStyle/>
          <a:p>
            <a:pPr>
              <a:lnSpc>
                <a:spcPct val="80000"/>
              </a:lnSpc>
              <a:spcBef>
                <a:spcPct val="0"/>
              </a:spcBef>
              <a:buFont typeface="Webdings" charset="0"/>
              <a:buNone/>
            </a:pPr>
            <a:r>
              <a:rPr lang="de-DE">
                <a:solidFill>
                  <a:schemeClr val="folHlink"/>
                </a:solidFill>
                <a:latin typeface="Tahoma" charset="0"/>
              </a:rPr>
              <a:t>Block-Nested Loop Algorithmus</a:t>
            </a:r>
          </a:p>
          <a:p>
            <a:pPr marL="819150" lvl="1">
              <a:lnSpc>
                <a:spcPct val="80000"/>
              </a:lnSpc>
              <a:spcBef>
                <a:spcPct val="0"/>
              </a:spcBef>
            </a:pPr>
            <a:endParaRPr lang="de-DE" sz="2600">
              <a:latin typeface="Courier New" charset="0"/>
            </a:endParaRPr>
          </a:p>
          <a:p>
            <a:pPr marL="819150" lvl="1">
              <a:lnSpc>
                <a:spcPct val="80000"/>
              </a:lnSpc>
              <a:spcBef>
                <a:spcPct val="0"/>
              </a:spcBef>
              <a:buFont typeface="Webdings" charset="0"/>
              <a:buNone/>
            </a:pPr>
            <a:endParaRPr lang="de-DE" sz="2600">
              <a:latin typeface="Courier New" charset="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title"/>
          </p:nvPr>
        </p:nvSpPr>
        <p:spPr>
          <a:xfrm>
            <a:off x="212725" y="549275"/>
            <a:ext cx="8931275" cy="573088"/>
          </a:xfrm>
          <a:noFill/>
        </p:spPr>
        <p:txBody>
          <a:bodyPr lIns="90488" tIns="44450" rIns="90488" bIns="44450"/>
          <a:lstStyle/>
          <a:p>
            <a:r>
              <a:rPr lang="de-DE">
                <a:latin typeface="Arial Black" charset="0"/>
              </a:rPr>
              <a:t>Implementierung der Verbindung: Strategien</a:t>
            </a: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395288" y="2060575"/>
            <a:ext cx="1728787" cy="360363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/>
              <a:t>m-k</a:t>
            </a: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2124075" y="2060575"/>
            <a:ext cx="1728788" cy="360363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/>
              <a:t>m-k</a:t>
            </a:r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3852863" y="2060575"/>
            <a:ext cx="1728787" cy="360363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/>
              <a:t>m-k</a:t>
            </a:r>
          </a:p>
        </p:txBody>
      </p:sp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5581650" y="2060575"/>
            <a:ext cx="1728788" cy="360363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/>
              <a:t>m-k</a:t>
            </a:r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7310438" y="2060575"/>
            <a:ext cx="1728787" cy="360363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/>
              <a:t>m-k</a:t>
            </a:r>
          </a:p>
        </p:txBody>
      </p:sp>
      <p:sp>
        <p:nvSpPr>
          <p:cNvPr id="88073" name="Text Box 9"/>
          <p:cNvSpPr txBox="1">
            <a:spLocks noChangeArrowheads="1"/>
          </p:cNvSpPr>
          <p:nvPr/>
        </p:nvSpPr>
        <p:spPr bwMode="auto">
          <a:xfrm>
            <a:off x="0" y="1989138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/>
              <a:t>R</a:t>
            </a:r>
          </a:p>
        </p:txBody>
      </p:sp>
      <p:sp>
        <p:nvSpPr>
          <p:cNvPr id="88074" name="Rectangle 10"/>
          <p:cNvSpPr>
            <a:spLocks noChangeArrowheads="1"/>
          </p:cNvSpPr>
          <p:nvPr/>
        </p:nvSpPr>
        <p:spPr bwMode="auto">
          <a:xfrm>
            <a:off x="387350" y="6472238"/>
            <a:ext cx="1223963" cy="36036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/>
              <a:t>k</a:t>
            </a:r>
          </a:p>
        </p:txBody>
      </p:sp>
      <p:sp>
        <p:nvSpPr>
          <p:cNvPr id="88075" name="Text Box 15"/>
          <p:cNvSpPr txBox="1">
            <a:spLocks noChangeArrowheads="1"/>
          </p:cNvSpPr>
          <p:nvPr/>
        </p:nvSpPr>
        <p:spPr bwMode="auto">
          <a:xfrm>
            <a:off x="0" y="64008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/>
              <a:t>S</a:t>
            </a:r>
          </a:p>
        </p:txBody>
      </p:sp>
      <p:sp>
        <p:nvSpPr>
          <p:cNvPr id="88076" name="Rectangle 16"/>
          <p:cNvSpPr>
            <a:spLocks noChangeArrowheads="1"/>
          </p:cNvSpPr>
          <p:nvPr/>
        </p:nvSpPr>
        <p:spPr bwMode="auto">
          <a:xfrm>
            <a:off x="1611313" y="6472238"/>
            <a:ext cx="1223962" cy="36036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/>
              <a:t>k</a:t>
            </a:r>
          </a:p>
        </p:txBody>
      </p:sp>
      <p:sp>
        <p:nvSpPr>
          <p:cNvPr id="88077" name="Rectangle 17"/>
          <p:cNvSpPr>
            <a:spLocks noChangeArrowheads="1"/>
          </p:cNvSpPr>
          <p:nvPr/>
        </p:nvSpPr>
        <p:spPr bwMode="auto">
          <a:xfrm>
            <a:off x="2835275" y="6472238"/>
            <a:ext cx="1223963" cy="36036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/>
              <a:t>k</a:t>
            </a:r>
          </a:p>
        </p:txBody>
      </p:sp>
      <p:sp>
        <p:nvSpPr>
          <p:cNvPr id="88078" name="Rectangle 18"/>
          <p:cNvSpPr>
            <a:spLocks noChangeArrowheads="1"/>
          </p:cNvSpPr>
          <p:nvPr/>
        </p:nvSpPr>
        <p:spPr bwMode="auto">
          <a:xfrm>
            <a:off x="4059238" y="6472238"/>
            <a:ext cx="1223962" cy="36036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/>
              <a:t>k</a:t>
            </a:r>
          </a:p>
        </p:txBody>
      </p:sp>
      <p:sp>
        <p:nvSpPr>
          <p:cNvPr id="88079" name="Rectangle 19"/>
          <p:cNvSpPr>
            <a:spLocks noChangeArrowheads="1"/>
          </p:cNvSpPr>
          <p:nvPr/>
        </p:nvSpPr>
        <p:spPr bwMode="auto">
          <a:xfrm>
            <a:off x="5283200" y="6472238"/>
            <a:ext cx="1223963" cy="36036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/>
              <a:t>k</a:t>
            </a:r>
          </a:p>
        </p:txBody>
      </p:sp>
      <p:sp>
        <p:nvSpPr>
          <p:cNvPr id="88080" name="Rectangle 20"/>
          <p:cNvSpPr>
            <a:spLocks noChangeArrowheads="1"/>
          </p:cNvSpPr>
          <p:nvPr/>
        </p:nvSpPr>
        <p:spPr bwMode="auto">
          <a:xfrm>
            <a:off x="6507163" y="6472238"/>
            <a:ext cx="1223962" cy="36036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/>
              <a:t>k</a:t>
            </a:r>
          </a:p>
        </p:txBody>
      </p:sp>
      <p:sp>
        <p:nvSpPr>
          <p:cNvPr id="88081" name="Line 21"/>
          <p:cNvSpPr>
            <a:spLocks noChangeShapeType="1"/>
          </p:cNvSpPr>
          <p:nvPr/>
        </p:nvSpPr>
        <p:spPr bwMode="auto">
          <a:xfrm>
            <a:off x="395288" y="2781300"/>
            <a:ext cx="1728787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8082" name="Line 22"/>
          <p:cNvSpPr>
            <a:spLocks noChangeShapeType="1"/>
          </p:cNvSpPr>
          <p:nvPr/>
        </p:nvSpPr>
        <p:spPr bwMode="auto">
          <a:xfrm>
            <a:off x="2124075" y="2997200"/>
            <a:ext cx="1728788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8083" name="Line 23"/>
          <p:cNvSpPr>
            <a:spLocks noChangeShapeType="1"/>
          </p:cNvSpPr>
          <p:nvPr/>
        </p:nvSpPr>
        <p:spPr bwMode="auto">
          <a:xfrm>
            <a:off x="3851275" y="3284538"/>
            <a:ext cx="1728788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8084" name="Line 24"/>
          <p:cNvSpPr>
            <a:spLocks noChangeShapeType="1"/>
          </p:cNvSpPr>
          <p:nvPr/>
        </p:nvSpPr>
        <p:spPr bwMode="auto">
          <a:xfrm>
            <a:off x="5578475" y="3571875"/>
            <a:ext cx="1728788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8085" name="Line 25"/>
          <p:cNvSpPr>
            <a:spLocks noChangeShapeType="1"/>
          </p:cNvSpPr>
          <p:nvPr/>
        </p:nvSpPr>
        <p:spPr bwMode="auto">
          <a:xfrm>
            <a:off x="7305675" y="3859213"/>
            <a:ext cx="1728788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8086" name="Line 26"/>
          <p:cNvSpPr>
            <a:spLocks noChangeShapeType="1"/>
          </p:cNvSpPr>
          <p:nvPr/>
        </p:nvSpPr>
        <p:spPr bwMode="auto">
          <a:xfrm>
            <a:off x="395288" y="6327775"/>
            <a:ext cx="7345362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8087" name="Line 27"/>
          <p:cNvSpPr>
            <a:spLocks noChangeShapeType="1"/>
          </p:cNvSpPr>
          <p:nvPr/>
        </p:nvSpPr>
        <p:spPr bwMode="auto">
          <a:xfrm flipH="1">
            <a:off x="395288" y="6111875"/>
            <a:ext cx="7272337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8088" name="Freeform 28"/>
          <p:cNvSpPr>
            <a:spLocks/>
          </p:cNvSpPr>
          <p:nvPr/>
        </p:nvSpPr>
        <p:spPr bwMode="auto">
          <a:xfrm>
            <a:off x="7667625" y="6111875"/>
            <a:ext cx="230188" cy="215900"/>
          </a:xfrm>
          <a:custGeom>
            <a:avLst/>
            <a:gdLst>
              <a:gd name="T0" fmla="*/ 2147483647 w 145"/>
              <a:gd name="T1" fmla="*/ 2147483647 h 136"/>
              <a:gd name="T2" fmla="*/ 2147483647 w 145"/>
              <a:gd name="T3" fmla="*/ 2147483647 h 136"/>
              <a:gd name="T4" fmla="*/ 0 w 145"/>
              <a:gd name="T5" fmla="*/ 0 h 136"/>
              <a:gd name="T6" fmla="*/ 0 60000 65536"/>
              <a:gd name="T7" fmla="*/ 0 60000 65536"/>
              <a:gd name="T8" fmla="*/ 0 60000 65536"/>
              <a:gd name="T9" fmla="*/ 0 w 145"/>
              <a:gd name="T10" fmla="*/ 0 h 136"/>
              <a:gd name="T11" fmla="*/ 145 w 145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" h="136">
                <a:moveTo>
                  <a:pt x="46" y="136"/>
                </a:moveTo>
                <a:cubicBezTo>
                  <a:pt x="95" y="125"/>
                  <a:pt x="145" y="114"/>
                  <a:pt x="137" y="91"/>
                </a:cubicBezTo>
                <a:cubicBezTo>
                  <a:pt x="129" y="68"/>
                  <a:pt x="30" y="15"/>
                  <a:pt x="0" y="0"/>
                </a:cubicBezTo>
              </a:path>
            </a:pathLst>
          </a:cu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8089" name="Freeform 29"/>
          <p:cNvSpPr>
            <a:spLocks/>
          </p:cNvSpPr>
          <p:nvPr/>
        </p:nvSpPr>
        <p:spPr bwMode="auto">
          <a:xfrm>
            <a:off x="239713" y="6111875"/>
            <a:ext cx="155575" cy="215900"/>
          </a:xfrm>
          <a:custGeom>
            <a:avLst/>
            <a:gdLst>
              <a:gd name="T0" fmla="*/ 2147483647 w 98"/>
              <a:gd name="T1" fmla="*/ 0 h 136"/>
              <a:gd name="T2" fmla="*/ 2147483647 w 98"/>
              <a:gd name="T3" fmla="*/ 2147483647 h 136"/>
              <a:gd name="T4" fmla="*/ 2147483647 w 98"/>
              <a:gd name="T5" fmla="*/ 2147483647 h 136"/>
              <a:gd name="T6" fmla="*/ 0 60000 65536"/>
              <a:gd name="T7" fmla="*/ 0 60000 65536"/>
              <a:gd name="T8" fmla="*/ 0 60000 65536"/>
              <a:gd name="T9" fmla="*/ 0 w 98"/>
              <a:gd name="T10" fmla="*/ 0 h 136"/>
              <a:gd name="T11" fmla="*/ 98 w 98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8" h="136">
                <a:moveTo>
                  <a:pt x="53" y="0"/>
                </a:moveTo>
                <a:cubicBezTo>
                  <a:pt x="26" y="11"/>
                  <a:pt x="0" y="22"/>
                  <a:pt x="7" y="45"/>
                </a:cubicBezTo>
                <a:cubicBezTo>
                  <a:pt x="14" y="68"/>
                  <a:pt x="56" y="102"/>
                  <a:pt x="98" y="136"/>
                </a:cubicBezTo>
              </a:path>
            </a:pathLst>
          </a:cu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C599962-ABDF-3846-ABC2-9FE2F628425C}" type="slidenum">
              <a:rPr lang="en-US" sz="1400">
                <a:solidFill>
                  <a:srgbClr val="CC66FF"/>
                </a:solidFill>
              </a:rPr>
              <a:pPr/>
              <a:t>45</a:t>
            </a:fld>
            <a:endParaRPr lang="en-US" sz="1400">
              <a:solidFill>
                <a:srgbClr val="CC66FF"/>
              </a:solidFill>
            </a:endParaRP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11458" r="3125" b="16667"/>
          <a:stretch>
            <a:fillRect/>
          </a:stretch>
        </p:blipFill>
        <p:spPr bwMode="auto">
          <a:xfrm>
            <a:off x="0" y="30480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0145E0A-2AEB-0742-A465-F9E6D3E3D7A6}" type="slidenum">
              <a:rPr lang="en-US" sz="1400">
                <a:solidFill>
                  <a:srgbClr val="CC66FF"/>
                </a:solidFill>
              </a:rPr>
              <a:pPr/>
              <a:t>46</a:t>
            </a:fld>
            <a:endParaRPr lang="en-US" sz="1400">
              <a:solidFill>
                <a:srgbClr val="CC66FF"/>
              </a:solidFill>
            </a:endParaRP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" t="9636" r="3125" b="5707"/>
          <a:stretch>
            <a:fillRect/>
          </a:stretch>
        </p:blipFill>
        <p:spPr bwMode="auto">
          <a:xfrm>
            <a:off x="323850" y="476250"/>
            <a:ext cx="8820150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Line 3"/>
          <p:cNvSpPr>
            <a:spLocks noChangeShapeType="1"/>
          </p:cNvSpPr>
          <p:nvPr/>
        </p:nvSpPr>
        <p:spPr bwMode="auto">
          <a:xfrm flipH="1">
            <a:off x="3657600" y="4419600"/>
            <a:ext cx="6096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48" name="Line 4"/>
          <p:cNvSpPr>
            <a:spLocks noChangeShapeType="1"/>
          </p:cNvSpPr>
          <p:nvPr/>
        </p:nvSpPr>
        <p:spPr bwMode="auto">
          <a:xfrm>
            <a:off x="4724400" y="4419600"/>
            <a:ext cx="609600" cy="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49" name="Line 5"/>
          <p:cNvSpPr>
            <a:spLocks noChangeShapeType="1"/>
          </p:cNvSpPr>
          <p:nvPr/>
        </p:nvSpPr>
        <p:spPr bwMode="auto">
          <a:xfrm flipH="1">
            <a:off x="3657600" y="4419600"/>
            <a:ext cx="609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50" name="Line 6"/>
          <p:cNvSpPr>
            <a:spLocks noChangeShapeType="1"/>
          </p:cNvSpPr>
          <p:nvPr/>
        </p:nvSpPr>
        <p:spPr bwMode="auto">
          <a:xfrm flipH="1">
            <a:off x="3657600" y="4876800"/>
            <a:ext cx="6096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51" name="Line 7"/>
          <p:cNvSpPr>
            <a:spLocks noChangeShapeType="1"/>
          </p:cNvSpPr>
          <p:nvPr/>
        </p:nvSpPr>
        <p:spPr bwMode="auto">
          <a:xfrm>
            <a:off x="4724400" y="4419600"/>
            <a:ext cx="609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52" name="Line 8"/>
          <p:cNvSpPr>
            <a:spLocks noChangeShapeType="1"/>
          </p:cNvSpPr>
          <p:nvPr/>
        </p:nvSpPr>
        <p:spPr bwMode="auto">
          <a:xfrm>
            <a:off x="4724400" y="4800600"/>
            <a:ext cx="609600" cy="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53" name="Line 9"/>
          <p:cNvSpPr>
            <a:spLocks noChangeShapeType="1"/>
          </p:cNvSpPr>
          <p:nvPr/>
        </p:nvSpPr>
        <p:spPr bwMode="auto">
          <a:xfrm>
            <a:off x="4724400" y="4800600"/>
            <a:ext cx="609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54" name="Line 10"/>
          <p:cNvSpPr>
            <a:spLocks noChangeShapeType="1"/>
          </p:cNvSpPr>
          <p:nvPr/>
        </p:nvSpPr>
        <p:spPr bwMode="auto">
          <a:xfrm>
            <a:off x="4724400" y="5181600"/>
            <a:ext cx="609600" cy="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55" name="Line 11"/>
          <p:cNvSpPr>
            <a:spLocks noChangeShapeType="1"/>
          </p:cNvSpPr>
          <p:nvPr/>
        </p:nvSpPr>
        <p:spPr bwMode="auto">
          <a:xfrm flipH="1">
            <a:off x="3657600" y="4876800"/>
            <a:ext cx="609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56" name="Line 12"/>
          <p:cNvSpPr>
            <a:spLocks noChangeShapeType="1"/>
          </p:cNvSpPr>
          <p:nvPr/>
        </p:nvSpPr>
        <p:spPr bwMode="auto">
          <a:xfrm flipH="1">
            <a:off x="3657600" y="5257800"/>
            <a:ext cx="6096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57" name="Line 13"/>
          <p:cNvSpPr>
            <a:spLocks noChangeShapeType="1"/>
          </p:cNvSpPr>
          <p:nvPr/>
        </p:nvSpPr>
        <p:spPr bwMode="auto">
          <a:xfrm flipH="1">
            <a:off x="3657600" y="5257800"/>
            <a:ext cx="609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58" name="Line 14"/>
          <p:cNvSpPr>
            <a:spLocks noChangeShapeType="1"/>
          </p:cNvSpPr>
          <p:nvPr/>
        </p:nvSpPr>
        <p:spPr bwMode="auto">
          <a:xfrm flipH="1">
            <a:off x="3657600" y="5562600"/>
            <a:ext cx="6096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59" name="Line 15"/>
          <p:cNvSpPr>
            <a:spLocks noChangeShapeType="1"/>
          </p:cNvSpPr>
          <p:nvPr/>
        </p:nvSpPr>
        <p:spPr bwMode="auto">
          <a:xfrm>
            <a:off x="4724400" y="5181600"/>
            <a:ext cx="609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60" name="Line 16"/>
          <p:cNvSpPr>
            <a:spLocks noChangeShapeType="1"/>
          </p:cNvSpPr>
          <p:nvPr/>
        </p:nvSpPr>
        <p:spPr bwMode="auto">
          <a:xfrm>
            <a:off x="4724400" y="5562600"/>
            <a:ext cx="609600" cy="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61" name="Line 17"/>
          <p:cNvSpPr>
            <a:spLocks noChangeShapeType="1"/>
          </p:cNvSpPr>
          <p:nvPr/>
        </p:nvSpPr>
        <p:spPr bwMode="auto">
          <a:xfrm flipH="1">
            <a:off x="3657600" y="5562600"/>
            <a:ext cx="609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62" name="Line 18"/>
          <p:cNvSpPr>
            <a:spLocks noChangeShapeType="1"/>
          </p:cNvSpPr>
          <p:nvPr/>
        </p:nvSpPr>
        <p:spPr bwMode="auto">
          <a:xfrm flipH="1">
            <a:off x="3657600" y="5943600"/>
            <a:ext cx="6096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63" name="Line 19"/>
          <p:cNvSpPr>
            <a:spLocks noChangeShapeType="1"/>
          </p:cNvSpPr>
          <p:nvPr/>
        </p:nvSpPr>
        <p:spPr bwMode="auto">
          <a:xfrm flipH="1">
            <a:off x="3657600" y="5943600"/>
            <a:ext cx="609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64" name="Line 20"/>
          <p:cNvSpPr>
            <a:spLocks noChangeShapeType="1"/>
          </p:cNvSpPr>
          <p:nvPr/>
        </p:nvSpPr>
        <p:spPr bwMode="auto">
          <a:xfrm flipH="1">
            <a:off x="3657600" y="6324600"/>
            <a:ext cx="6096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65" name="Line 21"/>
          <p:cNvSpPr>
            <a:spLocks noChangeShapeType="1"/>
          </p:cNvSpPr>
          <p:nvPr/>
        </p:nvSpPr>
        <p:spPr bwMode="auto">
          <a:xfrm>
            <a:off x="4724400" y="5562600"/>
            <a:ext cx="609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66" name="Line 22"/>
          <p:cNvSpPr>
            <a:spLocks noChangeShapeType="1"/>
          </p:cNvSpPr>
          <p:nvPr/>
        </p:nvSpPr>
        <p:spPr bwMode="auto">
          <a:xfrm>
            <a:off x="4724400" y="5943600"/>
            <a:ext cx="609600" cy="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67" name="Line 23"/>
          <p:cNvSpPr>
            <a:spLocks noChangeShapeType="1"/>
          </p:cNvSpPr>
          <p:nvPr/>
        </p:nvSpPr>
        <p:spPr bwMode="auto">
          <a:xfrm flipH="1">
            <a:off x="3657600" y="6324600"/>
            <a:ext cx="609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68" name="Line 24"/>
          <p:cNvSpPr>
            <a:spLocks noChangeShapeType="1"/>
          </p:cNvSpPr>
          <p:nvPr/>
        </p:nvSpPr>
        <p:spPr bwMode="auto">
          <a:xfrm flipH="1">
            <a:off x="3657600" y="5562600"/>
            <a:ext cx="6096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69" name="Line 25"/>
          <p:cNvSpPr>
            <a:spLocks noChangeShapeType="1"/>
          </p:cNvSpPr>
          <p:nvPr/>
        </p:nvSpPr>
        <p:spPr bwMode="auto">
          <a:xfrm flipH="1">
            <a:off x="3657600" y="5562600"/>
            <a:ext cx="609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70" name="Line 26"/>
          <p:cNvSpPr>
            <a:spLocks noChangeShapeType="1"/>
          </p:cNvSpPr>
          <p:nvPr/>
        </p:nvSpPr>
        <p:spPr bwMode="auto">
          <a:xfrm flipH="1">
            <a:off x="3657600" y="5943600"/>
            <a:ext cx="6096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71" name="Line 27"/>
          <p:cNvSpPr>
            <a:spLocks noChangeShapeType="1"/>
          </p:cNvSpPr>
          <p:nvPr/>
        </p:nvSpPr>
        <p:spPr bwMode="auto">
          <a:xfrm flipH="1">
            <a:off x="3657600" y="5943600"/>
            <a:ext cx="609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72" name="Line 28"/>
          <p:cNvSpPr>
            <a:spLocks noChangeShapeType="1"/>
          </p:cNvSpPr>
          <p:nvPr/>
        </p:nvSpPr>
        <p:spPr bwMode="auto">
          <a:xfrm flipH="1">
            <a:off x="3657600" y="6324600"/>
            <a:ext cx="6096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73" name="Line 29"/>
          <p:cNvSpPr>
            <a:spLocks noChangeShapeType="1"/>
          </p:cNvSpPr>
          <p:nvPr/>
        </p:nvSpPr>
        <p:spPr bwMode="auto">
          <a:xfrm>
            <a:off x="4724400" y="5943600"/>
            <a:ext cx="609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74" name="Line 30"/>
          <p:cNvSpPr>
            <a:spLocks noChangeShapeType="1"/>
          </p:cNvSpPr>
          <p:nvPr/>
        </p:nvSpPr>
        <p:spPr bwMode="auto">
          <a:xfrm>
            <a:off x="4724400" y="6324600"/>
            <a:ext cx="609600" cy="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75" name="Line 31"/>
          <p:cNvSpPr>
            <a:spLocks noChangeShapeType="1"/>
          </p:cNvSpPr>
          <p:nvPr/>
        </p:nvSpPr>
        <p:spPr bwMode="auto">
          <a:xfrm flipH="1">
            <a:off x="3657600" y="6324600"/>
            <a:ext cx="609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76" name="Line 32"/>
          <p:cNvSpPr>
            <a:spLocks noChangeShapeType="1"/>
          </p:cNvSpPr>
          <p:nvPr/>
        </p:nvSpPr>
        <p:spPr bwMode="auto">
          <a:xfrm flipH="1">
            <a:off x="3733800" y="6629400"/>
            <a:ext cx="6096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77" name="Line 33"/>
          <p:cNvSpPr>
            <a:spLocks noChangeShapeType="1"/>
          </p:cNvSpPr>
          <p:nvPr/>
        </p:nvSpPr>
        <p:spPr bwMode="auto">
          <a:xfrm>
            <a:off x="3429000" y="4800600"/>
            <a:ext cx="2133600" cy="381000"/>
          </a:xfrm>
          <a:prstGeom prst="line">
            <a:avLst/>
          </a:prstGeom>
          <a:noFill/>
          <a:ln w="127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78" name="Line 34"/>
          <p:cNvSpPr>
            <a:spLocks noChangeShapeType="1"/>
          </p:cNvSpPr>
          <p:nvPr/>
        </p:nvSpPr>
        <p:spPr bwMode="auto">
          <a:xfrm>
            <a:off x="3505200" y="5181600"/>
            <a:ext cx="2057400" cy="0"/>
          </a:xfrm>
          <a:prstGeom prst="line">
            <a:avLst/>
          </a:prstGeom>
          <a:noFill/>
          <a:ln w="127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79" name="Line 35"/>
          <p:cNvSpPr>
            <a:spLocks noChangeShapeType="1"/>
          </p:cNvSpPr>
          <p:nvPr/>
        </p:nvSpPr>
        <p:spPr bwMode="auto">
          <a:xfrm>
            <a:off x="3505200" y="5562600"/>
            <a:ext cx="2057400" cy="0"/>
          </a:xfrm>
          <a:prstGeom prst="line">
            <a:avLst/>
          </a:prstGeom>
          <a:noFill/>
          <a:ln w="127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80" name="Line 36"/>
          <p:cNvSpPr>
            <a:spLocks noChangeShapeType="1"/>
          </p:cNvSpPr>
          <p:nvPr/>
        </p:nvSpPr>
        <p:spPr bwMode="auto">
          <a:xfrm flipV="1">
            <a:off x="3505200" y="5562600"/>
            <a:ext cx="2057400" cy="38100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81" name="Line 37"/>
          <p:cNvSpPr>
            <a:spLocks noChangeShapeType="1"/>
          </p:cNvSpPr>
          <p:nvPr/>
        </p:nvSpPr>
        <p:spPr bwMode="auto">
          <a:xfrm>
            <a:off x="3505200" y="5562600"/>
            <a:ext cx="1981200" cy="381000"/>
          </a:xfrm>
          <a:prstGeom prst="line">
            <a:avLst/>
          </a:prstGeom>
          <a:noFill/>
          <a:ln w="127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82" name="Line 38"/>
          <p:cNvSpPr>
            <a:spLocks noChangeShapeType="1"/>
          </p:cNvSpPr>
          <p:nvPr/>
        </p:nvSpPr>
        <p:spPr bwMode="auto">
          <a:xfrm>
            <a:off x="3505200" y="5943600"/>
            <a:ext cx="1981200" cy="0"/>
          </a:xfrm>
          <a:prstGeom prst="line">
            <a:avLst/>
          </a:prstGeom>
          <a:noFill/>
          <a:ln w="127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108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8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8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10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10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8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8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500"/>
                                        <p:tgtEl>
                                          <p:spTgt spid="108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108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108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500"/>
                                        <p:tgtEl>
                                          <p:spTgt spid="108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8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8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1" dur="500"/>
                                        <p:tgtEl>
                                          <p:spTgt spid="108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5" dur="500"/>
                                        <p:tgtEl>
                                          <p:spTgt spid="108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8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8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6" dur="500"/>
                                        <p:tgtEl>
                                          <p:spTgt spid="108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1" dur="500"/>
                                        <p:tgtEl>
                                          <p:spTgt spid="108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6" dur="500"/>
                                        <p:tgtEl>
                                          <p:spTgt spid="108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1" dur="500"/>
                                        <p:tgtEl>
                                          <p:spTgt spid="108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6" dur="500"/>
                                        <p:tgtEl>
                                          <p:spTgt spid="108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0" dur="500"/>
                                        <p:tgtEl>
                                          <p:spTgt spid="108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08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08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0" dur="500"/>
                                        <p:tgtEl>
                                          <p:spTgt spid="108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4" dur="500"/>
                                        <p:tgtEl>
                                          <p:spTgt spid="108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8" dur="500"/>
                                        <p:tgtEl>
                                          <p:spTgt spid="108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08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08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8" dur="500"/>
                                        <p:tgtEl>
                                          <p:spTgt spid="108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2" dur="500"/>
                                        <p:tgtEl>
                                          <p:spTgt spid="108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6" dur="500"/>
                                        <p:tgtEl>
                                          <p:spTgt spid="108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0" dur="500"/>
                                        <p:tgtEl>
                                          <p:spTgt spid="108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4" dur="500"/>
                                        <p:tgtEl>
                                          <p:spTgt spid="108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animBg="1"/>
      <p:bldP spid="108548" grpId="0" animBg="1"/>
      <p:bldP spid="108549" grpId="0" animBg="1"/>
      <p:bldP spid="108550" grpId="0" animBg="1"/>
      <p:bldP spid="108551" grpId="0" animBg="1"/>
      <p:bldP spid="108552" grpId="0" animBg="1"/>
      <p:bldP spid="108553" grpId="0" animBg="1"/>
      <p:bldP spid="108554" grpId="0" animBg="1"/>
      <p:bldP spid="108555" grpId="0" animBg="1"/>
      <p:bldP spid="108556" grpId="0" animBg="1"/>
      <p:bldP spid="108557" grpId="0" animBg="1"/>
      <p:bldP spid="108558" grpId="0" animBg="1"/>
      <p:bldP spid="108559" grpId="0" animBg="1"/>
      <p:bldP spid="108560" grpId="0" animBg="1"/>
      <p:bldP spid="108561" grpId="0" animBg="1"/>
      <p:bldP spid="108562" grpId="0" animBg="1"/>
      <p:bldP spid="108563" grpId="0" animBg="1"/>
      <p:bldP spid="108564" grpId="0" animBg="1"/>
      <p:bldP spid="108565" grpId="0" animBg="1"/>
      <p:bldP spid="108566" grpId="0" animBg="1"/>
      <p:bldP spid="108567" grpId="0" animBg="1"/>
      <p:bldP spid="108568" grpId="0" animBg="1"/>
      <p:bldP spid="108569" grpId="0" animBg="1"/>
      <p:bldP spid="108570" grpId="0" animBg="1"/>
      <p:bldP spid="108571" grpId="0" animBg="1"/>
      <p:bldP spid="108572" grpId="0" animBg="1"/>
      <p:bldP spid="108573" grpId="0" animBg="1"/>
      <p:bldP spid="108574" grpId="0" animBg="1"/>
      <p:bldP spid="108575" grpId="0" animBg="1"/>
      <p:bldP spid="108576" grpId="0" animBg="1"/>
      <p:bldP spid="108577" grpId="0" animBg="1"/>
      <p:bldP spid="108578" grpId="0" animBg="1"/>
      <p:bldP spid="108579" grpId="0" animBg="1"/>
      <p:bldP spid="108580" grpId="0" animBg="1"/>
      <p:bldP spid="108581" grpId="0" animBg="1"/>
      <p:bldP spid="10858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8225E4F-3CC2-214F-A1FD-80F6A9038375}" type="slidenum">
              <a:rPr lang="en-US" sz="1400">
                <a:solidFill>
                  <a:srgbClr val="CC66FF"/>
                </a:solidFill>
              </a:rPr>
              <a:pPr/>
              <a:t>47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8125" y="1143000"/>
            <a:ext cx="8667750" cy="3276600"/>
          </a:xfrm>
          <a:noFill/>
        </p:spPr>
        <p:txBody>
          <a:bodyPr lIns="90488" tIns="44450" rIns="90488" bIns="44450"/>
          <a:lstStyle/>
          <a:p>
            <a:pPr>
              <a:buFont typeface="Webdings" charset="0"/>
              <a:buNone/>
            </a:pPr>
            <a:r>
              <a:rPr lang="de-DE">
                <a:solidFill>
                  <a:schemeClr val="folHlink"/>
                </a:solidFill>
                <a:latin typeface="Tahoma" charset="0"/>
              </a:rPr>
              <a:t>J4 Hash-Join </a:t>
            </a:r>
          </a:p>
          <a:p>
            <a:r>
              <a:rPr lang="de-DE" i="1">
                <a:latin typeface="Tahoma" charset="0"/>
              </a:rPr>
              <a:t>R</a:t>
            </a:r>
            <a:r>
              <a:rPr lang="de-DE">
                <a:latin typeface="Tahoma" charset="0"/>
              </a:rPr>
              <a:t> und </a:t>
            </a:r>
            <a:r>
              <a:rPr lang="de-DE" i="1">
                <a:latin typeface="Tahoma" charset="0"/>
              </a:rPr>
              <a:t>S</a:t>
            </a:r>
            <a:r>
              <a:rPr lang="de-DE">
                <a:latin typeface="Tahoma" charset="0"/>
              </a:rPr>
              <a:t> werden mittels der gleichen Hashfunktion </a:t>
            </a:r>
            <a:r>
              <a:rPr lang="de-DE" i="1">
                <a:latin typeface="Tahoma" charset="0"/>
              </a:rPr>
              <a:t>h </a:t>
            </a:r>
            <a:r>
              <a:rPr lang="de-DE">
                <a:latin typeface="Tahoma" charset="0"/>
              </a:rPr>
              <a:t>– angewendet auf </a:t>
            </a:r>
            <a:r>
              <a:rPr lang="de-DE" i="1">
                <a:latin typeface="Tahoma" charset="0"/>
              </a:rPr>
              <a:t>R.A</a:t>
            </a:r>
            <a:r>
              <a:rPr lang="de-DE">
                <a:latin typeface="Tahoma" charset="0"/>
              </a:rPr>
              <a:t> und </a:t>
            </a:r>
            <a:r>
              <a:rPr lang="de-DE" i="1">
                <a:latin typeface="Tahoma" charset="0"/>
              </a:rPr>
              <a:t>S.B</a:t>
            </a:r>
            <a:r>
              <a:rPr lang="de-DE">
                <a:latin typeface="Tahoma" charset="0"/>
              </a:rPr>
              <a:t> – auf (dieselben) Hash-Buckets abgebildet</a:t>
            </a:r>
          </a:p>
          <a:p>
            <a:r>
              <a:rPr lang="de-DE">
                <a:latin typeface="Tahoma" charset="0"/>
              </a:rPr>
              <a:t>Hash-Buckets sind i.Allg. auf Hintergrundspeicher     (abhängig von der Größe der Relationen)</a:t>
            </a:r>
          </a:p>
          <a:p>
            <a:r>
              <a:rPr lang="de-DE">
                <a:latin typeface="Tahoma" charset="0"/>
              </a:rPr>
              <a:t>Zu  verbindende Tupel befinden sich dann im selben Bucket</a:t>
            </a:r>
          </a:p>
          <a:p>
            <a:r>
              <a:rPr lang="de-DE">
                <a:latin typeface="Tahoma" charset="0"/>
              </a:rPr>
              <a:t>Wird (nach praktischen Tests) nur vom Merge-Join „geschlagen</a:t>
            </a:r>
            <a:r>
              <a:rPr lang="ja-JP" altLang="de-DE">
                <a:latin typeface="Tahoma" charset="0"/>
              </a:rPr>
              <a:t>“</a:t>
            </a:r>
            <a:r>
              <a:rPr lang="de-DE" altLang="ja-JP">
                <a:latin typeface="Tahoma" charset="0"/>
              </a:rPr>
              <a:t>, wenn die Relationen schon vorsortiert sind</a:t>
            </a:r>
            <a:endParaRPr lang="de-DE">
              <a:latin typeface="Tahoma" charset="0"/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549275"/>
            <a:ext cx="8991600" cy="573088"/>
          </a:xfrm>
          <a:noFill/>
        </p:spPr>
        <p:txBody>
          <a:bodyPr lIns="90488" tIns="44450" rIns="90488" bIns="44450"/>
          <a:lstStyle/>
          <a:p>
            <a:r>
              <a:rPr lang="de-DE">
                <a:latin typeface="Arial Black" charset="0"/>
              </a:rPr>
              <a:t>Implementierung der Verbindung: Strategien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25B118B-528C-CF46-83FB-9A8B5DC742D3}" type="slidenum">
              <a:rPr lang="en-US" sz="1400">
                <a:solidFill>
                  <a:srgbClr val="CC66FF"/>
                </a:solidFill>
              </a:rPr>
              <a:pPr/>
              <a:t>48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9275"/>
            <a:ext cx="8991600" cy="573088"/>
          </a:xfrm>
          <a:noFill/>
        </p:spPr>
        <p:txBody>
          <a:bodyPr lIns="90488" tIns="44450" rIns="90488" bIns="44450"/>
          <a:lstStyle/>
          <a:p>
            <a:r>
              <a:rPr lang="de-DE">
                <a:latin typeface="Arial Black" charset="0"/>
              </a:rPr>
              <a:t>Implementierung der Verbindung: Strategien</a:t>
            </a:r>
          </a:p>
        </p:txBody>
      </p:sp>
      <p:graphicFrame>
        <p:nvGraphicFramePr>
          <p:cNvPr id="96259" name="Object 3"/>
          <p:cNvGraphicFramePr>
            <a:graphicFrameLocks noChangeAspect="1"/>
          </p:cNvGraphicFramePr>
          <p:nvPr/>
        </p:nvGraphicFramePr>
        <p:xfrm>
          <a:off x="1857375" y="1285875"/>
          <a:ext cx="2913063" cy="162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94" name="Document" r:id="rId4" imgW="2997200" imgH="1663700" progId="Word.Document.8">
                  <p:embed/>
                </p:oleObj>
              </mc:Choice>
              <mc:Fallback>
                <p:oleObj name="Document" r:id="rId4" imgW="2997200" imgH="166370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5" y="1285875"/>
                        <a:ext cx="2913063" cy="162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1852613" y="981075"/>
            <a:ext cx="609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de-DE" sz="2000" i="1">
                <a:sym typeface="Euclid Math One" charset="0"/>
              </a:rPr>
              <a:t>R</a:t>
            </a:r>
            <a:endParaRPr lang="de-DE" sz="2000"/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4824413" y="981075"/>
            <a:ext cx="609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de-DE" sz="2000" i="1">
                <a:sym typeface="Euclid Math One" charset="0"/>
              </a:rPr>
              <a:t>S</a:t>
            </a:r>
            <a:endParaRPr lang="de-DE" sz="2000"/>
          </a:p>
        </p:txBody>
      </p:sp>
      <p:graphicFrame>
        <p:nvGraphicFramePr>
          <p:cNvPr id="96262" name="Object 6"/>
          <p:cNvGraphicFramePr>
            <a:graphicFrameLocks noChangeAspect="1"/>
          </p:cNvGraphicFramePr>
          <p:nvPr/>
        </p:nvGraphicFramePr>
        <p:xfrm>
          <a:off x="4886325" y="1300163"/>
          <a:ext cx="2898775" cy="164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95" name="Dokument" r:id="rId6" imgW="2895600" imgH="1657350" progId="Word.Document.8">
                  <p:embed/>
                </p:oleObj>
              </mc:Choice>
              <mc:Fallback>
                <p:oleObj name="Dokument" r:id="rId6" imgW="2895600" imgH="1657350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6325" y="1300163"/>
                        <a:ext cx="2898775" cy="164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685800" y="3657600"/>
            <a:ext cx="1905000" cy="2514600"/>
          </a:xfrm>
          <a:prstGeom prst="rect">
            <a:avLst/>
          </a:prstGeom>
          <a:solidFill>
            <a:srgbClr val="B8B40A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endParaRPr lang="de-DE" sz="2000"/>
          </a:p>
        </p:txBody>
      </p:sp>
      <p:sp>
        <p:nvSpPr>
          <p:cNvPr id="96264" name="Rectangle 8"/>
          <p:cNvSpPr>
            <a:spLocks noChangeArrowheads="1"/>
          </p:cNvSpPr>
          <p:nvPr/>
        </p:nvSpPr>
        <p:spPr bwMode="auto">
          <a:xfrm>
            <a:off x="914400" y="3810000"/>
            <a:ext cx="457200" cy="3810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de-DE" sz="2000" i="1"/>
              <a:t>r</a:t>
            </a:r>
            <a:r>
              <a:rPr lang="de-DE" sz="2000" baseline="-25000"/>
              <a:t>1</a:t>
            </a:r>
            <a:endParaRPr lang="de-DE" sz="2000"/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3657600" y="3657600"/>
            <a:ext cx="1981200" cy="2514600"/>
          </a:xfrm>
          <a:prstGeom prst="rect">
            <a:avLst/>
          </a:prstGeom>
          <a:solidFill>
            <a:srgbClr val="B8B40A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endParaRPr lang="de-DE" sz="2000"/>
          </a:p>
        </p:txBody>
      </p:sp>
      <p:sp>
        <p:nvSpPr>
          <p:cNvPr id="96266" name="Rectangle 10"/>
          <p:cNvSpPr>
            <a:spLocks noChangeArrowheads="1"/>
          </p:cNvSpPr>
          <p:nvPr/>
        </p:nvSpPr>
        <p:spPr bwMode="auto">
          <a:xfrm>
            <a:off x="6553200" y="3657600"/>
            <a:ext cx="1828800" cy="2514600"/>
          </a:xfrm>
          <a:prstGeom prst="rect">
            <a:avLst/>
          </a:prstGeom>
          <a:solidFill>
            <a:srgbClr val="B8B40A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endParaRPr lang="de-DE" sz="2000"/>
          </a:p>
        </p:txBody>
      </p:sp>
      <p:sp>
        <p:nvSpPr>
          <p:cNvPr id="96267" name="Rectangle 11"/>
          <p:cNvSpPr>
            <a:spLocks noChangeArrowheads="1"/>
          </p:cNvSpPr>
          <p:nvPr/>
        </p:nvSpPr>
        <p:spPr bwMode="auto">
          <a:xfrm>
            <a:off x="1371600" y="3810000"/>
            <a:ext cx="457200" cy="3810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de-DE" sz="2000"/>
              <a:t>5</a:t>
            </a:r>
          </a:p>
        </p:txBody>
      </p:sp>
      <p:sp>
        <p:nvSpPr>
          <p:cNvPr id="96268" name="Rectangle 12"/>
          <p:cNvSpPr>
            <a:spLocks noChangeArrowheads="1"/>
          </p:cNvSpPr>
          <p:nvPr/>
        </p:nvSpPr>
        <p:spPr bwMode="auto">
          <a:xfrm>
            <a:off x="1752600" y="4267200"/>
            <a:ext cx="457200" cy="3810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de-DE" sz="2000" i="1"/>
              <a:t>s</a:t>
            </a:r>
            <a:r>
              <a:rPr lang="de-DE" sz="2000" baseline="-25000"/>
              <a:t>1</a:t>
            </a:r>
            <a:endParaRPr lang="de-DE" sz="2000"/>
          </a:p>
        </p:txBody>
      </p:sp>
      <p:sp>
        <p:nvSpPr>
          <p:cNvPr id="96269" name="Rectangle 13"/>
          <p:cNvSpPr>
            <a:spLocks noChangeArrowheads="1"/>
          </p:cNvSpPr>
          <p:nvPr/>
        </p:nvSpPr>
        <p:spPr bwMode="auto">
          <a:xfrm>
            <a:off x="1295400" y="4267200"/>
            <a:ext cx="457200" cy="3810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de-DE" sz="2000"/>
              <a:t>5</a:t>
            </a:r>
          </a:p>
        </p:txBody>
      </p:sp>
      <p:sp>
        <p:nvSpPr>
          <p:cNvPr id="96270" name="Rectangle 14"/>
          <p:cNvSpPr>
            <a:spLocks noChangeArrowheads="1"/>
          </p:cNvSpPr>
          <p:nvPr/>
        </p:nvSpPr>
        <p:spPr bwMode="auto">
          <a:xfrm>
            <a:off x="914400" y="4724400"/>
            <a:ext cx="457200" cy="3810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de-DE" sz="2000" i="1"/>
              <a:t>r</a:t>
            </a:r>
            <a:r>
              <a:rPr lang="de-DE" sz="2000" baseline="-25000"/>
              <a:t>4</a:t>
            </a:r>
            <a:endParaRPr lang="de-DE" sz="2000"/>
          </a:p>
        </p:txBody>
      </p:sp>
      <p:sp>
        <p:nvSpPr>
          <p:cNvPr id="96271" name="Rectangle 15"/>
          <p:cNvSpPr>
            <a:spLocks noChangeArrowheads="1"/>
          </p:cNvSpPr>
          <p:nvPr/>
        </p:nvSpPr>
        <p:spPr bwMode="auto">
          <a:xfrm>
            <a:off x="1371600" y="4724400"/>
            <a:ext cx="457200" cy="3810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de-DE" sz="2000"/>
              <a:t>5</a:t>
            </a:r>
          </a:p>
        </p:txBody>
      </p:sp>
      <p:sp>
        <p:nvSpPr>
          <p:cNvPr id="96272" name="Rectangle 16"/>
          <p:cNvSpPr>
            <a:spLocks noChangeArrowheads="1"/>
          </p:cNvSpPr>
          <p:nvPr/>
        </p:nvSpPr>
        <p:spPr bwMode="auto">
          <a:xfrm>
            <a:off x="1752600" y="5181600"/>
            <a:ext cx="457200" cy="3810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de-DE" sz="2000" i="1"/>
              <a:t>s</a:t>
            </a:r>
            <a:r>
              <a:rPr lang="de-DE" sz="2000" i="1" baseline="-25000"/>
              <a:t>4</a:t>
            </a:r>
            <a:endParaRPr lang="de-DE" sz="2000"/>
          </a:p>
        </p:txBody>
      </p:sp>
      <p:sp>
        <p:nvSpPr>
          <p:cNvPr id="96273" name="Rectangle 17"/>
          <p:cNvSpPr>
            <a:spLocks noChangeArrowheads="1"/>
          </p:cNvSpPr>
          <p:nvPr/>
        </p:nvSpPr>
        <p:spPr bwMode="auto">
          <a:xfrm>
            <a:off x="1295400" y="5181600"/>
            <a:ext cx="457200" cy="3810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de-DE" sz="2000"/>
              <a:t>5</a:t>
            </a:r>
          </a:p>
        </p:txBody>
      </p:sp>
      <p:sp>
        <p:nvSpPr>
          <p:cNvPr id="96274" name="Rectangle 18"/>
          <p:cNvSpPr>
            <a:spLocks noChangeArrowheads="1"/>
          </p:cNvSpPr>
          <p:nvPr/>
        </p:nvSpPr>
        <p:spPr bwMode="auto">
          <a:xfrm>
            <a:off x="838200" y="5638800"/>
            <a:ext cx="609600" cy="3810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de-DE" sz="2000"/>
              <a:t>10</a:t>
            </a:r>
          </a:p>
        </p:txBody>
      </p:sp>
      <p:sp>
        <p:nvSpPr>
          <p:cNvPr id="96275" name="Rectangle 19"/>
          <p:cNvSpPr>
            <a:spLocks noChangeArrowheads="1"/>
          </p:cNvSpPr>
          <p:nvPr/>
        </p:nvSpPr>
        <p:spPr bwMode="auto">
          <a:xfrm>
            <a:off x="1371600" y="5638800"/>
            <a:ext cx="457200" cy="3810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de-DE" sz="2000" i="1"/>
              <a:t>s</a:t>
            </a:r>
            <a:r>
              <a:rPr lang="de-DE" sz="2000" baseline="-25000"/>
              <a:t>3</a:t>
            </a:r>
            <a:endParaRPr lang="de-DE" sz="2000"/>
          </a:p>
        </p:txBody>
      </p:sp>
      <p:sp>
        <p:nvSpPr>
          <p:cNvPr id="96276" name="Rectangle 20"/>
          <p:cNvSpPr>
            <a:spLocks noChangeArrowheads="1"/>
          </p:cNvSpPr>
          <p:nvPr/>
        </p:nvSpPr>
        <p:spPr bwMode="auto">
          <a:xfrm>
            <a:off x="4038600" y="3886200"/>
            <a:ext cx="457200" cy="3810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de-DE" sz="2000" i="1"/>
              <a:t>r</a:t>
            </a:r>
            <a:r>
              <a:rPr lang="de-DE" sz="2000" baseline="-25000"/>
              <a:t>2</a:t>
            </a:r>
            <a:endParaRPr lang="de-DE" sz="2000"/>
          </a:p>
        </p:txBody>
      </p:sp>
      <p:sp>
        <p:nvSpPr>
          <p:cNvPr id="96277" name="Rectangle 21"/>
          <p:cNvSpPr>
            <a:spLocks noChangeArrowheads="1"/>
          </p:cNvSpPr>
          <p:nvPr/>
        </p:nvSpPr>
        <p:spPr bwMode="auto">
          <a:xfrm>
            <a:off x="4495800" y="3886200"/>
            <a:ext cx="457200" cy="3810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de-DE" sz="2000"/>
              <a:t>7</a:t>
            </a:r>
          </a:p>
        </p:txBody>
      </p:sp>
      <p:sp>
        <p:nvSpPr>
          <p:cNvPr id="96278" name="Rectangle 22"/>
          <p:cNvSpPr>
            <a:spLocks noChangeArrowheads="1"/>
          </p:cNvSpPr>
          <p:nvPr/>
        </p:nvSpPr>
        <p:spPr bwMode="auto">
          <a:xfrm>
            <a:off x="4724400" y="4343400"/>
            <a:ext cx="457200" cy="3810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de-DE" sz="2000" i="1"/>
              <a:t>s</a:t>
            </a:r>
            <a:r>
              <a:rPr lang="de-DE" sz="2000" baseline="-25000"/>
              <a:t>2</a:t>
            </a:r>
            <a:endParaRPr lang="de-DE" sz="2000"/>
          </a:p>
        </p:txBody>
      </p:sp>
      <p:sp>
        <p:nvSpPr>
          <p:cNvPr id="96279" name="Rectangle 23"/>
          <p:cNvSpPr>
            <a:spLocks noChangeArrowheads="1"/>
          </p:cNvSpPr>
          <p:nvPr/>
        </p:nvSpPr>
        <p:spPr bwMode="auto">
          <a:xfrm>
            <a:off x="4267200" y="4343400"/>
            <a:ext cx="457200" cy="3810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de-DE" sz="2000"/>
              <a:t>7</a:t>
            </a:r>
          </a:p>
        </p:txBody>
      </p:sp>
      <p:sp>
        <p:nvSpPr>
          <p:cNvPr id="96280" name="Rectangle 24"/>
          <p:cNvSpPr>
            <a:spLocks noChangeArrowheads="1"/>
          </p:cNvSpPr>
          <p:nvPr/>
        </p:nvSpPr>
        <p:spPr bwMode="auto">
          <a:xfrm>
            <a:off x="6781800" y="3810000"/>
            <a:ext cx="457200" cy="3810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de-DE" sz="2000" i="1"/>
              <a:t>r</a:t>
            </a:r>
            <a:r>
              <a:rPr lang="de-DE" sz="2000" baseline="-25000"/>
              <a:t>3</a:t>
            </a:r>
            <a:endParaRPr lang="de-DE" sz="2000"/>
          </a:p>
        </p:txBody>
      </p:sp>
      <p:sp>
        <p:nvSpPr>
          <p:cNvPr id="96281" name="Rectangle 25"/>
          <p:cNvSpPr>
            <a:spLocks noChangeArrowheads="1"/>
          </p:cNvSpPr>
          <p:nvPr/>
        </p:nvSpPr>
        <p:spPr bwMode="auto">
          <a:xfrm>
            <a:off x="7239000" y="3810000"/>
            <a:ext cx="457200" cy="3810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de-DE" sz="2000"/>
              <a:t>8</a:t>
            </a:r>
          </a:p>
        </p:txBody>
      </p:sp>
      <p:sp>
        <p:nvSpPr>
          <p:cNvPr id="96282" name="Line 26"/>
          <p:cNvSpPr>
            <a:spLocks noChangeShapeType="1"/>
          </p:cNvSpPr>
          <p:nvPr/>
        </p:nvSpPr>
        <p:spPr bwMode="auto">
          <a:xfrm>
            <a:off x="3376613" y="2809875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de-DE"/>
          </a:p>
        </p:txBody>
      </p:sp>
      <p:sp>
        <p:nvSpPr>
          <p:cNvPr id="96283" name="Line 27"/>
          <p:cNvSpPr>
            <a:spLocks noChangeShapeType="1"/>
          </p:cNvSpPr>
          <p:nvPr/>
        </p:nvSpPr>
        <p:spPr bwMode="auto">
          <a:xfrm flipH="1">
            <a:off x="6424613" y="2809875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de-DE"/>
          </a:p>
        </p:txBody>
      </p:sp>
      <p:sp>
        <p:nvSpPr>
          <p:cNvPr id="96284" name="Rectangle 28"/>
          <p:cNvSpPr>
            <a:spLocks noChangeArrowheads="1"/>
          </p:cNvSpPr>
          <p:nvPr/>
        </p:nvSpPr>
        <p:spPr bwMode="auto">
          <a:xfrm>
            <a:off x="2538413" y="3038475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de-DE" sz="2000" i="1">
                <a:sym typeface="Euclid Math One" charset="0"/>
              </a:rPr>
              <a:t>h</a:t>
            </a:r>
            <a:r>
              <a:rPr lang="de-DE" sz="2000">
                <a:sym typeface="Euclid Math One" charset="0"/>
              </a:rPr>
              <a:t>(</a:t>
            </a:r>
            <a:r>
              <a:rPr lang="de-DE" sz="2000" i="1">
                <a:sym typeface="Euclid Math One" charset="0"/>
              </a:rPr>
              <a:t>A</a:t>
            </a:r>
            <a:r>
              <a:rPr lang="de-DE" sz="2000">
                <a:sym typeface="Euclid Math One" charset="0"/>
              </a:rPr>
              <a:t>)</a:t>
            </a:r>
            <a:endParaRPr lang="de-DE" sz="2000"/>
          </a:p>
        </p:txBody>
      </p:sp>
      <p:sp>
        <p:nvSpPr>
          <p:cNvPr id="96285" name="Rectangle 29"/>
          <p:cNvSpPr>
            <a:spLocks noChangeArrowheads="1"/>
          </p:cNvSpPr>
          <p:nvPr/>
        </p:nvSpPr>
        <p:spPr bwMode="auto">
          <a:xfrm>
            <a:off x="6424613" y="3038475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de-DE" sz="2000" i="1">
                <a:sym typeface="Euclid Math One" charset="0"/>
              </a:rPr>
              <a:t>h</a:t>
            </a:r>
            <a:r>
              <a:rPr lang="de-DE" sz="2000">
                <a:sym typeface="Euclid Math One" charset="0"/>
              </a:rPr>
              <a:t>(</a:t>
            </a:r>
            <a:r>
              <a:rPr lang="de-DE" sz="2000" i="1">
                <a:sym typeface="Euclid Math One" charset="0"/>
              </a:rPr>
              <a:t>B </a:t>
            </a:r>
            <a:r>
              <a:rPr lang="de-DE" sz="2000">
                <a:sym typeface="Euclid Math One" charset="0"/>
              </a:rPr>
              <a:t>)</a:t>
            </a:r>
            <a:endParaRPr lang="de-DE" sz="2000"/>
          </a:p>
        </p:txBody>
      </p:sp>
      <p:sp>
        <p:nvSpPr>
          <p:cNvPr id="96286" name="Rectangle 30"/>
          <p:cNvSpPr>
            <a:spLocks noChangeArrowheads="1"/>
          </p:cNvSpPr>
          <p:nvPr/>
        </p:nvSpPr>
        <p:spPr bwMode="auto">
          <a:xfrm>
            <a:off x="6629400" y="6248400"/>
            <a:ext cx="1828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de-DE" sz="2000">
                <a:sym typeface="Euclid Math One" charset="0"/>
              </a:rPr>
              <a:t>Bucket 3</a:t>
            </a:r>
            <a:endParaRPr lang="de-DE" sz="2000"/>
          </a:p>
        </p:txBody>
      </p:sp>
      <p:sp>
        <p:nvSpPr>
          <p:cNvPr id="96287" name="Rectangle 31"/>
          <p:cNvSpPr>
            <a:spLocks noChangeArrowheads="1"/>
          </p:cNvSpPr>
          <p:nvPr/>
        </p:nvSpPr>
        <p:spPr bwMode="auto">
          <a:xfrm>
            <a:off x="3657600" y="6242050"/>
            <a:ext cx="1828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de-DE" sz="2000">
                <a:sym typeface="Euclid Math One" charset="0"/>
              </a:rPr>
              <a:t>Bucket 2</a:t>
            </a:r>
            <a:endParaRPr lang="de-DE" sz="2000"/>
          </a:p>
        </p:txBody>
      </p:sp>
      <p:sp>
        <p:nvSpPr>
          <p:cNvPr id="96288" name="Rectangle 32"/>
          <p:cNvSpPr>
            <a:spLocks noChangeArrowheads="1"/>
          </p:cNvSpPr>
          <p:nvPr/>
        </p:nvSpPr>
        <p:spPr bwMode="auto">
          <a:xfrm>
            <a:off x="685800" y="6242050"/>
            <a:ext cx="1828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de-DE" sz="2000">
                <a:sym typeface="Euclid Math One" charset="0"/>
              </a:rPr>
              <a:t>Bucket 1</a:t>
            </a:r>
            <a:endParaRPr lang="de-DE" sz="200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1FFD907-4FEF-D546-B64D-E4591C834FC8}" type="slidenum">
              <a:rPr lang="en-US" sz="1400">
                <a:solidFill>
                  <a:srgbClr val="CC66FF"/>
                </a:solidFill>
              </a:rPr>
              <a:pPr/>
              <a:t>49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15400" cy="1143000"/>
          </a:xfrm>
        </p:spPr>
        <p:txBody>
          <a:bodyPr/>
          <a:lstStyle/>
          <a:p>
            <a:r>
              <a:rPr lang="de-DE">
                <a:latin typeface="Arial Black" charset="0"/>
              </a:rPr>
              <a:t>„Normaler</a:t>
            </a:r>
            <a:r>
              <a:rPr lang="ja-JP" altLang="de-DE">
                <a:latin typeface="Arial Black" charset="0"/>
              </a:rPr>
              <a:t>“</a:t>
            </a:r>
            <a:r>
              <a:rPr lang="de-DE" altLang="ja-JP">
                <a:latin typeface="Arial Black" charset="0"/>
              </a:rPr>
              <a:t> blockierender Hash-Join mit Überlauf: </a:t>
            </a:r>
            <a:r>
              <a:rPr lang="de-DE" altLang="ja-JP">
                <a:solidFill>
                  <a:srgbClr val="0000FF"/>
                </a:solidFill>
                <a:latin typeface="Arial Black" charset="0"/>
              </a:rPr>
              <a:t>Partitionieren</a:t>
            </a:r>
            <a:endParaRPr lang="de-DE">
              <a:latin typeface="Arial Black" charset="0"/>
            </a:endParaRPr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1447800" y="5354638"/>
            <a:ext cx="1981200" cy="1046162"/>
          </a:xfrm>
          <a:prstGeom prst="rect">
            <a:avLst/>
          </a:prstGeom>
          <a:solidFill>
            <a:srgbClr val="FFFFFF"/>
          </a:solidFill>
          <a:ln w="38100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Send</a:t>
            </a:r>
          </a:p>
          <a:p>
            <a:endParaRPr lang="de-DE">
              <a:latin typeface="Times New Roman" charset="0"/>
            </a:endParaRPr>
          </a:p>
          <a:p>
            <a:r>
              <a:rPr lang="de-DE">
                <a:latin typeface="Times New Roman" charset="0"/>
              </a:rPr>
              <a:t>R</a:t>
            </a: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6248400" y="5354638"/>
            <a:ext cx="1981200" cy="1046162"/>
          </a:xfrm>
          <a:prstGeom prst="rect">
            <a:avLst/>
          </a:prstGeom>
          <a:solidFill>
            <a:srgbClr val="FFFFFF"/>
          </a:solidFill>
          <a:ln w="38100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Send</a:t>
            </a:r>
          </a:p>
          <a:p>
            <a:endParaRPr lang="de-DE">
              <a:latin typeface="Times New Roman" charset="0"/>
            </a:endParaRPr>
          </a:p>
          <a:p>
            <a:r>
              <a:rPr lang="de-DE">
                <a:latin typeface="Times New Roman" charset="0"/>
              </a:rPr>
              <a:t>S</a:t>
            </a:r>
          </a:p>
        </p:txBody>
      </p:sp>
      <p:sp>
        <p:nvSpPr>
          <p:cNvPr id="98309" name="Line 5"/>
          <p:cNvSpPr>
            <a:spLocks noChangeShapeType="1"/>
          </p:cNvSpPr>
          <p:nvPr/>
        </p:nvSpPr>
        <p:spPr bwMode="auto">
          <a:xfrm flipV="1">
            <a:off x="2438400" y="5703888"/>
            <a:ext cx="0" cy="347662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8310" name="Line 6"/>
          <p:cNvSpPr>
            <a:spLocks noChangeShapeType="1"/>
          </p:cNvSpPr>
          <p:nvPr/>
        </p:nvSpPr>
        <p:spPr bwMode="auto">
          <a:xfrm flipV="1">
            <a:off x="7239000" y="5703888"/>
            <a:ext cx="0" cy="347662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8311" name="Rectangle 7"/>
          <p:cNvSpPr>
            <a:spLocks noChangeArrowheads="1"/>
          </p:cNvSpPr>
          <p:nvPr/>
        </p:nvSpPr>
        <p:spPr bwMode="auto">
          <a:xfrm>
            <a:off x="990600" y="1524000"/>
            <a:ext cx="7086600" cy="272097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8312" name="Line 8"/>
          <p:cNvSpPr>
            <a:spLocks noChangeShapeType="1"/>
          </p:cNvSpPr>
          <p:nvPr/>
        </p:nvSpPr>
        <p:spPr bwMode="auto">
          <a:xfrm flipV="1">
            <a:off x="2438400" y="4191000"/>
            <a:ext cx="228600" cy="1233488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8313" name="Line 9"/>
          <p:cNvSpPr>
            <a:spLocks noChangeShapeType="1"/>
          </p:cNvSpPr>
          <p:nvPr/>
        </p:nvSpPr>
        <p:spPr bwMode="auto">
          <a:xfrm flipH="1" flipV="1">
            <a:off x="5943600" y="4191000"/>
            <a:ext cx="1143000" cy="1157288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8314" name="Oval 10"/>
          <p:cNvSpPr>
            <a:spLocks noChangeArrowheads="1"/>
          </p:cNvSpPr>
          <p:nvPr/>
        </p:nvSpPr>
        <p:spPr bwMode="auto">
          <a:xfrm>
            <a:off x="2438400" y="4800600"/>
            <a:ext cx="228600" cy="2286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8315" name="Oval 11"/>
          <p:cNvSpPr>
            <a:spLocks noChangeArrowheads="1"/>
          </p:cNvSpPr>
          <p:nvPr/>
        </p:nvSpPr>
        <p:spPr bwMode="auto">
          <a:xfrm>
            <a:off x="2514600" y="4419600"/>
            <a:ext cx="228600" cy="2286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8316" name="Text Box 12"/>
          <p:cNvSpPr txBox="1">
            <a:spLocks noChangeArrowheads="1"/>
          </p:cNvSpPr>
          <p:nvPr/>
        </p:nvSpPr>
        <p:spPr bwMode="auto">
          <a:xfrm>
            <a:off x="2286000" y="3810000"/>
            <a:ext cx="1062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>
                <a:latin typeface="Times New Roman" charset="0"/>
              </a:rPr>
              <a:t>receive</a:t>
            </a:r>
          </a:p>
        </p:txBody>
      </p:sp>
      <p:sp>
        <p:nvSpPr>
          <p:cNvPr id="98317" name="Oval 13"/>
          <p:cNvSpPr>
            <a:spLocks noChangeArrowheads="1"/>
          </p:cNvSpPr>
          <p:nvPr/>
        </p:nvSpPr>
        <p:spPr bwMode="auto">
          <a:xfrm>
            <a:off x="2971800" y="3581400"/>
            <a:ext cx="228600" cy="2286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8318" name="Oval 14"/>
          <p:cNvSpPr>
            <a:spLocks noChangeArrowheads="1"/>
          </p:cNvSpPr>
          <p:nvPr/>
        </p:nvSpPr>
        <p:spPr bwMode="auto">
          <a:xfrm>
            <a:off x="1828800" y="2971800"/>
            <a:ext cx="228600" cy="2286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8319" name="Oval 15"/>
          <p:cNvSpPr>
            <a:spLocks noChangeArrowheads="1"/>
          </p:cNvSpPr>
          <p:nvPr/>
        </p:nvSpPr>
        <p:spPr bwMode="auto">
          <a:xfrm>
            <a:off x="1143000" y="2209800"/>
            <a:ext cx="228600" cy="2286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8320" name="Oval 16"/>
          <p:cNvSpPr>
            <a:spLocks noChangeArrowheads="1"/>
          </p:cNvSpPr>
          <p:nvPr/>
        </p:nvSpPr>
        <p:spPr bwMode="auto">
          <a:xfrm>
            <a:off x="1828800" y="1828800"/>
            <a:ext cx="228600" cy="2286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8321" name="Oval 17"/>
          <p:cNvSpPr>
            <a:spLocks noChangeArrowheads="1"/>
          </p:cNvSpPr>
          <p:nvPr/>
        </p:nvSpPr>
        <p:spPr bwMode="auto">
          <a:xfrm>
            <a:off x="1143000" y="1828800"/>
            <a:ext cx="228600" cy="228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8322" name="Oval 18"/>
          <p:cNvSpPr>
            <a:spLocks noChangeArrowheads="1"/>
          </p:cNvSpPr>
          <p:nvPr/>
        </p:nvSpPr>
        <p:spPr bwMode="auto">
          <a:xfrm>
            <a:off x="1981200" y="2133600"/>
            <a:ext cx="228600" cy="2286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8323" name="Oval 19"/>
          <p:cNvSpPr>
            <a:spLocks noChangeArrowheads="1"/>
          </p:cNvSpPr>
          <p:nvPr/>
        </p:nvSpPr>
        <p:spPr bwMode="auto">
          <a:xfrm>
            <a:off x="1143000" y="1828800"/>
            <a:ext cx="228600" cy="2286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8324" name="Oval 20"/>
          <p:cNvSpPr>
            <a:spLocks noChangeArrowheads="1"/>
          </p:cNvSpPr>
          <p:nvPr/>
        </p:nvSpPr>
        <p:spPr bwMode="auto">
          <a:xfrm>
            <a:off x="1524000" y="2209800"/>
            <a:ext cx="228600" cy="2286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>
              <a:latin typeface="Times New Roman" charset="0"/>
            </a:endParaRPr>
          </a:p>
        </p:txBody>
      </p:sp>
      <p:sp>
        <p:nvSpPr>
          <p:cNvPr id="98325" name="AutoShape 21"/>
          <p:cNvSpPr>
            <a:spLocks noChangeArrowheads="1"/>
          </p:cNvSpPr>
          <p:nvPr/>
        </p:nvSpPr>
        <p:spPr bwMode="auto">
          <a:xfrm>
            <a:off x="1066800" y="1600200"/>
            <a:ext cx="1143000" cy="838200"/>
          </a:xfrm>
          <a:prstGeom prst="can">
            <a:avLst>
              <a:gd name="adj" fmla="val 25000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P1</a:t>
            </a:r>
          </a:p>
        </p:txBody>
      </p:sp>
      <p:grpSp>
        <p:nvGrpSpPr>
          <p:cNvPr id="98326" name="Group 22"/>
          <p:cNvGrpSpPr>
            <a:grpSpLocks/>
          </p:cNvGrpSpPr>
          <p:nvPr/>
        </p:nvGrpSpPr>
        <p:grpSpPr bwMode="auto">
          <a:xfrm>
            <a:off x="1066800" y="2438400"/>
            <a:ext cx="1143000" cy="838200"/>
            <a:chOff x="672" y="1008"/>
            <a:chExt cx="720" cy="528"/>
          </a:xfrm>
        </p:grpSpPr>
        <p:sp>
          <p:nvSpPr>
            <p:cNvPr id="98377" name="Oval 23"/>
            <p:cNvSpPr>
              <a:spLocks noChangeArrowheads="1"/>
            </p:cNvSpPr>
            <p:nvPr/>
          </p:nvSpPr>
          <p:spPr bwMode="auto">
            <a:xfrm>
              <a:off x="720" y="1392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78" name="Oval 24"/>
            <p:cNvSpPr>
              <a:spLocks noChangeArrowheads="1"/>
            </p:cNvSpPr>
            <p:nvPr/>
          </p:nvSpPr>
          <p:spPr bwMode="auto">
            <a:xfrm>
              <a:off x="1200" y="1152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79" name="Oval 25"/>
            <p:cNvSpPr>
              <a:spLocks noChangeArrowheads="1"/>
            </p:cNvSpPr>
            <p:nvPr/>
          </p:nvSpPr>
          <p:spPr bwMode="auto">
            <a:xfrm>
              <a:off x="720" y="1152"/>
              <a:ext cx="144" cy="14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80" name="Oval 26"/>
            <p:cNvSpPr>
              <a:spLocks noChangeArrowheads="1"/>
            </p:cNvSpPr>
            <p:nvPr/>
          </p:nvSpPr>
          <p:spPr bwMode="auto">
            <a:xfrm>
              <a:off x="1248" y="1344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81" name="Oval 27"/>
            <p:cNvSpPr>
              <a:spLocks noChangeArrowheads="1"/>
            </p:cNvSpPr>
            <p:nvPr/>
          </p:nvSpPr>
          <p:spPr bwMode="auto">
            <a:xfrm>
              <a:off x="720" y="1152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82" name="Oval 28"/>
            <p:cNvSpPr>
              <a:spLocks noChangeArrowheads="1"/>
            </p:cNvSpPr>
            <p:nvPr/>
          </p:nvSpPr>
          <p:spPr bwMode="auto">
            <a:xfrm>
              <a:off x="1056" y="1392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>
                <a:latin typeface="Times New Roman" charset="0"/>
              </a:endParaRPr>
            </a:p>
          </p:txBody>
        </p:sp>
        <p:sp>
          <p:nvSpPr>
            <p:cNvPr id="98383" name="AutoShape 29"/>
            <p:cNvSpPr>
              <a:spLocks noChangeArrowheads="1"/>
            </p:cNvSpPr>
            <p:nvPr/>
          </p:nvSpPr>
          <p:spPr bwMode="auto">
            <a:xfrm>
              <a:off x="672" y="1008"/>
              <a:ext cx="720" cy="528"/>
            </a:xfrm>
            <a:prstGeom prst="can">
              <a:avLst>
                <a:gd name="adj" fmla="val 25000"/>
              </a:avLst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de-DE">
                  <a:latin typeface="Times New Roman" charset="0"/>
                </a:rPr>
                <a:t>P2</a:t>
              </a:r>
            </a:p>
          </p:txBody>
        </p:sp>
      </p:grpSp>
      <p:grpSp>
        <p:nvGrpSpPr>
          <p:cNvPr id="98327" name="Group 30"/>
          <p:cNvGrpSpPr>
            <a:grpSpLocks/>
          </p:cNvGrpSpPr>
          <p:nvPr/>
        </p:nvGrpSpPr>
        <p:grpSpPr bwMode="auto">
          <a:xfrm>
            <a:off x="1066800" y="3352800"/>
            <a:ext cx="1143000" cy="838200"/>
            <a:chOff x="672" y="1008"/>
            <a:chExt cx="720" cy="528"/>
          </a:xfrm>
        </p:grpSpPr>
        <p:sp>
          <p:nvSpPr>
            <p:cNvPr id="98370" name="Oval 31"/>
            <p:cNvSpPr>
              <a:spLocks noChangeArrowheads="1"/>
            </p:cNvSpPr>
            <p:nvPr/>
          </p:nvSpPr>
          <p:spPr bwMode="auto">
            <a:xfrm>
              <a:off x="720" y="1392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71" name="Oval 32"/>
            <p:cNvSpPr>
              <a:spLocks noChangeArrowheads="1"/>
            </p:cNvSpPr>
            <p:nvPr/>
          </p:nvSpPr>
          <p:spPr bwMode="auto">
            <a:xfrm>
              <a:off x="1200" y="1152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72" name="Oval 33"/>
            <p:cNvSpPr>
              <a:spLocks noChangeArrowheads="1"/>
            </p:cNvSpPr>
            <p:nvPr/>
          </p:nvSpPr>
          <p:spPr bwMode="auto">
            <a:xfrm>
              <a:off x="720" y="1152"/>
              <a:ext cx="144" cy="14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73" name="Oval 34"/>
            <p:cNvSpPr>
              <a:spLocks noChangeArrowheads="1"/>
            </p:cNvSpPr>
            <p:nvPr/>
          </p:nvSpPr>
          <p:spPr bwMode="auto">
            <a:xfrm>
              <a:off x="1248" y="1344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74" name="Oval 35"/>
            <p:cNvSpPr>
              <a:spLocks noChangeArrowheads="1"/>
            </p:cNvSpPr>
            <p:nvPr/>
          </p:nvSpPr>
          <p:spPr bwMode="auto">
            <a:xfrm>
              <a:off x="720" y="1152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75" name="Oval 36"/>
            <p:cNvSpPr>
              <a:spLocks noChangeArrowheads="1"/>
            </p:cNvSpPr>
            <p:nvPr/>
          </p:nvSpPr>
          <p:spPr bwMode="auto">
            <a:xfrm>
              <a:off x="1056" y="1392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>
                <a:latin typeface="Times New Roman" charset="0"/>
              </a:endParaRPr>
            </a:p>
          </p:txBody>
        </p:sp>
        <p:sp>
          <p:nvSpPr>
            <p:cNvPr id="98376" name="AutoShape 37"/>
            <p:cNvSpPr>
              <a:spLocks noChangeArrowheads="1"/>
            </p:cNvSpPr>
            <p:nvPr/>
          </p:nvSpPr>
          <p:spPr bwMode="auto">
            <a:xfrm>
              <a:off x="672" y="1008"/>
              <a:ext cx="720" cy="528"/>
            </a:xfrm>
            <a:prstGeom prst="can">
              <a:avLst>
                <a:gd name="adj" fmla="val 25000"/>
              </a:avLst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de-DE">
                  <a:latin typeface="Times New Roman" charset="0"/>
                </a:rPr>
                <a:t>P3</a:t>
              </a:r>
            </a:p>
          </p:txBody>
        </p:sp>
      </p:grpSp>
      <p:sp>
        <p:nvSpPr>
          <p:cNvPr id="98328" name="Text Box 38"/>
          <p:cNvSpPr txBox="1">
            <a:spLocks noChangeArrowheads="1"/>
          </p:cNvSpPr>
          <p:nvPr/>
        </p:nvSpPr>
        <p:spPr bwMode="auto">
          <a:xfrm>
            <a:off x="2903538" y="2636838"/>
            <a:ext cx="12319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>
                <a:latin typeface="Times New Roman" charset="0"/>
              </a:rPr>
              <a:t>Partition</a:t>
            </a:r>
          </a:p>
          <a:p>
            <a:r>
              <a:rPr lang="de-DE">
                <a:latin typeface="Times New Roman" charset="0"/>
              </a:rPr>
              <a:t>h(R.A)</a:t>
            </a:r>
          </a:p>
        </p:txBody>
      </p:sp>
      <p:sp>
        <p:nvSpPr>
          <p:cNvPr id="98329" name="Line 39"/>
          <p:cNvSpPr>
            <a:spLocks noChangeShapeType="1"/>
          </p:cNvSpPr>
          <p:nvPr/>
        </p:nvSpPr>
        <p:spPr bwMode="auto">
          <a:xfrm flipV="1">
            <a:off x="2819400" y="3429000"/>
            <a:ext cx="533400" cy="533400"/>
          </a:xfrm>
          <a:prstGeom prst="line">
            <a:avLst/>
          </a:prstGeom>
          <a:noFill/>
          <a:ln w="28575">
            <a:solidFill>
              <a:srgbClr val="66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98330" name="Group 40"/>
          <p:cNvGrpSpPr>
            <a:grpSpLocks/>
          </p:cNvGrpSpPr>
          <p:nvPr/>
        </p:nvGrpSpPr>
        <p:grpSpPr bwMode="auto">
          <a:xfrm>
            <a:off x="6781800" y="1905000"/>
            <a:ext cx="1066800" cy="685800"/>
            <a:chOff x="3408" y="1056"/>
            <a:chExt cx="672" cy="432"/>
          </a:xfrm>
        </p:grpSpPr>
        <p:sp>
          <p:nvSpPr>
            <p:cNvPr id="98362" name="Oval 41"/>
            <p:cNvSpPr>
              <a:spLocks noChangeArrowheads="1"/>
            </p:cNvSpPr>
            <p:nvPr/>
          </p:nvSpPr>
          <p:spPr bwMode="auto">
            <a:xfrm>
              <a:off x="3648" y="1056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63" name="Oval 42"/>
            <p:cNvSpPr>
              <a:spLocks noChangeArrowheads="1"/>
            </p:cNvSpPr>
            <p:nvPr/>
          </p:nvSpPr>
          <p:spPr bwMode="auto">
            <a:xfrm>
              <a:off x="3504" y="1344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64" name="Oval 43"/>
            <p:cNvSpPr>
              <a:spLocks noChangeArrowheads="1"/>
            </p:cNvSpPr>
            <p:nvPr/>
          </p:nvSpPr>
          <p:spPr bwMode="auto">
            <a:xfrm>
              <a:off x="3888" y="1104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65" name="Oval 44"/>
            <p:cNvSpPr>
              <a:spLocks noChangeArrowheads="1"/>
            </p:cNvSpPr>
            <p:nvPr/>
          </p:nvSpPr>
          <p:spPr bwMode="auto">
            <a:xfrm>
              <a:off x="3408" y="1104"/>
              <a:ext cx="144" cy="14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66" name="Oval 45"/>
            <p:cNvSpPr>
              <a:spLocks noChangeArrowheads="1"/>
            </p:cNvSpPr>
            <p:nvPr/>
          </p:nvSpPr>
          <p:spPr bwMode="auto">
            <a:xfrm>
              <a:off x="3936" y="1296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67" name="Oval 46"/>
            <p:cNvSpPr>
              <a:spLocks noChangeArrowheads="1"/>
            </p:cNvSpPr>
            <p:nvPr/>
          </p:nvSpPr>
          <p:spPr bwMode="auto">
            <a:xfrm>
              <a:off x="3456" y="1152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68" name="Oval 47"/>
            <p:cNvSpPr>
              <a:spLocks noChangeArrowheads="1"/>
            </p:cNvSpPr>
            <p:nvPr/>
          </p:nvSpPr>
          <p:spPr bwMode="auto">
            <a:xfrm>
              <a:off x="3744" y="1344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>
                <a:latin typeface="Times New Roman" charset="0"/>
              </a:endParaRPr>
            </a:p>
          </p:txBody>
        </p:sp>
        <p:sp>
          <p:nvSpPr>
            <p:cNvPr id="98369" name="AutoShape 48"/>
            <p:cNvSpPr>
              <a:spLocks noChangeArrowheads="1"/>
            </p:cNvSpPr>
            <p:nvPr/>
          </p:nvSpPr>
          <p:spPr bwMode="auto">
            <a:xfrm>
              <a:off x="3456" y="1056"/>
              <a:ext cx="624" cy="432"/>
            </a:xfrm>
            <a:prstGeom prst="can">
              <a:avLst>
                <a:gd name="adj" fmla="val 25000"/>
              </a:avLst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de-DE">
                  <a:latin typeface="Times New Roman" charset="0"/>
                </a:rPr>
                <a:t>P1</a:t>
              </a:r>
            </a:p>
          </p:txBody>
        </p:sp>
      </p:grpSp>
      <p:sp>
        <p:nvSpPr>
          <p:cNvPr id="98331" name="Oval 49"/>
          <p:cNvSpPr>
            <a:spLocks noChangeArrowheads="1"/>
          </p:cNvSpPr>
          <p:nvPr/>
        </p:nvSpPr>
        <p:spPr bwMode="auto">
          <a:xfrm>
            <a:off x="7010400" y="28956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8332" name="Oval 50"/>
          <p:cNvSpPr>
            <a:spLocks noChangeArrowheads="1"/>
          </p:cNvSpPr>
          <p:nvPr/>
        </p:nvSpPr>
        <p:spPr bwMode="auto">
          <a:xfrm>
            <a:off x="7620000" y="28956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8333" name="Oval 51"/>
          <p:cNvSpPr>
            <a:spLocks noChangeArrowheads="1"/>
          </p:cNvSpPr>
          <p:nvPr/>
        </p:nvSpPr>
        <p:spPr bwMode="auto">
          <a:xfrm>
            <a:off x="7620000" y="31242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8334" name="Oval 52"/>
          <p:cNvSpPr>
            <a:spLocks noChangeArrowheads="1"/>
          </p:cNvSpPr>
          <p:nvPr/>
        </p:nvSpPr>
        <p:spPr bwMode="auto">
          <a:xfrm>
            <a:off x="7315200" y="27432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8335" name="Oval 53"/>
          <p:cNvSpPr>
            <a:spLocks noChangeArrowheads="1"/>
          </p:cNvSpPr>
          <p:nvPr/>
        </p:nvSpPr>
        <p:spPr bwMode="auto">
          <a:xfrm>
            <a:off x="7010400" y="32004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>
              <a:latin typeface="Times New Roman" charset="0"/>
            </a:endParaRPr>
          </a:p>
        </p:txBody>
      </p:sp>
      <p:sp>
        <p:nvSpPr>
          <p:cNvPr id="98336" name="AutoShape 54"/>
          <p:cNvSpPr>
            <a:spLocks noChangeArrowheads="1"/>
          </p:cNvSpPr>
          <p:nvPr/>
        </p:nvSpPr>
        <p:spPr bwMode="auto">
          <a:xfrm>
            <a:off x="6934200" y="2743200"/>
            <a:ext cx="990600" cy="685800"/>
          </a:xfrm>
          <a:prstGeom prst="can">
            <a:avLst>
              <a:gd name="adj" fmla="val 25000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P2</a:t>
            </a:r>
          </a:p>
        </p:txBody>
      </p:sp>
      <p:grpSp>
        <p:nvGrpSpPr>
          <p:cNvPr id="98337" name="Group 55"/>
          <p:cNvGrpSpPr>
            <a:grpSpLocks/>
          </p:cNvGrpSpPr>
          <p:nvPr/>
        </p:nvGrpSpPr>
        <p:grpSpPr bwMode="auto">
          <a:xfrm>
            <a:off x="6934200" y="3505200"/>
            <a:ext cx="1066800" cy="685800"/>
            <a:chOff x="4848" y="1056"/>
            <a:chExt cx="672" cy="432"/>
          </a:xfrm>
        </p:grpSpPr>
        <p:sp>
          <p:nvSpPr>
            <p:cNvPr id="98354" name="Oval 56"/>
            <p:cNvSpPr>
              <a:spLocks noChangeArrowheads="1"/>
            </p:cNvSpPr>
            <p:nvPr/>
          </p:nvSpPr>
          <p:spPr bwMode="auto">
            <a:xfrm>
              <a:off x="5136" y="1056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55" name="Oval 57"/>
            <p:cNvSpPr>
              <a:spLocks noChangeArrowheads="1"/>
            </p:cNvSpPr>
            <p:nvPr/>
          </p:nvSpPr>
          <p:spPr bwMode="auto">
            <a:xfrm>
              <a:off x="4992" y="1296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56" name="Oval 58"/>
            <p:cNvSpPr>
              <a:spLocks noChangeArrowheads="1"/>
            </p:cNvSpPr>
            <p:nvPr/>
          </p:nvSpPr>
          <p:spPr bwMode="auto">
            <a:xfrm>
              <a:off x="5328" y="1104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57" name="Oval 59"/>
            <p:cNvSpPr>
              <a:spLocks noChangeArrowheads="1"/>
            </p:cNvSpPr>
            <p:nvPr/>
          </p:nvSpPr>
          <p:spPr bwMode="auto">
            <a:xfrm>
              <a:off x="4848" y="1104"/>
              <a:ext cx="144" cy="14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58" name="Oval 60"/>
            <p:cNvSpPr>
              <a:spLocks noChangeArrowheads="1"/>
            </p:cNvSpPr>
            <p:nvPr/>
          </p:nvSpPr>
          <p:spPr bwMode="auto">
            <a:xfrm>
              <a:off x="5376" y="1296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59" name="Oval 61"/>
            <p:cNvSpPr>
              <a:spLocks noChangeArrowheads="1"/>
            </p:cNvSpPr>
            <p:nvPr/>
          </p:nvSpPr>
          <p:spPr bwMode="auto">
            <a:xfrm>
              <a:off x="4896" y="1152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60" name="Oval 62"/>
            <p:cNvSpPr>
              <a:spLocks noChangeArrowheads="1"/>
            </p:cNvSpPr>
            <p:nvPr/>
          </p:nvSpPr>
          <p:spPr bwMode="auto">
            <a:xfrm>
              <a:off x="5184" y="1344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>
                <a:latin typeface="Times New Roman" charset="0"/>
              </a:endParaRPr>
            </a:p>
          </p:txBody>
        </p:sp>
        <p:sp>
          <p:nvSpPr>
            <p:cNvPr id="98361" name="AutoShape 63"/>
            <p:cNvSpPr>
              <a:spLocks noChangeArrowheads="1"/>
            </p:cNvSpPr>
            <p:nvPr/>
          </p:nvSpPr>
          <p:spPr bwMode="auto">
            <a:xfrm>
              <a:off x="4896" y="1056"/>
              <a:ext cx="624" cy="432"/>
            </a:xfrm>
            <a:prstGeom prst="can">
              <a:avLst>
                <a:gd name="adj" fmla="val 25000"/>
              </a:avLst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de-DE">
                  <a:latin typeface="Times New Roman" charset="0"/>
                </a:rPr>
                <a:t>P3</a:t>
              </a:r>
            </a:p>
          </p:txBody>
        </p:sp>
      </p:grpSp>
      <p:cxnSp>
        <p:nvCxnSpPr>
          <p:cNvPr id="98338" name="AutoShape 64"/>
          <p:cNvCxnSpPr>
            <a:cxnSpLocks noChangeShapeType="1"/>
            <a:stCxn id="98328" idx="1"/>
            <a:endCxn id="98325" idx="4"/>
          </p:cNvCxnSpPr>
          <p:nvPr/>
        </p:nvCxnSpPr>
        <p:spPr bwMode="auto">
          <a:xfrm rot="10800000">
            <a:off x="2224088" y="2019300"/>
            <a:ext cx="679450" cy="1028700"/>
          </a:xfrm>
          <a:prstGeom prst="curvedConnector3">
            <a:avLst>
              <a:gd name="adj1" fmla="val 50935"/>
            </a:avLst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39" name="AutoShape 65"/>
          <p:cNvCxnSpPr>
            <a:cxnSpLocks noChangeShapeType="1"/>
            <a:stCxn id="98328" idx="1"/>
            <a:endCxn id="98383" idx="4"/>
          </p:cNvCxnSpPr>
          <p:nvPr/>
        </p:nvCxnSpPr>
        <p:spPr bwMode="auto">
          <a:xfrm rot="10800000">
            <a:off x="2224088" y="2857500"/>
            <a:ext cx="679450" cy="190500"/>
          </a:xfrm>
          <a:prstGeom prst="curvedConnector3">
            <a:avLst>
              <a:gd name="adj1" fmla="val 50935"/>
            </a:avLst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40" name="AutoShape 66"/>
          <p:cNvCxnSpPr>
            <a:cxnSpLocks noChangeShapeType="1"/>
            <a:stCxn id="98328" idx="1"/>
            <a:endCxn id="98376" idx="4"/>
          </p:cNvCxnSpPr>
          <p:nvPr/>
        </p:nvCxnSpPr>
        <p:spPr bwMode="auto">
          <a:xfrm rot="10800000" flipV="1">
            <a:off x="2224088" y="3048000"/>
            <a:ext cx="679450" cy="723900"/>
          </a:xfrm>
          <a:prstGeom prst="curvedConnector3">
            <a:avLst>
              <a:gd name="adj1" fmla="val 50935"/>
            </a:avLst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8341" name="Text Box 67"/>
          <p:cNvSpPr txBox="1">
            <a:spLocks noChangeArrowheads="1"/>
          </p:cNvSpPr>
          <p:nvPr/>
        </p:nvSpPr>
        <p:spPr bwMode="auto">
          <a:xfrm>
            <a:off x="4724400" y="2667000"/>
            <a:ext cx="12319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>
                <a:latin typeface="Times New Roman" charset="0"/>
              </a:rPr>
              <a:t>Partition</a:t>
            </a:r>
          </a:p>
          <a:p>
            <a:r>
              <a:rPr lang="de-DE">
                <a:latin typeface="Times New Roman" charset="0"/>
              </a:rPr>
              <a:t>h(S.A)</a:t>
            </a:r>
          </a:p>
        </p:txBody>
      </p:sp>
      <p:sp>
        <p:nvSpPr>
          <p:cNvPr id="98342" name="Text Box 68"/>
          <p:cNvSpPr txBox="1">
            <a:spLocks noChangeArrowheads="1"/>
          </p:cNvSpPr>
          <p:nvPr/>
        </p:nvSpPr>
        <p:spPr bwMode="auto">
          <a:xfrm>
            <a:off x="5334000" y="3810000"/>
            <a:ext cx="1062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>
                <a:latin typeface="Times New Roman" charset="0"/>
              </a:rPr>
              <a:t>receive</a:t>
            </a:r>
          </a:p>
        </p:txBody>
      </p:sp>
      <p:sp>
        <p:nvSpPr>
          <p:cNvPr id="98343" name="Line 69"/>
          <p:cNvSpPr>
            <a:spLocks noChangeShapeType="1"/>
          </p:cNvSpPr>
          <p:nvPr/>
        </p:nvSpPr>
        <p:spPr bwMode="auto">
          <a:xfrm flipH="1" flipV="1">
            <a:off x="5410200" y="3429000"/>
            <a:ext cx="381000" cy="533400"/>
          </a:xfrm>
          <a:prstGeom prst="line">
            <a:avLst/>
          </a:prstGeom>
          <a:noFill/>
          <a:ln w="38100">
            <a:solidFill>
              <a:srgbClr val="66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98344" name="AutoShape 70"/>
          <p:cNvCxnSpPr>
            <a:cxnSpLocks noChangeShapeType="1"/>
            <a:stCxn id="98341" idx="3"/>
            <a:endCxn id="98369" idx="2"/>
          </p:cNvCxnSpPr>
          <p:nvPr/>
        </p:nvCxnSpPr>
        <p:spPr bwMode="auto">
          <a:xfrm flipV="1">
            <a:off x="5956300" y="2247900"/>
            <a:ext cx="887413" cy="830263"/>
          </a:xfrm>
          <a:prstGeom prst="curvedConnector3">
            <a:avLst>
              <a:gd name="adj1" fmla="val 50806"/>
            </a:avLst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45" name="AutoShape 71"/>
          <p:cNvCxnSpPr>
            <a:cxnSpLocks noChangeShapeType="1"/>
            <a:stCxn id="98341" idx="3"/>
            <a:endCxn id="98336" idx="2"/>
          </p:cNvCxnSpPr>
          <p:nvPr/>
        </p:nvCxnSpPr>
        <p:spPr bwMode="auto">
          <a:xfrm>
            <a:off x="5956300" y="3078163"/>
            <a:ext cx="963613" cy="7937"/>
          </a:xfrm>
          <a:prstGeom prst="curvedConnector3">
            <a:avLst>
              <a:gd name="adj1" fmla="val 50741"/>
            </a:avLst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46" name="AutoShape 72"/>
          <p:cNvCxnSpPr>
            <a:cxnSpLocks noChangeShapeType="1"/>
            <a:stCxn id="98341" idx="3"/>
            <a:endCxn id="98361" idx="2"/>
          </p:cNvCxnSpPr>
          <p:nvPr/>
        </p:nvCxnSpPr>
        <p:spPr bwMode="auto">
          <a:xfrm>
            <a:off x="5956300" y="3078163"/>
            <a:ext cx="1039813" cy="769937"/>
          </a:xfrm>
          <a:prstGeom prst="curvedConnector3">
            <a:avLst>
              <a:gd name="adj1" fmla="val 50685"/>
            </a:avLst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8347" name="Oval 73"/>
          <p:cNvSpPr>
            <a:spLocks noChangeArrowheads="1"/>
          </p:cNvSpPr>
          <p:nvPr/>
        </p:nvSpPr>
        <p:spPr bwMode="auto">
          <a:xfrm>
            <a:off x="2438400" y="2362200"/>
            <a:ext cx="228600" cy="2286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8348" name="Oval 74"/>
          <p:cNvSpPr>
            <a:spLocks noChangeArrowheads="1"/>
          </p:cNvSpPr>
          <p:nvPr/>
        </p:nvSpPr>
        <p:spPr bwMode="auto">
          <a:xfrm>
            <a:off x="7010400" y="39624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8349" name="Oval 75"/>
          <p:cNvSpPr>
            <a:spLocks noChangeArrowheads="1"/>
          </p:cNvSpPr>
          <p:nvPr/>
        </p:nvSpPr>
        <p:spPr bwMode="auto">
          <a:xfrm>
            <a:off x="7162800" y="35814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8350" name="Oval 76"/>
          <p:cNvSpPr>
            <a:spLocks noChangeArrowheads="1"/>
          </p:cNvSpPr>
          <p:nvPr/>
        </p:nvSpPr>
        <p:spPr bwMode="auto">
          <a:xfrm>
            <a:off x="6934200" y="30480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8351" name="Oval 77"/>
          <p:cNvSpPr>
            <a:spLocks noChangeArrowheads="1"/>
          </p:cNvSpPr>
          <p:nvPr/>
        </p:nvSpPr>
        <p:spPr bwMode="auto">
          <a:xfrm>
            <a:off x="7620000" y="37338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8352" name="Oval 78"/>
          <p:cNvSpPr>
            <a:spLocks noChangeArrowheads="1"/>
          </p:cNvSpPr>
          <p:nvPr/>
        </p:nvSpPr>
        <p:spPr bwMode="auto">
          <a:xfrm>
            <a:off x="7391400" y="32004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1695" name="Text Box 79"/>
          <p:cNvSpPr txBox="1">
            <a:spLocks noChangeArrowheads="1"/>
          </p:cNvSpPr>
          <p:nvPr/>
        </p:nvSpPr>
        <p:spPr bwMode="auto">
          <a:xfrm>
            <a:off x="6172200" y="4419600"/>
            <a:ext cx="4778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2800" b="1">
                <a:latin typeface="Times New Roman" charset="0"/>
                <a:sym typeface="Symbol" charset="0"/>
              </a:rPr>
              <a:t></a:t>
            </a:r>
            <a:endParaRPr lang="de-DE">
              <a:latin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9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CE7977B-3939-3E45-B7A2-AD01167E3C47}" type="slidenum">
              <a:rPr lang="en-US" sz="1400">
                <a:solidFill>
                  <a:srgbClr val="CC66FF"/>
                </a:solidFill>
              </a:rPr>
              <a:pPr/>
              <a:t>5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Erste Optimierungsidee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0" y="1412875"/>
            <a:ext cx="45720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b="1"/>
              <a:t>select</a:t>
            </a:r>
            <a:r>
              <a:rPr lang="de-DE"/>
              <a:t> Titel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b="1"/>
              <a:t>from</a:t>
            </a:r>
            <a:r>
              <a:rPr lang="de-DE"/>
              <a:t> Professoren, Vorlesungen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b="1"/>
              <a:t>where</a:t>
            </a:r>
            <a:r>
              <a:rPr lang="de-DE"/>
              <a:t> Name = ´Popper´ </a:t>
            </a:r>
            <a:r>
              <a:rPr lang="de-DE" b="1"/>
              <a:t>and</a:t>
            </a:r>
            <a:r>
              <a:rPr lang="de-DE"/>
              <a:t>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/>
              <a:t>            PersNr = gelesenVon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140200" y="5445125"/>
            <a:ext cx="194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/>
              <a:t>Professoren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948488" y="4795838"/>
            <a:ext cx="1944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/>
              <a:t>Vorlesungen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6373813" y="4075113"/>
            <a:ext cx="5032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800" b="1">
                <a:sym typeface="Symbol" charset="0"/>
              </a:rPr>
              <a:t>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4427538" y="3500438"/>
            <a:ext cx="47164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2800" b="1">
                <a:sym typeface="Symbol" charset="0"/>
              </a:rPr>
              <a:t></a:t>
            </a:r>
            <a:r>
              <a:rPr lang="de-DE" baseline="-25000"/>
              <a:t>PersNr=gelesenVon</a:t>
            </a:r>
            <a:r>
              <a:rPr lang="de-DE"/>
              <a:t> 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5580063" y="2636838"/>
            <a:ext cx="226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b="1">
                <a:sym typeface="Symbol" charset="0"/>
              </a:rPr>
              <a:t></a:t>
            </a:r>
            <a:r>
              <a:rPr lang="de-DE" b="1" baseline="-25000">
                <a:sym typeface="Symbol" charset="0"/>
              </a:rPr>
              <a:t>Titel</a:t>
            </a:r>
          </a:p>
        </p:txBody>
      </p:sp>
      <p:cxnSp>
        <p:nvCxnSpPr>
          <p:cNvPr id="22537" name="AutoShape 10"/>
          <p:cNvCxnSpPr>
            <a:cxnSpLocks noChangeShapeType="1"/>
            <a:stCxn id="22533" idx="0"/>
            <a:endCxn id="22534" idx="2"/>
          </p:cNvCxnSpPr>
          <p:nvPr/>
        </p:nvCxnSpPr>
        <p:spPr bwMode="auto">
          <a:xfrm flipH="1" flipV="1">
            <a:off x="6626225" y="4594225"/>
            <a:ext cx="1295400" cy="201613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8" name="AutoShape 11"/>
          <p:cNvCxnSpPr>
            <a:cxnSpLocks noChangeShapeType="1"/>
          </p:cNvCxnSpPr>
          <p:nvPr/>
        </p:nvCxnSpPr>
        <p:spPr bwMode="auto">
          <a:xfrm flipH="1" flipV="1">
            <a:off x="6588125" y="4003675"/>
            <a:ext cx="1588" cy="27305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9" name="Line 12"/>
          <p:cNvSpPr>
            <a:spLocks noChangeShapeType="1"/>
          </p:cNvSpPr>
          <p:nvPr/>
        </p:nvSpPr>
        <p:spPr bwMode="auto">
          <a:xfrm flipV="1">
            <a:off x="6588125" y="3140075"/>
            <a:ext cx="0" cy="50323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40" name="AutoShape 13"/>
          <p:cNvSpPr>
            <a:spLocks noChangeArrowheads="1"/>
          </p:cNvSpPr>
          <p:nvPr/>
        </p:nvSpPr>
        <p:spPr bwMode="auto">
          <a:xfrm rot="2151902">
            <a:off x="4140200" y="2636838"/>
            <a:ext cx="1439863" cy="3603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2541" name="Text Box 14"/>
          <p:cNvSpPr txBox="1">
            <a:spLocks noChangeArrowheads="1"/>
          </p:cNvSpPr>
          <p:nvPr/>
        </p:nvSpPr>
        <p:spPr bwMode="auto">
          <a:xfrm>
            <a:off x="0" y="6165850"/>
            <a:ext cx="9144000" cy="5191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b="1">
                <a:sym typeface="Symbol" charset="0"/>
              </a:rPr>
              <a:t></a:t>
            </a:r>
            <a:r>
              <a:rPr lang="de-DE" b="1" baseline="-25000">
                <a:sym typeface="Symbol" charset="0"/>
              </a:rPr>
              <a:t>Titel </a:t>
            </a:r>
            <a:r>
              <a:rPr lang="de-DE"/>
              <a:t>(</a:t>
            </a:r>
            <a:r>
              <a:rPr lang="de-DE" sz="2800" b="1">
                <a:sym typeface="Symbol" charset="0"/>
              </a:rPr>
              <a:t></a:t>
            </a:r>
            <a:r>
              <a:rPr lang="de-DE" baseline="-25000"/>
              <a:t>PersNr=gelesenVon</a:t>
            </a:r>
            <a:r>
              <a:rPr lang="de-DE"/>
              <a:t> ((</a:t>
            </a:r>
            <a:r>
              <a:rPr lang="de-DE" sz="2800" b="1">
                <a:solidFill>
                  <a:srgbClr val="0000FF"/>
                </a:solidFill>
                <a:sym typeface="Symbol" charset="0"/>
              </a:rPr>
              <a:t></a:t>
            </a:r>
            <a:r>
              <a:rPr lang="de-DE" baseline="-25000">
                <a:solidFill>
                  <a:srgbClr val="0000FF"/>
                </a:solidFill>
              </a:rPr>
              <a:t>Name = ´Popper´</a:t>
            </a:r>
            <a:r>
              <a:rPr lang="de-DE" baseline="-25000"/>
              <a:t> </a:t>
            </a:r>
            <a:r>
              <a:rPr lang="de-DE"/>
              <a:t>Professoren) </a:t>
            </a:r>
            <a:r>
              <a:rPr lang="de-DE" b="1">
                <a:sym typeface="Symbol" charset="0"/>
              </a:rPr>
              <a:t> </a:t>
            </a:r>
            <a:r>
              <a:rPr lang="de-DE">
                <a:sym typeface="Symbol" charset="0"/>
              </a:rPr>
              <a:t>Vorlesungen))</a:t>
            </a:r>
          </a:p>
        </p:txBody>
      </p:sp>
      <p:sp>
        <p:nvSpPr>
          <p:cNvPr id="22542" name="Text Box 15"/>
          <p:cNvSpPr txBox="1">
            <a:spLocks noChangeArrowheads="1"/>
          </p:cNvSpPr>
          <p:nvPr/>
        </p:nvSpPr>
        <p:spPr bwMode="auto">
          <a:xfrm>
            <a:off x="4140200" y="4724400"/>
            <a:ext cx="2159000" cy="519113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2800" b="1">
                <a:sym typeface="Symbol" charset="0"/>
              </a:rPr>
              <a:t></a:t>
            </a:r>
            <a:r>
              <a:rPr lang="de-DE" baseline="-25000"/>
              <a:t>Name = ´Popper´</a:t>
            </a:r>
            <a:endParaRPr lang="de-DE"/>
          </a:p>
        </p:txBody>
      </p:sp>
      <p:sp>
        <p:nvSpPr>
          <p:cNvPr id="22543" name="Line 16"/>
          <p:cNvSpPr>
            <a:spLocks noChangeShapeType="1"/>
          </p:cNvSpPr>
          <p:nvPr/>
        </p:nvSpPr>
        <p:spPr bwMode="auto">
          <a:xfrm flipV="1">
            <a:off x="5076825" y="5229225"/>
            <a:ext cx="0" cy="28733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44" name="Line 17"/>
          <p:cNvSpPr>
            <a:spLocks noChangeShapeType="1"/>
          </p:cNvSpPr>
          <p:nvPr/>
        </p:nvSpPr>
        <p:spPr bwMode="auto">
          <a:xfrm flipV="1">
            <a:off x="5076825" y="4581525"/>
            <a:ext cx="1511300" cy="3603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7C8021A-37F1-294B-97A5-BC510A54D070}" type="slidenum">
              <a:rPr lang="en-US" sz="1400">
                <a:solidFill>
                  <a:srgbClr val="CC66FF"/>
                </a:solidFill>
              </a:rPr>
              <a:pPr/>
              <a:t>50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1752600" y="1752600"/>
            <a:ext cx="457200" cy="685800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title"/>
          </p:nvPr>
        </p:nvSpPr>
        <p:spPr>
          <a:xfrm>
            <a:off x="-152400" y="533400"/>
            <a:ext cx="9296400" cy="1143000"/>
          </a:xfrm>
        </p:spPr>
        <p:txBody>
          <a:bodyPr/>
          <a:lstStyle/>
          <a:p>
            <a:r>
              <a:rPr lang="de-DE">
                <a:latin typeface="Arial Black" charset="0"/>
              </a:rPr>
              <a:t>„Normaler</a:t>
            </a:r>
            <a:r>
              <a:rPr lang="ja-JP" altLang="de-DE">
                <a:latin typeface="Arial Black" charset="0"/>
              </a:rPr>
              <a:t>“</a:t>
            </a:r>
            <a:r>
              <a:rPr lang="de-DE" altLang="ja-JP">
                <a:latin typeface="Arial Black" charset="0"/>
              </a:rPr>
              <a:t> blockierender Hash-Join mit Überlauf: </a:t>
            </a:r>
            <a:br>
              <a:rPr lang="de-DE" altLang="ja-JP">
                <a:latin typeface="Arial Black" charset="0"/>
              </a:rPr>
            </a:br>
            <a:r>
              <a:rPr lang="de-DE" altLang="ja-JP">
                <a:solidFill>
                  <a:srgbClr val="0000FF"/>
                </a:solidFill>
                <a:latin typeface="Arial Black" charset="0"/>
              </a:rPr>
              <a:t>Build/Probe</a:t>
            </a:r>
            <a:endParaRPr lang="de-DE">
              <a:latin typeface="Arial Black" charset="0"/>
            </a:endParaRP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1447800" y="5354638"/>
            <a:ext cx="1981200" cy="1046162"/>
          </a:xfrm>
          <a:prstGeom prst="rect">
            <a:avLst/>
          </a:prstGeom>
          <a:solidFill>
            <a:srgbClr val="FFFFFF"/>
          </a:solidFill>
          <a:ln w="38100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Send</a:t>
            </a:r>
          </a:p>
          <a:p>
            <a:endParaRPr lang="de-DE">
              <a:latin typeface="Times New Roman" charset="0"/>
            </a:endParaRPr>
          </a:p>
          <a:p>
            <a:r>
              <a:rPr lang="de-DE">
                <a:latin typeface="Times New Roman" charset="0"/>
              </a:rPr>
              <a:t>R</a:t>
            </a: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6248400" y="5354638"/>
            <a:ext cx="1981200" cy="1046162"/>
          </a:xfrm>
          <a:prstGeom prst="rect">
            <a:avLst/>
          </a:prstGeom>
          <a:solidFill>
            <a:srgbClr val="FFFFFF"/>
          </a:solidFill>
          <a:ln w="38100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Send</a:t>
            </a:r>
          </a:p>
          <a:p>
            <a:endParaRPr lang="de-DE">
              <a:latin typeface="Times New Roman" charset="0"/>
            </a:endParaRPr>
          </a:p>
          <a:p>
            <a:r>
              <a:rPr lang="de-DE">
                <a:latin typeface="Times New Roman" charset="0"/>
              </a:rPr>
              <a:t>S</a:t>
            </a:r>
          </a:p>
        </p:txBody>
      </p:sp>
      <p:sp>
        <p:nvSpPr>
          <p:cNvPr id="100358" name="Line 6"/>
          <p:cNvSpPr>
            <a:spLocks noChangeShapeType="1"/>
          </p:cNvSpPr>
          <p:nvPr/>
        </p:nvSpPr>
        <p:spPr bwMode="auto">
          <a:xfrm flipV="1">
            <a:off x="2438400" y="5703888"/>
            <a:ext cx="0" cy="347662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0359" name="Line 7"/>
          <p:cNvSpPr>
            <a:spLocks noChangeShapeType="1"/>
          </p:cNvSpPr>
          <p:nvPr/>
        </p:nvSpPr>
        <p:spPr bwMode="auto">
          <a:xfrm flipV="1">
            <a:off x="7239000" y="5703888"/>
            <a:ext cx="0" cy="347662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990600" y="1524000"/>
            <a:ext cx="7162800" cy="272097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0361" name="Line 9"/>
          <p:cNvSpPr>
            <a:spLocks noChangeShapeType="1"/>
          </p:cNvSpPr>
          <p:nvPr/>
        </p:nvSpPr>
        <p:spPr bwMode="auto">
          <a:xfrm flipV="1">
            <a:off x="2438400" y="4191000"/>
            <a:ext cx="228600" cy="1233488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0362" name="Line 10"/>
          <p:cNvSpPr>
            <a:spLocks noChangeShapeType="1"/>
          </p:cNvSpPr>
          <p:nvPr/>
        </p:nvSpPr>
        <p:spPr bwMode="auto">
          <a:xfrm flipH="1" flipV="1">
            <a:off x="5943600" y="4191000"/>
            <a:ext cx="1143000" cy="1157288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0363" name="Oval 15"/>
          <p:cNvSpPr>
            <a:spLocks noChangeArrowheads="1"/>
          </p:cNvSpPr>
          <p:nvPr/>
        </p:nvSpPr>
        <p:spPr bwMode="auto">
          <a:xfrm>
            <a:off x="1828800" y="2971800"/>
            <a:ext cx="228600" cy="2286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0364" name="Oval 16"/>
          <p:cNvSpPr>
            <a:spLocks noChangeArrowheads="1"/>
          </p:cNvSpPr>
          <p:nvPr/>
        </p:nvSpPr>
        <p:spPr bwMode="auto">
          <a:xfrm>
            <a:off x="1143000" y="2209800"/>
            <a:ext cx="228600" cy="2286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0365" name="Oval 17"/>
          <p:cNvSpPr>
            <a:spLocks noChangeArrowheads="1"/>
          </p:cNvSpPr>
          <p:nvPr/>
        </p:nvSpPr>
        <p:spPr bwMode="auto">
          <a:xfrm>
            <a:off x="1828800" y="1828800"/>
            <a:ext cx="228600" cy="2286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0366" name="Oval 18"/>
          <p:cNvSpPr>
            <a:spLocks noChangeArrowheads="1"/>
          </p:cNvSpPr>
          <p:nvPr/>
        </p:nvSpPr>
        <p:spPr bwMode="auto">
          <a:xfrm>
            <a:off x="1143000" y="1828800"/>
            <a:ext cx="228600" cy="228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0367" name="Oval 19"/>
          <p:cNvSpPr>
            <a:spLocks noChangeArrowheads="1"/>
          </p:cNvSpPr>
          <p:nvPr/>
        </p:nvSpPr>
        <p:spPr bwMode="auto">
          <a:xfrm>
            <a:off x="1981200" y="2133600"/>
            <a:ext cx="228600" cy="2286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0368" name="Oval 20"/>
          <p:cNvSpPr>
            <a:spLocks noChangeArrowheads="1"/>
          </p:cNvSpPr>
          <p:nvPr/>
        </p:nvSpPr>
        <p:spPr bwMode="auto">
          <a:xfrm>
            <a:off x="1143000" y="1828800"/>
            <a:ext cx="228600" cy="2286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0369" name="Oval 21"/>
          <p:cNvSpPr>
            <a:spLocks noChangeArrowheads="1"/>
          </p:cNvSpPr>
          <p:nvPr/>
        </p:nvSpPr>
        <p:spPr bwMode="auto">
          <a:xfrm>
            <a:off x="1524000" y="2209800"/>
            <a:ext cx="228600" cy="2286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>
              <a:latin typeface="Times New Roman" charset="0"/>
            </a:endParaRPr>
          </a:p>
        </p:txBody>
      </p:sp>
      <p:sp>
        <p:nvSpPr>
          <p:cNvPr id="100370" name="AutoShape 22"/>
          <p:cNvSpPr>
            <a:spLocks noChangeArrowheads="1"/>
          </p:cNvSpPr>
          <p:nvPr/>
        </p:nvSpPr>
        <p:spPr bwMode="auto">
          <a:xfrm>
            <a:off x="1066800" y="1600200"/>
            <a:ext cx="1143000" cy="838200"/>
          </a:xfrm>
          <a:prstGeom prst="can">
            <a:avLst>
              <a:gd name="adj" fmla="val 25000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P1</a:t>
            </a:r>
          </a:p>
        </p:txBody>
      </p:sp>
      <p:grpSp>
        <p:nvGrpSpPr>
          <p:cNvPr id="100371" name="Group 23"/>
          <p:cNvGrpSpPr>
            <a:grpSpLocks/>
          </p:cNvGrpSpPr>
          <p:nvPr/>
        </p:nvGrpSpPr>
        <p:grpSpPr bwMode="auto">
          <a:xfrm>
            <a:off x="1066800" y="2438400"/>
            <a:ext cx="1143000" cy="838200"/>
            <a:chOff x="672" y="1008"/>
            <a:chExt cx="720" cy="528"/>
          </a:xfrm>
        </p:grpSpPr>
        <p:sp>
          <p:nvSpPr>
            <p:cNvPr id="100429" name="Oval 24"/>
            <p:cNvSpPr>
              <a:spLocks noChangeArrowheads="1"/>
            </p:cNvSpPr>
            <p:nvPr/>
          </p:nvSpPr>
          <p:spPr bwMode="auto">
            <a:xfrm>
              <a:off x="720" y="1392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0430" name="Oval 25"/>
            <p:cNvSpPr>
              <a:spLocks noChangeArrowheads="1"/>
            </p:cNvSpPr>
            <p:nvPr/>
          </p:nvSpPr>
          <p:spPr bwMode="auto">
            <a:xfrm>
              <a:off x="1200" y="1152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0431" name="Oval 26"/>
            <p:cNvSpPr>
              <a:spLocks noChangeArrowheads="1"/>
            </p:cNvSpPr>
            <p:nvPr/>
          </p:nvSpPr>
          <p:spPr bwMode="auto">
            <a:xfrm>
              <a:off x="720" y="1152"/>
              <a:ext cx="144" cy="14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0432" name="Oval 27"/>
            <p:cNvSpPr>
              <a:spLocks noChangeArrowheads="1"/>
            </p:cNvSpPr>
            <p:nvPr/>
          </p:nvSpPr>
          <p:spPr bwMode="auto">
            <a:xfrm>
              <a:off x="1248" y="1344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0433" name="Oval 28"/>
            <p:cNvSpPr>
              <a:spLocks noChangeArrowheads="1"/>
            </p:cNvSpPr>
            <p:nvPr/>
          </p:nvSpPr>
          <p:spPr bwMode="auto">
            <a:xfrm>
              <a:off x="720" y="1152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0434" name="Oval 29"/>
            <p:cNvSpPr>
              <a:spLocks noChangeArrowheads="1"/>
            </p:cNvSpPr>
            <p:nvPr/>
          </p:nvSpPr>
          <p:spPr bwMode="auto">
            <a:xfrm>
              <a:off x="1056" y="1392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>
                <a:latin typeface="Times New Roman" charset="0"/>
              </a:endParaRPr>
            </a:p>
          </p:txBody>
        </p:sp>
        <p:sp>
          <p:nvSpPr>
            <p:cNvPr id="100435" name="AutoShape 30"/>
            <p:cNvSpPr>
              <a:spLocks noChangeArrowheads="1"/>
            </p:cNvSpPr>
            <p:nvPr/>
          </p:nvSpPr>
          <p:spPr bwMode="auto">
            <a:xfrm>
              <a:off x="672" y="1008"/>
              <a:ext cx="720" cy="528"/>
            </a:xfrm>
            <a:prstGeom prst="can">
              <a:avLst>
                <a:gd name="adj" fmla="val 25000"/>
              </a:avLst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de-DE">
                  <a:latin typeface="Times New Roman" charset="0"/>
                </a:rPr>
                <a:t>P2</a:t>
              </a:r>
            </a:p>
          </p:txBody>
        </p:sp>
      </p:grpSp>
      <p:grpSp>
        <p:nvGrpSpPr>
          <p:cNvPr id="100372" name="Group 31"/>
          <p:cNvGrpSpPr>
            <a:grpSpLocks/>
          </p:cNvGrpSpPr>
          <p:nvPr/>
        </p:nvGrpSpPr>
        <p:grpSpPr bwMode="auto">
          <a:xfrm>
            <a:off x="1066800" y="3352800"/>
            <a:ext cx="1143000" cy="838200"/>
            <a:chOff x="672" y="1008"/>
            <a:chExt cx="720" cy="528"/>
          </a:xfrm>
        </p:grpSpPr>
        <p:sp>
          <p:nvSpPr>
            <p:cNvPr id="100422" name="Oval 32"/>
            <p:cNvSpPr>
              <a:spLocks noChangeArrowheads="1"/>
            </p:cNvSpPr>
            <p:nvPr/>
          </p:nvSpPr>
          <p:spPr bwMode="auto">
            <a:xfrm>
              <a:off x="720" y="1392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0423" name="Oval 33"/>
            <p:cNvSpPr>
              <a:spLocks noChangeArrowheads="1"/>
            </p:cNvSpPr>
            <p:nvPr/>
          </p:nvSpPr>
          <p:spPr bwMode="auto">
            <a:xfrm>
              <a:off x="1200" y="1152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0424" name="Oval 34"/>
            <p:cNvSpPr>
              <a:spLocks noChangeArrowheads="1"/>
            </p:cNvSpPr>
            <p:nvPr/>
          </p:nvSpPr>
          <p:spPr bwMode="auto">
            <a:xfrm>
              <a:off x="720" y="1152"/>
              <a:ext cx="144" cy="14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0425" name="Oval 35"/>
            <p:cNvSpPr>
              <a:spLocks noChangeArrowheads="1"/>
            </p:cNvSpPr>
            <p:nvPr/>
          </p:nvSpPr>
          <p:spPr bwMode="auto">
            <a:xfrm>
              <a:off x="1248" y="1344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0426" name="Oval 36"/>
            <p:cNvSpPr>
              <a:spLocks noChangeArrowheads="1"/>
            </p:cNvSpPr>
            <p:nvPr/>
          </p:nvSpPr>
          <p:spPr bwMode="auto">
            <a:xfrm>
              <a:off x="720" y="1152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0427" name="Oval 37"/>
            <p:cNvSpPr>
              <a:spLocks noChangeArrowheads="1"/>
            </p:cNvSpPr>
            <p:nvPr/>
          </p:nvSpPr>
          <p:spPr bwMode="auto">
            <a:xfrm>
              <a:off x="1056" y="1392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>
                <a:latin typeface="Times New Roman" charset="0"/>
              </a:endParaRPr>
            </a:p>
          </p:txBody>
        </p:sp>
        <p:sp>
          <p:nvSpPr>
            <p:cNvPr id="100428" name="AutoShape 38"/>
            <p:cNvSpPr>
              <a:spLocks noChangeArrowheads="1"/>
            </p:cNvSpPr>
            <p:nvPr/>
          </p:nvSpPr>
          <p:spPr bwMode="auto">
            <a:xfrm>
              <a:off x="672" y="1008"/>
              <a:ext cx="720" cy="528"/>
            </a:xfrm>
            <a:prstGeom prst="can">
              <a:avLst>
                <a:gd name="adj" fmla="val 25000"/>
              </a:avLst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de-DE">
                  <a:latin typeface="Times New Roman" charset="0"/>
                </a:rPr>
                <a:t>P3</a:t>
              </a:r>
            </a:p>
          </p:txBody>
        </p:sp>
      </p:grpSp>
      <p:sp>
        <p:nvSpPr>
          <p:cNvPr id="100373" name="Text Box 39"/>
          <p:cNvSpPr txBox="1">
            <a:spLocks noChangeArrowheads="1"/>
          </p:cNvSpPr>
          <p:nvPr/>
        </p:nvSpPr>
        <p:spPr bwMode="auto">
          <a:xfrm>
            <a:off x="2916238" y="2636838"/>
            <a:ext cx="12319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>
                <a:latin typeface="Times New Roman" charset="0"/>
              </a:rPr>
              <a:t>Partition</a:t>
            </a:r>
          </a:p>
          <a:p>
            <a:r>
              <a:rPr lang="de-DE">
                <a:latin typeface="Times New Roman" charset="0"/>
              </a:rPr>
              <a:t>h(R.A)</a:t>
            </a:r>
          </a:p>
        </p:txBody>
      </p:sp>
      <p:grpSp>
        <p:nvGrpSpPr>
          <p:cNvPr id="100374" name="Group 41"/>
          <p:cNvGrpSpPr>
            <a:grpSpLocks/>
          </p:cNvGrpSpPr>
          <p:nvPr/>
        </p:nvGrpSpPr>
        <p:grpSpPr bwMode="auto">
          <a:xfrm>
            <a:off x="6781800" y="1905000"/>
            <a:ext cx="1066800" cy="685800"/>
            <a:chOff x="3408" y="1056"/>
            <a:chExt cx="672" cy="432"/>
          </a:xfrm>
        </p:grpSpPr>
        <p:sp>
          <p:nvSpPr>
            <p:cNvPr id="100414" name="Oval 42"/>
            <p:cNvSpPr>
              <a:spLocks noChangeArrowheads="1"/>
            </p:cNvSpPr>
            <p:nvPr/>
          </p:nvSpPr>
          <p:spPr bwMode="auto">
            <a:xfrm>
              <a:off x="3648" y="1056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0415" name="Oval 43"/>
            <p:cNvSpPr>
              <a:spLocks noChangeArrowheads="1"/>
            </p:cNvSpPr>
            <p:nvPr/>
          </p:nvSpPr>
          <p:spPr bwMode="auto">
            <a:xfrm>
              <a:off x="3504" y="1344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0416" name="Oval 44"/>
            <p:cNvSpPr>
              <a:spLocks noChangeArrowheads="1"/>
            </p:cNvSpPr>
            <p:nvPr/>
          </p:nvSpPr>
          <p:spPr bwMode="auto">
            <a:xfrm>
              <a:off x="3888" y="1104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0417" name="Oval 45"/>
            <p:cNvSpPr>
              <a:spLocks noChangeArrowheads="1"/>
            </p:cNvSpPr>
            <p:nvPr/>
          </p:nvSpPr>
          <p:spPr bwMode="auto">
            <a:xfrm>
              <a:off x="3408" y="1104"/>
              <a:ext cx="144" cy="14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0418" name="Oval 46"/>
            <p:cNvSpPr>
              <a:spLocks noChangeArrowheads="1"/>
            </p:cNvSpPr>
            <p:nvPr/>
          </p:nvSpPr>
          <p:spPr bwMode="auto">
            <a:xfrm>
              <a:off x="3936" y="1296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0419" name="Oval 47"/>
            <p:cNvSpPr>
              <a:spLocks noChangeArrowheads="1"/>
            </p:cNvSpPr>
            <p:nvPr/>
          </p:nvSpPr>
          <p:spPr bwMode="auto">
            <a:xfrm>
              <a:off x="3456" y="1152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0420" name="Oval 48"/>
            <p:cNvSpPr>
              <a:spLocks noChangeArrowheads="1"/>
            </p:cNvSpPr>
            <p:nvPr/>
          </p:nvSpPr>
          <p:spPr bwMode="auto">
            <a:xfrm>
              <a:off x="3744" y="1344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>
                <a:latin typeface="Times New Roman" charset="0"/>
              </a:endParaRPr>
            </a:p>
          </p:txBody>
        </p:sp>
        <p:sp>
          <p:nvSpPr>
            <p:cNvPr id="100421" name="AutoShape 49"/>
            <p:cNvSpPr>
              <a:spLocks noChangeArrowheads="1"/>
            </p:cNvSpPr>
            <p:nvPr/>
          </p:nvSpPr>
          <p:spPr bwMode="auto">
            <a:xfrm>
              <a:off x="3456" y="1056"/>
              <a:ext cx="624" cy="432"/>
            </a:xfrm>
            <a:prstGeom prst="can">
              <a:avLst>
                <a:gd name="adj" fmla="val 25000"/>
              </a:avLst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de-DE">
                  <a:latin typeface="Times New Roman" charset="0"/>
                </a:rPr>
                <a:t>P1</a:t>
              </a:r>
            </a:p>
          </p:txBody>
        </p:sp>
      </p:grpSp>
      <p:sp>
        <p:nvSpPr>
          <p:cNvPr id="100375" name="Oval 50"/>
          <p:cNvSpPr>
            <a:spLocks noChangeArrowheads="1"/>
          </p:cNvSpPr>
          <p:nvPr/>
        </p:nvSpPr>
        <p:spPr bwMode="auto">
          <a:xfrm>
            <a:off x="7010400" y="28956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0376" name="Oval 51"/>
          <p:cNvSpPr>
            <a:spLocks noChangeArrowheads="1"/>
          </p:cNvSpPr>
          <p:nvPr/>
        </p:nvSpPr>
        <p:spPr bwMode="auto">
          <a:xfrm>
            <a:off x="7620000" y="28956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0377" name="Oval 52"/>
          <p:cNvSpPr>
            <a:spLocks noChangeArrowheads="1"/>
          </p:cNvSpPr>
          <p:nvPr/>
        </p:nvSpPr>
        <p:spPr bwMode="auto">
          <a:xfrm>
            <a:off x="6553200" y="1752600"/>
            <a:ext cx="228600" cy="228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0378" name="Oval 53"/>
          <p:cNvSpPr>
            <a:spLocks noChangeArrowheads="1"/>
          </p:cNvSpPr>
          <p:nvPr/>
        </p:nvSpPr>
        <p:spPr bwMode="auto">
          <a:xfrm>
            <a:off x="7620000" y="31242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0379" name="Oval 54"/>
          <p:cNvSpPr>
            <a:spLocks noChangeArrowheads="1"/>
          </p:cNvSpPr>
          <p:nvPr/>
        </p:nvSpPr>
        <p:spPr bwMode="auto">
          <a:xfrm>
            <a:off x="7315200" y="27432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0380" name="Oval 55"/>
          <p:cNvSpPr>
            <a:spLocks noChangeArrowheads="1"/>
          </p:cNvSpPr>
          <p:nvPr/>
        </p:nvSpPr>
        <p:spPr bwMode="auto">
          <a:xfrm>
            <a:off x="7010400" y="32004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>
              <a:latin typeface="Times New Roman" charset="0"/>
            </a:endParaRPr>
          </a:p>
        </p:txBody>
      </p:sp>
      <p:sp>
        <p:nvSpPr>
          <p:cNvPr id="100381" name="AutoShape 56"/>
          <p:cNvSpPr>
            <a:spLocks noChangeArrowheads="1"/>
          </p:cNvSpPr>
          <p:nvPr/>
        </p:nvSpPr>
        <p:spPr bwMode="auto">
          <a:xfrm>
            <a:off x="6934200" y="2743200"/>
            <a:ext cx="990600" cy="685800"/>
          </a:xfrm>
          <a:prstGeom prst="can">
            <a:avLst>
              <a:gd name="adj" fmla="val 25000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P2</a:t>
            </a:r>
          </a:p>
        </p:txBody>
      </p:sp>
      <p:grpSp>
        <p:nvGrpSpPr>
          <p:cNvPr id="100382" name="Group 57"/>
          <p:cNvGrpSpPr>
            <a:grpSpLocks/>
          </p:cNvGrpSpPr>
          <p:nvPr/>
        </p:nvGrpSpPr>
        <p:grpSpPr bwMode="auto">
          <a:xfrm>
            <a:off x="6934200" y="3505200"/>
            <a:ext cx="1066800" cy="685800"/>
            <a:chOff x="4848" y="1056"/>
            <a:chExt cx="672" cy="432"/>
          </a:xfrm>
        </p:grpSpPr>
        <p:sp>
          <p:nvSpPr>
            <p:cNvPr id="100406" name="Oval 58"/>
            <p:cNvSpPr>
              <a:spLocks noChangeArrowheads="1"/>
            </p:cNvSpPr>
            <p:nvPr/>
          </p:nvSpPr>
          <p:spPr bwMode="auto">
            <a:xfrm>
              <a:off x="5136" y="1056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0407" name="Oval 59"/>
            <p:cNvSpPr>
              <a:spLocks noChangeArrowheads="1"/>
            </p:cNvSpPr>
            <p:nvPr/>
          </p:nvSpPr>
          <p:spPr bwMode="auto">
            <a:xfrm>
              <a:off x="4992" y="1296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0408" name="Oval 60"/>
            <p:cNvSpPr>
              <a:spLocks noChangeArrowheads="1"/>
            </p:cNvSpPr>
            <p:nvPr/>
          </p:nvSpPr>
          <p:spPr bwMode="auto">
            <a:xfrm>
              <a:off x="5328" y="1104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0409" name="Oval 61"/>
            <p:cNvSpPr>
              <a:spLocks noChangeArrowheads="1"/>
            </p:cNvSpPr>
            <p:nvPr/>
          </p:nvSpPr>
          <p:spPr bwMode="auto">
            <a:xfrm>
              <a:off x="4848" y="1104"/>
              <a:ext cx="144" cy="14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0410" name="Oval 62"/>
            <p:cNvSpPr>
              <a:spLocks noChangeArrowheads="1"/>
            </p:cNvSpPr>
            <p:nvPr/>
          </p:nvSpPr>
          <p:spPr bwMode="auto">
            <a:xfrm>
              <a:off x="5376" y="1296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0411" name="Oval 63"/>
            <p:cNvSpPr>
              <a:spLocks noChangeArrowheads="1"/>
            </p:cNvSpPr>
            <p:nvPr/>
          </p:nvSpPr>
          <p:spPr bwMode="auto">
            <a:xfrm>
              <a:off x="4896" y="1152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0412" name="Oval 64"/>
            <p:cNvSpPr>
              <a:spLocks noChangeArrowheads="1"/>
            </p:cNvSpPr>
            <p:nvPr/>
          </p:nvSpPr>
          <p:spPr bwMode="auto">
            <a:xfrm>
              <a:off x="5184" y="1344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>
                <a:latin typeface="Times New Roman" charset="0"/>
              </a:endParaRPr>
            </a:p>
          </p:txBody>
        </p:sp>
        <p:sp>
          <p:nvSpPr>
            <p:cNvPr id="100413" name="AutoShape 65"/>
            <p:cNvSpPr>
              <a:spLocks noChangeArrowheads="1"/>
            </p:cNvSpPr>
            <p:nvPr/>
          </p:nvSpPr>
          <p:spPr bwMode="auto">
            <a:xfrm>
              <a:off x="4896" y="1056"/>
              <a:ext cx="624" cy="432"/>
            </a:xfrm>
            <a:prstGeom prst="can">
              <a:avLst>
                <a:gd name="adj" fmla="val 25000"/>
              </a:avLst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de-DE">
                  <a:latin typeface="Times New Roman" charset="0"/>
                </a:rPr>
                <a:t>P3</a:t>
              </a:r>
            </a:p>
          </p:txBody>
        </p:sp>
      </p:grpSp>
      <p:sp>
        <p:nvSpPr>
          <p:cNvPr id="112706" name="Text Box 66"/>
          <p:cNvSpPr txBox="1">
            <a:spLocks noChangeArrowheads="1"/>
          </p:cNvSpPr>
          <p:nvPr/>
        </p:nvSpPr>
        <p:spPr bwMode="auto">
          <a:xfrm>
            <a:off x="6019800" y="4267200"/>
            <a:ext cx="4778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2800" b="1">
                <a:latin typeface="Times New Roman" charset="0"/>
                <a:sym typeface="Symbol" charset="0"/>
              </a:rPr>
              <a:t></a:t>
            </a:r>
            <a:endParaRPr lang="de-DE">
              <a:latin typeface="Times New Roman" charset="0"/>
            </a:endParaRPr>
          </a:p>
        </p:txBody>
      </p:sp>
      <p:sp>
        <p:nvSpPr>
          <p:cNvPr id="100384" name="Oval 67"/>
          <p:cNvSpPr>
            <a:spLocks noChangeArrowheads="1"/>
          </p:cNvSpPr>
          <p:nvPr/>
        </p:nvSpPr>
        <p:spPr bwMode="auto">
          <a:xfrm>
            <a:off x="5029200" y="914400"/>
            <a:ext cx="228600" cy="2286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2708" name="Text Box 68"/>
          <p:cNvSpPr txBox="1">
            <a:spLocks noChangeArrowheads="1"/>
          </p:cNvSpPr>
          <p:nvPr/>
        </p:nvSpPr>
        <p:spPr bwMode="auto">
          <a:xfrm>
            <a:off x="6629400" y="1447800"/>
            <a:ext cx="809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>
                <a:latin typeface="Times New Roman" charset="0"/>
              </a:rPr>
              <a:t>build</a:t>
            </a:r>
          </a:p>
        </p:txBody>
      </p:sp>
      <p:sp>
        <p:nvSpPr>
          <p:cNvPr id="100386" name="Rectangle 69"/>
          <p:cNvSpPr>
            <a:spLocks noChangeArrowheads="1"/>
          </p:cNvSpPr>
          <p:nvPr/>
        </p:nvSpPr>
        <p:spPr bwMode="auto">
          <a:xfrm>
            <a:off x="3886200" y="2209800"/>
            <a:ext cx="2667000" cy="1600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0387" name="Rectangle 70" descr="Horizontal hell"/>
          <p:cNvSpPr>
            <a:spLocks noChangeArrowheads="1"/>
          </p:cNvSpPr>
          <p:nvPr/>
        </p:nvSpPr>
        <p:spPr bwMode="auto">
          <a:xfrm>
            <a:off x="5410200" y="2273300"/>
            <a:ext cx="990600" cy="1463675"/>
          </a:xfrm>
          <a:prstGeom prst="rect">
            <a:avLst/>
          </a:prstGeom>
          <a:pattFill prst="ltHorz">
            <a:fgClr>
              <a:srgbClr val="000000"/>
            </a:fgClr>
            <a:bgClr>
              <a:srgbClr val="FFFFFF"/>
            </a:bgClr>
          </a:patt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0388" name="Text Box 71"/>
          <p:cNvSpPr txBox="1">
            <a:spLocks noChangeArrowheads="1"/>
          </p:cNvSpPr>
          <p:nvPr/>
        </p:nvSpPr>
        <p:spPr bwMode="auto">
          <a:xfrm>
            <a:off x="5029200" y="1905000"/>
            <a:ext cx="162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>
                <a:latin typeface="Times New Roman" charset="0"/>
              </a:rPr>
              <a:t>Hashtabelle</a:t>
            </a:r>
          </a:p>
        </p:txBody>
      </p:sp>
      <p:sp>
        <p:nvSpPr>
          <p:cNvPr id="100389" name="Oval 72"/>
          <p:cNvSpPr>
            <a:spLocks noChangeArrowheads="1"/>
          </p:cNvSpPr>
          <p:nvPr/>
        </p:nvSpPr>
        <p:spPr bwMode="auto">
          <a:xfrm>
            <a:off x="5867400" y="352425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0390" name="Oval 73"/>
          <p:cNvSpPr>
            <a:spLocks noChangeArrowheads="1"/>
          </p:cNvSpPr>
          <p:nvPr/>
        </p:nvSpPr>
        <p:spPr bwMode="auto">
          <a:xfrm>
            <a:off x="5867400" y="276225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0391" name="Oval 74"/>
          <p:cNvSpPr>
            <a:spLocks noChangeArrowheads="1"/>
          </p:cNvSpPr>
          <p:nvPr/>
        </p:nvSpPr>
        <p:spPr bwMode="auto">
          <a:xfrm>
            <a:off x="5867400" y="299085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0392" name="Oval 75"/>
          <p:cNvSpPr>
            <a:spLocks noChangeArrowheads="1"/>
          </p:cNvSpPr>
          <p:nvPr/>
        </p:nvSpPr>
        <p:spPr bwMode="auto">
          <a:xfrm>
            <a:off x="5867400" y="230505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0393" name="Oval 76"/>
          <p:cNvSpPr>
            <a:spLocks noChangeArrowheads="1"/>
          </p:cNvSpPr>
          <p:nvPr/>
        </p:nvSpPr>
        <p:spPr bwMode="auto">
          <a:xfrm>
            <a:off x="5867400" y="253365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0394" name="Oval 77"/>
          <p:cNvSpPr>
            <a:spLocks noChangeArrowheads="1"/>
          </p:cNvSpPr>
          <p:nvPr/>
        </p:nvSpPr>
        <p:spPr bwMode="auto">
          <a:xfrm>
            <a:off x="5867400" y="321945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cxnSp>
        <p:nvCxnSpPr>
          <p:cNvPr id="100395" name="AutoShape 78"/>
          <p:cNvCxnSpPr>
            <a:cxnSpLocks noChangeShapeType="1"/>
            <a:stCxn id="100421" idx="1"/>
            <a:endCxn id="100387" idx="3"/>
          </p:cNvCxnSpPr>
          <p:nvPr/>
        </p:nvCxnSpPr>
        <p:spPr bwMode="auto">
          <a:xfrm rot="-5400000" flipH="1" flipV="1">
            <a:off x="6329362" y="1981201"/>
            <a:ext cx="1114425" cy="933450"/>
          </a:xfrm>
          <a:prstGeom prst="bentConnector4">
            <a:avLst>
              <a:gd name="adj1" fmla="val -6838"/>
              <a:gd name="adj2" fmla="val 62583"/>
            </a:avLst>
          </a:prstGeom>
          <a:noFill/>
          <a:ln w="57150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19" name="Rectangle 79"/>
          <p:cNvSpPr>
            <a:spLocks noChangeArrowheads="1"/>
          </p:cNvSpPr>
          <p:nvPr/>
        </p:nvSpPr>
        <p:spPr bwMode="auto">
          <a:xfrm>
            <a:off x="3962400" y="2590800"/>
            <a:ext cx="685800" cy="5334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2720" name="Oval 80"/>
          <p:cNvSpPr>
            <a:spLocks noChangeArrowheads="1"/>
          </p:cNvSpPr>
          <p:nvPr/>
        </p:nvSpPr>
        <p:spPr bwMode="auto">
          <a:xfrm>
            <a:off x="4114800" y="2590800"/>
            <a:ext cx="228600" cy="2286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2721" name="Oval 81"/>
          <p:cNvSpPr>
            <a:spLocks noChangeArrowheads="1"/>
          </p:cNvSpPr>
          <p:nvPr/>
        </p:nvSpPr>
        <p:spPr bwMode="auto">
          <a:xfrm>
            <a:off x="4343400" y="2895600"/>
            <a:ext cx="228600" cy="2286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2722" name="Line 82"/>
          <p:cNvSpPr>
            <a:spLocks noChangeShapeType="1"/>
          </p:cNvSpPr>
          <p:nvPr/>
        </p:nvSpPr>
        <p:spPr bwMode="auto">
          <a:xfrm>
            <a:off x="4495800" y="2971800"/>
            <a:ext cx="1219200" cy="304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2723" name="Text Box 83"/>
          <p:cNvSpPr txBox="1">
            <a:spLocks noChangeArrowheads="1"/>
          </p:cNvSpPr>
          <p:nvPr/>
        </p:nvSpPr>
        <p:spPr bwMode="auto">
          <a:xfrm>
            <a:off x="4438650" y="3048000"/>
            <a:ext cx="877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>
                <a:latin typeface="Times New Roman" charset="0"/>
              </a:rPr>
              <a:t>probe</a:t>
            </a:r>
          </a:p>
        </p:txBody>
      </p:sp>
      <p:sp>
        <p:nvSpPr>
          <p:cNvPr id="100401" name="Oval 88"/>
          <p:cNvSpPr>
            <a:spLocks noChangeArrowheads="1"/>
          </p:cNvSpPr>
          <p:nvPr/>
        </p:nvSpPr>
        <p:spPr bwMode="auto">
          <a:xfrm>
            <a:off x="5181600" y="9144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112729" name="AutoShape 89"/>
          <p:cNvCxnSpPr>
            <a:cxnSpLocks noChangeShapeType="1"/>
            <a:stCxn id="100370" idx="4"/>
            <a:endCxn id="112720" idx="7"/>
          </p:cNvCxnSpPr>
          <p:nvPr/>
        </p:nvCxnSpPr>
        <p:spPr bwMode="auto">
          <a:xfrm>
            <a:off x="2224088" y="2019300"/>
            <a:ext cx="2085975" cy="604838"/>
          </a:xfrm>
          <a:prstGeom prst="bentConnector2">
            <a:avLst/>
          </a:prstGeom>
          <a:noFill/>
          <a:ln w="28575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30" name="Text Box 90"/>
          <p:cNvSpPr txBox="1">
            <a:spLocks noChangeArrowheads="1"/>
          </p:cNvSpPr>
          <p:nvPr/>
        </p:nvSpPr>
        <p:spPr bwMode="auto">
          <a:xfrm>
            <a:off x="2209800" y="1676400"/>
            <a:ext cx="2251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2000">
                <a:latin typeface="Times New Roman" charset="0"/>
              </a:rPr>
              <a:t>Lade Blöcke von P1</a:t>
            </a:r>
            <a:endParaRPr lang="de-DE">
              <a:latin typeface="Times New Roman" charset="0"/>
            </a:endParaRPr>
          </a:p>
        </p:txBody>
      </p:sp>
      <p:cxnSp>
        <p:nvCxnSpPr>
          <p:cNvPr id="112731" name="AutoShape 91"/>
          <p:cNvCxnSpPr>
            <a:cxnSpLocks noChangeShapeType="1"/>
            <a:stCxn id="100394" idx="2"/>
            <a:endCxn id="100401" idx="4"/>
          </p:cNvCxnSpPr>
          <p:nvPr/>
        </p:nvCxnSpPr>
        <p:spPr bwMode="auto">
          <a:xfrm rot="10800000">
            <a:off x="5295900" y="1143000"/>
            <a:ext cx="552450" cy="2152650"/>
          </a:xfrm>
          <a:prstGeom prst="curvedConnector2">
            <a:avLst/>
          </a:prstGeom>
          <a:noFill/>
          <a:ln w="38100">
            <a:solidFill>
              <a:srgbClr val="33CC33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32" name="AutoShape 92"/>
          <p:cNvCxnSpPr>
            <a:cxnSpLocks noChangeShapeType="1"/>
            <a:stCxn id="112721" idx="7"/>
            <a:endCxn id="100384" idx="3"/>
          </p:cNvCxnSpPr>
          <p:nvPr/>
        </p:nvCxnSpPr>
        <p:spPr bwMode="auto">
          <a:xfrm rot="-5400000">
            <a:off x="3890963" y="1757363"/>
            <a:ext cx="1819275" cy="523875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CC33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12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2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112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112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112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2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2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2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2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2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2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 animBg="1"/>
      <p:bldP spid="112706" grpId="0" autoUpdateAnimBg="0"/>
      <p:bldP spid="112708" grpId="0" autoUpdateAnimBg="0"/>
      <p:bldP spid="112719" grpId="0" animBg="1"/>
      <p:bldP spid="112720" grpId="0" animBg="1"/>
      <p:bldP spid="112721" grpId="0" animBg="1"/>
      <p:bldP spid="112722" grpId="0" animBg="1"/>
      <p:bldP spid="112723" grpId="0" autoUpdateAnimBg="0"/>
      <p:bldP spid="112730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0433AF9-B9E5-634F-82E3-770A7133FEC4}" type="slidenum">
              <a:rPr lang="en-US" sz="1400">
                <a:solidFill>
                  <a:srgbClr val="CC66FF"/>
                </a:solidFill>
              </a:rPr>
              <a:pPr/>
              <a:t>51</a:t>
            </a:fld>
            <a:endParaRPr lang="en-US" sz="1400">
              <a:solidFill>
                <a:srgbClr val="CC66FF"/>
              </a:solidFill>
            </a:endParaRPr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75" y="-458788"/>
            <a:ext cx="11125200" cy="777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DCDB558-68BB-2B47-95DD-2D966BEBB330}" type="slidenum">
              <a:rPr lang="en-US" sz="1400">
                <a:solidFill>
                  <a:srgbClr val="CC66FF"/>
                </a:solidFill>
              </a:rPr>
              <a:pPr/>
              <a:t>52</a:t>
            </a:fld>
            <a:endParaRPr lang="en-US" sz="1400">
              <a:solidFill>
                <a:srgbClr val="CC66FF"/>
              </a:solidFill>
            </a:endParaRPr>
          </a:p>
        </p:txBody>
      </p:sp>
      <p:pic>
        <p:nvPicPr>
          <p:cNvPr id="10445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9" t="3125" r="9392" b="5707"/>
          <a:stretch>
            <a:fillRect/>
          </a:stretch>
        </p:blipFill>
        <p:spPr bwMode="auto">
          <a:xfrm>
            <a:off x="539750" y="0"/>
            <a:ext cx="7993063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B9B66B4-4535-224E-965C-E6B0EAD9A698}" type="slidenum">
              <a:rPr lang="en-US" sz="1400">
                <a:solidFill>
                  <a:srgbClr val="CC66FF"/>
                </a:solidFill>
              </a:rPr>
              <a:pPr/>
              <a:t>53</a:t>
            </a:fld>
            <a:endParaRPr lang="en-US" sz="1400">
              <a:solidFill>
                <a:srgbClr val="CC66FF"/>
              </a:solidFill>
            </a:endParaRPr>
          </a:p>
        </p:txBody>
      </p:sp>
      <p:pic>
        <p:nvPicPr>
          <p:cNvPr id="10649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2" t="36220" r="15018"/>
          <a:stretch>
            <a:fillRect/>
          </a:stretch>
        </p:blipFill>
        <p:spPr bwMode="auto">
          <a:xfrm>
            <a:off x="0" y="1071563"/>
            <a:ext cx="9144000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54CE3AA-7ECA-EB40-909C-B4949314E7CB}" type="slidenum">
              <a:rPr lang="en-US" sz="1400">
                <a:solidFill>
                  <a:srgbClr val="CC66FF"/>
                </a:solidFill>
              </a:rPr>
              <a:pPr/>
              <a:t>54</a:t>
            </a:fld>
            <a:endParaRPr lang="en-US" sz="1400">
              <a:solidFill>
                <a:srgbClr val="CC66FF"/>
              </a:solidFill>
            </a:endParaRPr>
          </a:p>
        </p:txBody>
      </p:sp>
      <p:pic>
        <p:nvPicPr>
          <p:cNvPr id="10854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-228600"/>
            <a:ext cx="9074150" cy="671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CE03B1C-6A43-3E49-BB88-51BBFA3FA32F}" type="slidenum">
              <a:rPr lang="en-US" sz="1400">
                <a:solidFill>
                  <a:srgbClr val="CC66FF"/>
                </a:solidFill>
              </a:rPr>
              <a:pPr/>
              <a:t>55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Hybrid Hash-Join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>
                <a:latin typeface="Tahoma" charset="0"/>
              </a:rPr>
              <a:t>Fange so an, als wenn der Build-Input S vollständig in den Hauptspeicher passen würde</a:t>
            </a:r>
          </a:p>
          <a:p>
            <a:r>
              <a:rPr lang="de-DE">
                <a:latin typeface="Tahoma" charset="0"/>
              </a:rPr>
              <a:t>Sollte sich dies als zu optimistisch herausstellen, verdränge eine Partition nach der anderen aus dem Hauptspeicher</a:t>
            </a:r>
          </a:p>
          <a:p>
            <a:r>
              <a:rPr lang="de-DE">
                <a:latin typeface="Tahoma" charset="0"/>
              </a:rPr>
              <a:t>Mindestens eine Partition wird aber im Hauptspeicher verbleiben </a:t>
            </a:r>
          </a:p>
          <a:p>
            <a:r>
              <a:rPr lang="de-DE">
                <a:latin typeface="Tahoma" charset="0"/>
              </a:rPr>
              <a:t>Danach beginnt die Probe-Phase mit der Relation R</a:t>
            </a:r>
          </a:p>
          <a:p>
            <a:r>
              <a:rPr lang="de-DE">
                <a:latin typeface="Tahoma" charset="0"/>
              </a:rPr>
              <a:t>Jedes Tupel aus R, dessen potentielle Join-Partner im Hauptspeicher sind, wird sogleich verarbeitet</a:t>
            </a:r>
          </a:p>
          <a:p>
            <a:endParaRPr lang="de-DE">
              <a:latin typeface="Tahoma" charset="0"/>
            </a:endParaRPr>
          </a:p>
          <a:p>
            <a:r>
              <a:rPr lang="de-DE">
                <a:latin typeface="Tahoma" charset="0"/>
              </a:rPr>
              <a:t>Hybrid Hash-Join ist dann besonders interessant, wenn der Build-Input knapp größer als der Hauptspeicher ist</a:t>
            </a:r>
          </a:p>
          <a:p>
            <a:pPr lvl="1"/>
            <a:r>
              <a:rPr lang="de-DE">
                <a:latin typeface="Tahoma" charset="0"/>
              </a:rPr>
              <a:t>Kostensprung beim normalen Hash-Join</a:t>
            </a:r>
          </a:p>
          <a:p>
            <a:pPr lvl="2"/>
            <a:r>
              <a:rPr lang="de-DE">
                <a:latin typeface="Tahoma" charset="0"/>
              </a:rPr>
              <a:t>Wird oft auch Grace-Hash-Join genannt, weil er für die Datenbankmaschine Grace in Japan erfunden wurde</a:t>
            </a:r>
          </a:p>
          <a:p>
            <a:endParaRPr lang="de-DE">
              <a:latin typeface="Tahoma" charset="0"/>
            </a:endParaRPr>
          </a:p>
          <a:p>
            <a:endParaRPr lang="de-DE">
              <a:latin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6596827-7F6F-6F42-B0C3-8B88D1B8D7AB}" type="slidenum">
              <a:rPr lang="en-US" sz="1400">
                <a:solidFill>
                  <a:srgbClr val="CC66FF"/>
                </a:solidFill>
              </a:rPr>
              <a:pPr/>
              <a:t>56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Hybrid Hash-Join</a:t>
            </a:r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1447800" y="5354638"/>
            <a:ext cx="1981200" cy="1046162"/>
          </a:xfrm>
          <a:prstGeom prst="rect">
            <a:avLst/>
          </a:prstGeom>
          <a:solidFill>
            <a:srgbClr val="FFFFFF"/>
          </a:solidFill>
          <a:ln w="38100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R</a:t>
            </a:r>
          </a:p>
        </p:txBody>
      </p:sp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6248400" y="5354638"/>
            <a:ext cx="1981200" cy="1046162"/>
          </a:xfrm>
          <a:prstGeom prst="rect">
            <a:avLst/>
          </a:prstGeom>
          <a:solidFill>
            <a:srgbClr val="FFFFFF"/>
          </a:solidFill>
          <a:ln w="38100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S</a:t>
            </a:r>
          </a:p>
        </p:txBody>
      </p:sp>
      <p:sp>
        <p:nvSpPr>
          <p:cNvPr id="112645" name="Line 5"/>
          <p:cNvSpPr>
            <a:spLocks noChangeShapeType="1"/>
          </p:cNvSpPr>
          <p:nvPr/>
        </p:nvSpPr>
        <p:spPr bwMode="auto">
          <a:xfrm flipH="1" flipV="1">
            <a:off x="5257800" y="3810000"/>
            <a:ext cx="1828800" cy="1538288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2646" name="Oval 6"/>
          <p:cNvSpPr>
            <a:spLocks noChangeArrowheads="1"/>
          </p:cNvSpPr>
          <p:nvPr/>
        </p:nvSpPr>
        <p:spPr bwMode="auto">
          <a:xfrm>
            <a:off x="6553200" y="1752600"/>
            <a:ext cx="228600" cy="228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2647" name="Rectangle 7"/>
          <p:cNvSpPr>
            <a:spLocks noChangeArrowheads="1"/>
          </p:cNvSpPr>
          <p:nvPr/>
        </p:nvSpPr>
        <p:spPr bwMode="auto">
          <a:xfrm>
            <a:off x="3886200" y="2209800"/>
            <a:ext cx="2667000" cy="1600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de-DE">
                <a:latin typeface="Times New Roman" charset="0"/>
              </a:rPr>
              <a:t>P1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de-DE">
                <a:latin typeface="Times New Roman" charset="0"/>
              </a:rPr>
              <a:t>P2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de-DE">
                <a:latin typeface="Times New Roman" charset="0"/>
              </a:rPr>
              <a:t>P3</a:t>
            </a:r>
          </a:p>
        </p:txBody>
      </p:sp>
      <p:sp>
        <p:nvSpPr>
          <p:cNvPr id="112648" name="Rectangle 8" descr="Horizontal hell"/>
          <p:cNvSpPr>
            <a:spLocks noChangeArrowheads="1"/>
          </p:cNvSpPr>
          <p:nvPr/>
        </p:nvSpPr>
        <p:spPr bwMode="auto">
          <a:xfrm>
            <a:off x="5410200" y="2273300"/>
            <a:ext cx="990600" cy="1463675"/>
          </a:xfrm>
          <a:prstGeom prst="rect">
            <a:avLst/>
          </a:prstGeom>
          <a:pattFill prst="ltHorz">
            <a:fgClr>
              <a:srgbClr val="000000"/>
            </a:fgClr>
            <a:bgClr>
              <a:srgbClr val="FFFFFF"/>
            </a:bgClr>
          </a:patt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2649" name="Text Box 9"/>
          <p:cNvSpPr txBox="1">
            <a:spLocks noChangeArrowheads="1"/>
          </p:cNvSpPr>
          <p:nvPr/>
        </p:nvSpPr>
        <p:spPr bwMode="auto">
          <a:xfrm>
            <a:off x="5029200" y="1905000"/>
            <a:ext cx="162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>
                <a:latin typeface="Times New Roman" charset="0"/>
              </a:rPr>
              <a:t>Hashtabelle</a:t>
            </a:r>
          </a:p>
        </p:txBody>
      </p:sp>
      <p:sp>
        <p:nvSpPr>
          <p:cNvPr id="112650" name="Oval 10"/>
          <p:cNvSpPr>
            <a:spLocks noChangeArrowheads="1"/>
          </p:cNvSpPr>
          <p:nvPr/>
        </p:nvSpPr>
        <p:spPr bwMode="auto">
          <a:xfrm>
            <a:off x="5867400" y="352425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2651" name="Oval 11"/>
          <p:cNvSpPr>
            <a:spLocks noChangeArrowheads="1"/>
          </p:cNvSpPr>
          <p:nvPr/>
        </p:nvSpPr>
        <p:spPr bwMode="auto">
          <a:xfrm>
            <a:off x="5867400" y="276225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2652" name="Oval 12"/>
          <p:cNvSpPr>
            <a:spLocks noChangeArrowheads="1"/>
          </p:cNvSpPr>
          <p:nvPr/>
        </p:nvSpPr>
        <p:spPr bwMode="auto">
          <a:xfrm>
            <a:off x="5867400" y="299085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2653" name="Oval 13"/>
          <p:cNvSpPr>
            <a:spLocks noChangeArrowheads="1"/>
          </p:cNvSpPr>
          <p:nvPr/>
        </p:nvSpPr>
        <p:spPr bwMode="auto">
          <a:xfrm>
            <a:off x="5867400" y="230505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2654" name="Oval 14"/>
          <p:cNvSpPr>
            <a:spLocks noChangeArrowheads="1"/>
          </p:cNvSpPr>
          <p:nvPr/>
        </p:nvSpPr>
        <p:spPr bwMode="auto">
          <a:xfrm>
            <a:off x="5867400" y="253365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2655" name="Oval 15"/>
          <p:cNvSpPr>
            <a:spLocks noChangeArrowheads="1"/>
          </p:cNvSpPr>
          <p:nvPr/>
        </p:nvSpPr>
        <p:spPr bwMode="auto">
          <a:xfrm>
            <a:off x="5867400" y="321945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2656" name="Line 16"/>
          <p:cNvSpPr>
            <a:spLocks noChangeShapeType="1"/>
          </p:cNvSpPr>
          <p:nvPr/>
        </p:nvSpPr>
        <p:spPr bwMode="auto">
          <a:xfrm>
            <a:off x="5410200" y="2743200"/>
            <a:ext cx="9906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de-DE"/>
          </a:p>
        </p:txBody>
      </p:sp>
      <p:sp>
        <p:nvSpPr>
          <p:cNvPr id="112657" name="Line 17"/>
          <p:cNvSpPr>
            <a:spLocks noChangeShapeType="1"/>
          </p:cNvSpPr>
          <p:nvPr/>
        </p:nvSpPr>
        <p:spPr bwMode="auto">
          <a:xfrm>
            <a:off x="5410200" y="3200400"/>
            <a:ext cx="9906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de-DE"/>
          </a:p>
        </p:txBody>
      </p:sp>
      <p:sp>
        <p:nvSpPr>
          <p:cNvPr id="112658" name="Oval 18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2659" name="Oval 19"/>
          <p:cNvSpPr>
            <a:spLocks noChangeArrowheads="1"/>
          </p:cNvSpPr>
          <p:nvPr/>
        </p:nvSpPr>
        <p:spPr bwMode="auto">
          <a:xfrm>
            <a:off x="6781800" y="54864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2660" name="Oval 20"/>
          <p:cNvSpPr>
            <a:spLocks noChangeArrowheads="1"/>
          </p:cNvSpPr>
          <p:nvPr/>
        </p:nvSpPr>
        <p:spPr bwMode="auto">
          <a:xfrm>
            <a:off x="6934200" y="56388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2661" name="Oval 21"/>
          <p:cNvSpPr>
            <a:spLocks noChangeArrowheads="1"/>
          </p:cNvSpPr>
          <p:nvPr/>
        </p:nvSpPr>
        <p:spPr bwMode="auto">
          <a:xfrm>
            <a:off x="6705600" y="58674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2662" name="Oval 22"/>
          <p:cNvSpPr>
            <a:spLocks noChangeArrowheads="1"/>
          </p:cNvSpPr>
          <p:nvPr/>
        </p:nvSpPr>
        <p:spPr bwMode="auto">
          <a:xfrm>
            <a:off x="7315200" y="60960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2663" name="Oval 23"/>
          <p:cNvSpPr>
            <a:spLocks noChangeArrowheads="1"/>
          </p:cNvSpPr>
          <p:nvPr/>
        </p:nvSpPr>
        <p:spPr bwMode="auto">
          <a:xfrm>
            <a:off x="7848600" y="57912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2664" name="Oval 24"/>
          <p:cNvSpPr>
            <a:spLocks noChangeArrowheads="1"/>
          </p:cNvSpPr>
          <p:nvPr/>
        </p:nvSpPr>
        <p:spPr bwMode="auto">
          <a:xfrm>
            <a:off x="7391400" y="54864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2665" name="Oval 25"/>
          <p:cNvSpPr>
            <a:spLocks noChangeArrowheads="1"/>
          </p:cNvSpPr>
          <p:nvPr/>
        </p:nvSpPr>
        <p:spPr bwMode="auto">
          <a:xfrm>
            <a:off x="7848600" y="54864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2666" name="Oval 26"/>
          <p:cNvSpPr>
            <a:spLocks noChangeArrowheads="1"/>
          </p:cNvSpPr>
          <p:nvPr/>
        </p:nvSpPr>
        <p:spPr bwMode="auto">
          <a:xfrm>
            <a:off x="7620000" y="60960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91FB6E7-AAD7-4441-8C63-25EEA927A794}" type="slidenum">
              <a:rPr lang="en-US" sz="1400">
                <a:solidFill>
                  <a:srgbClr val="CC66FF"/>
                </a:solidFill>
              </a:rPr>
              <a:pPr/>
              <a:t>57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Hybrid Hash-Join</a:t>
            </a:r>
          </a:p>
        </p:txBody>
      </p:sp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1447800" y="5354638"/>
            <a:ext cx="1981200" cy="1046162"/>
          </a:xfrm>
          <a:prstGeom prst="rect">
            <a:avLst/>
          </a:prstGeom>
          <a:solidFill>
            <a:srgbClr val="FFFFFF"/>
          </a:solidFill>
          <a:ln w="38100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R</a:t>
            </a:r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6248400" y="5354638"/>
            <a:ext cx="1981200" cy="1046162"/>
          </a:xfrm>
          <a:prstGeom prst="rect">
            <a:avLst/>
          </a:prstGeom>
          <a:solidFill>
            <a:srgbClr val="FFFFFF"/>
          </a:solidFill>
          <a:ln w="38100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S</a:t>
            </a:r>
          </a:p>
        </p:txBody>
      </p:sp>
      <p:sp>
        <p:nvSpPr>
          <p:cNvPr id="114693" name="Line 5"/>
          <p:cNvSpPr>
            <a:spLocks noChangeShapeType="1"/>
          </p:cNvSpPr>
          <p:nvPr/>
        </p:nvSpPr>
        <p:spPr bwMode="auto">
          <a:xfrm flipH="1" flipV="1">
            <a:off x="5257800" y="3810000"/>
            <a:ext cx="1828800" cy="1538288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4694" name="Oval 6"/>
          <p:cNvSpPr>
            <a:spLocks noChangeArrowheads="1"/>
          </p:cNvSpPr>
          <p:nvPr/>
        </p:nvSpPr>
        <p:spPr bwMode="auto">
          <a:xfrm>
            <a:off x="6553200" y="1752600"/>
            <a:ext cx="228600" cy="228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14695" name="Group 7"/>
          <p:cNvGrpSpPr>
            <a:grpSpLocks/>
          </p:cNvGrpSpPr>
          <p:nvPr/>
        </p:nvGrpSpPr>
        <p:grpSpPr bwMode="auto">
          <a:xfrm>
            <a:off x="6934200" y="3505200"/>
            <a:ext cx="1066800" cy="685800"/>
            <a:chOff x="4848" y="1056"/>
            <a:chExt cx="672" cy="432"/>
          </a:xfrm>
        </p:grpSpPr>
        <p:sp>
          <p:nvSpPr>
            <p:cNvPr id="114715" name="Oval 8"/>
            <p:cNvSpPr>
              <a:spLocks noChangeArrowheads="1"/>
            </p:cNvSpPr>
            <p:nvPr/>
          </p:nvSpPr>
          <p:spPr bwMode="auto">
            <a:xfrm>
              <a:off x="5136" y="1056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4716" name="Oval 9"/>
            <p:cNvSpPr>
              <a:spLocks noChangeArrowheads="1"/>
            </p:cNvSpPr>
            <p:nvPr/>
          </p:nvSpPr>
          <p:spPr bwMode="auto">
            <a:xfrm>
              <a:off x="4992" y="1296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4717" name="Oval 10"/>
            <p:cNvSpPr>
              <a:spLocks noChangeArrowheads="1"/>
            </p:cNvSpPr>
            <p:nvPr/>
          </p:nvSpPr>
          <p:spPr bwMode="auto">
            <a:xfrm>
              <a:off x="5328" y="1104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4718" name="Oval 11"/>
            <p:cNvSpPr>
              <a:spLocks noChangeArrowheads="1"/>
            </p:cNvSpPr>
            <p:nvPr/>
          </p:nvSpPr>
          <p:spPr bwMode="auto">
            <a:xfrm>
              <a:off x="4848" y="1104"/>
              <a:ext cx="144" cy="14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4719" name="Oval 12"/>
            <p:cNvSpPr>
              <a:spLocks noChangeArrowheads="1"/>
            </p:cNvSpPr>
            <p:nvPr/>
          </p:nvSpPr>
          <p:spPr bwMode="auto">
            <a:xfrm>
              <a:off x="5376" y="1296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4720" name="Oval 13"/>
            <p:cNvSpPr>
              <a:spLocks noChangeArrowheads="1"/>
            </p:cNvSpPr>
            <p:nvPr/>
          </p:nvSpPr>
          <p:spPr bwMode="auto">
            <a:xfrm>
              <a:off x="4896" y="1152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4721" name="Oval 14"/>
            <p:cNvSpPr>
              <a:spLocks noChangeArrowheads="1"/>
            </p:cNvSpPr>
            <p:nvPr/>
          </p:nvSpPr>
          <p:spPr bwMode="auto">
            <a:xfrm>
              <a:off x="5184" y="1344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>
                <a:latin typeface="Times New Roman" charset="0"/>
              </a:endParaRPr>
            </a:p>
          </p:txBody>
        </p:sp>
        <p:sp>
          <p:nvSpPr>
            <p:cNvPr id="114722" name="AutoShape 15"/>
            <p:cNvSpPr>
              <a:spLocks noChangeArrowheads="1"/>
            </p:cNvSpPr>
            <p:nvPr/>
          </p:nvSpPr>
          <p:spPr bwMode="auto">
            <a:xfrm>
              <a:off x="4896" y="1056"/>
              <a:ext cx="624" cy="432"/>
            </a:xfrm>
            <a:prstGeom prst="can">
              <a:avLst>
                <a:gd name="adj" fmla="val 25000"/>
              </a:avLst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de-DE">
                  <a:latin typeface="Times New Roman" charset="0"/>
                </a:rPr>
                <a:t>P3</a:t>
              </a:r>
            </a:p>
          </p:txBody>
        </p:sp>
      </p:grpSp>
      <p:sp>
        <p:nvSpPr>
          <p:cNvPr id="114696" name="Rectangle 16"/>
          <p:cNvSpPr>
            <a:spLocks noChangeArrowheads="1"/>
          </p:cNvSpPr>
          <p:nvPr/>
        </p:nvSpPr>
        <p:spPr bwMode="auto">
          <a:xfrm>
            <a:off x="3886200" y="2209800"/>
            <a:ext cx="2667000" cy="1600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endParaRPr lang="de-DE">
              <a:latin typeface="Times New Roman" charset="0"/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de-DE">
                <a:latin typeface="Times New Roman" charset="0"/>
              </a:rPr>
              <a:t>P1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endParaRPr lang="de-DE">
              <a:latin typeface="Times New Roman" charset="0"/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de-DE">
                <a:latin typeface="Times New Roman" charset="0"/>
              </a:rPr>
              <a:t>P2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endParaRPr lang="de-DE">
              <a:latin typeface="Times New Roman" charset="0"/>
            </a:endParaRPr>
          </a:p>
        </p:txBody>
      </p:sp>
      <p:sp>
        <p:nvSpPr>
          <p:cNvPr id="114697" name="Rectangle 17" descr="Horizontal hell"/>
          <p:cNvSpPr>
            <a:spLocks noChangeArrowheads="1"/>
          </p:cNvSpPr>
          <p:nvPr/>
        </p:nvSpPr>
        <p:spPr bwMode="auto">
          <a:xfrm>
            <a:off x="5410200" y="2273300"/>
            <a:ext cx="990600" cy="1463675"/>
          </a:xfrm>
          <a:prstGeom prst="rect">
            <a:avLst/>
          </a:prstGeom>
          <a:pattFill prst="ltHorz">
            <a:fgClr>
              <a:srgbClr val="000000"/>
            </a:fgClr>
            <a:bgClr>
              <a:srgbClr val="FFFFFF"/>
            </a:bgClr>
          </a:patt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4698" name="Text Box 18"/>
          <p:cNvSpPr txBox="1">
            <a:spLocks noChangeArrowheads="1"/>
          </p:cNvSpPr>
          <p:nvPr/>
        </p:nvSpPr>
        <p:spPr bwMode="auto">
          <a:xfrm>
            <a:off x="5029200" y="1905000"/>
            <a:ext cx="162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>
                <a:latin typeface="Times New Roman" charset="0"/>
              </a:rPr>
              <a:t>Hashtabelle</a:t>
            </a:r>
          </a:p>
        </p:txBody>
      </p:sp>
      <p:sp>
        <p:nvSpPr>
          <p:cNvPr id="114699" name="Oval 19"/>
          <p:cNvSpPr>
            <a:spLocks noChangeArrowheads="1"/>
          </p:cNvSpPr>
          <p:nvPr/>
        </p:nvSpPr>
        <p:spPr bwMode="auto">
          <a:xfrm>
            <a:off x="5867400" y="352425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4700" name="Oval 20"/>
          <p:cNvSpPr>
            <a:spLocks noChangeArrowheads="1"/>
          </p:cNvSpPr>
          <p:nvPr/>
        </p:nvSpPr>
        <p:spPr bwMode="auto">
          <a:xfrm>
            <a:off x="5867400" y="276225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4701" name="Oval 21"/>
          <p:cNvSpPr>
            <a:spLocks noChangeArrowheads="1"/>
          </p:cNvSpPr>
          <p:nvPr/>
        </p:nvSpPr>
        <p:spPr bwMode="auto">
          <a:xfrm>
            <a:off x="5867400" y="299085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4702" name="Oval 22"/>
          <p:cNvSpPr>
            <a:spLocks noChangeArrowheads="1"/>
          </p:cNvSpPr>
          <p:nvPr/>
        </p:nvSpPr>
        <p:spPr bwMode="auto">
          <a:xfrm>
            <a:off x="5867400" y="230505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4703" name="Oval 23"/>
          <p:cNvSpPr>
            <a:spLocks noChangeArrowheads="1"/>
          </p:cNvSpPr>
          <p:nvPr/>
        </p:nvSpPr>
        <p:spPr bwMode="auto">
          <a:xfrm>
            <a:off x="5867400" y="253365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4704" name="Oval 24"/>
          <p:cNvSpPr>
            <a:spLocks noChangeArrowheads="1"/>
          </p:cNvSpPr>
          <p:nvPr/>
        </p:nvSpPr>
        <p:spPr bwMode="auto">
          <a:xfrm>
            <a:off x="5867400" y="321945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4705" name="Line 25"/>
          <p:cNvSpPr>
            <a:spLocks noChangeShapeType="1"/>
          </p:cNvSpPr>
          <p:nvPr/>
        </p:nvSpPr>
        <p:spPr bwMode="auto">
          <a:xfrm>
            <a:off x="5410200" y="3200400"/>
            <a:ext cx="9906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de-DE"/>
          </a:p>
        </p:txBody>
      </p:sp>
      <p:sp>
        <p:nvSpPr>
          <p:cNvPr id="114706" name="Oval 26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4707" name="Oval 27"/>
          <p:cNvSpPr>
            <a:spLocks noChangeArrowheads="1"/>
          </p:cNvSpPr>
          <p:nvPr/>
        </p:nvSpPr>
        <p:spPr bwMode="auto">
          <a:xfrm>
            <a:off x="6781800" y="54864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4708" name="Oval 28"/>
          <p:cNvSpPr>
            <a:spLocks noChangeArrowheads="1"/>
          </p:cNvSpPr>
          <p:nvPr/>
        </p:nvSpPr>
        <p:spPr bwMode="auto">
          <a:xfrm>
            <a:off x="6934200" y="56388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4709" name="Oval 29"/>
          <p:cNvSpPr>
            <a:spLocks noChangeArrowheads="1"/>
          </p:cNvSpPr>
          <p:nvPr/>
        </p:nvSpPr>
        <p:spPr bwMode="auto">
          <a:xfrm>
            <a:off x="6705600" y="58674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4710" name="Oval 30"/>
          <p:cNvSpPr>
            <a:spLocks noChangeArrowheads="1"/>
          </p:cNvSpPr>
          <p:nvPr/>
        </p:nvSpPr>
        <p:spPr bwMode="auto">
          <a:xfrm>
            <a:off x="7315200" y="60960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4711" name="Oval 31"/>
          <p:cNvSpPr>
            <a:spLocks noChangeArrowheads="1"/>
          </p:cNvSpPr>
          <p:nvPr/>
        </p:nvSpPr>
        <p:spPr bwMode="auto">
          <a:xfrm>
            <a:off x="7848600" y="57912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4712" name="Oval 32"/>
          <p:cNvSpPr>
            <a:spLocks noChangeArrowheads="1"/>
          </p:cNvSpPr>
          <p:nvPr/>
        </p:nvSpPr>
        <p:spPr bwMode="auto">
          <a:xfrm>
            <a:off x="7391400" y="54864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4713" name="Oval 33"/>
          <p:cNvSpPr>
            <a:spLocks noChangeArrowheads="1"/>
          </p:cNvSpPr>
          <p:nvPr/>
        </p:nvSpPr>
        <p:spPr bwMode="auto">
          <a:xfrm>
            <a:off x="7848600" y="54864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4714" name="Oval 34"/>
          <p:cNvSpPr>
            <a:spLocks noChangeArrowheads="1"/>
          </p:cNvSpPr>
          <p:nvPr/>
        </p:nvSpPr>
        <p:spPr bwMode="auto">
          <a:xfrm>
            <a:off x="7620000" y="60960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C52E947-F373-F74D-BB50-B55201D92B3B}" type="slidenum">
              <a:rPr lang="en-US" sz="1400">
                <a:solidFill>
                  <a:srgbClr val="CC66FF"/>
                </a:solidFill>
              </a:rPr>
              <a:pPr/>
              <a:t>58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Hybrid Hash-Join</a:t>
            </a:r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1447800" y="5354638"/>
            <a:ext cx="1981200" cy="1046162"/>
          </a:xfrm>
          <a:prstGeom prst="rect">
            <a:avLst/>
          </a:prstGeom>
          <a:solidFill>
            <a:srgbClr val="FFFFFF"/>
          </a:solidFill>
          <a:ln w="38100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R</a:t>
            </a:r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6248400" y="5354638"/>
            <a:ext cx="1981200" cy="1046162"/>
          </a:xfrm>
          <a:prstGeom prst="rect">
            <a:avLst/>
          </a:prstGeom>
          <a:solidFill>
            <a:srgbClr val="FFFFFF"/>
          </a:solidFill>
          <a:ln w="38100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S</a:t>
            </a:r>
          </a:p>
        </p:txBody>
      </p:sp>
      <p:sp>
        <p:nvSpPr>
          <p:cNvPr id="116741" name="Line 5"/>
          <p:cNvSpPr>
            <a:spLocks noChangeShapeType="1"/>
          </p:cNvSpPr>
          <p:nvPr/>
        </p:nvSpPr>
        <p:spPr bwMode="auto">
          <a:xfrm flipH="1" flipV="1">
            <a:off x="5257800" y="3810000"/>
            <a:ext cx="1828800" cy="1538288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6742" name="Oval 6"/>
          <p:cNvSpPr>
            <a:spLocks noChangeArrowheads="1"/>
          </p:cNvSpPr>
          <p:nvPr/>
        </p:nvSpPr>
        <p:spPr bwMode="auto">
          <a:xfrm>
            <a:off x="7010400" y="28956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6743" name="Oval 7"/>
          <p:cNvSpPr>
            <a:spLocks noChangeArrowheads="1"/>
          </p:cNvSpPr>
          <p:nvPr/>
        </p:nvSpPr>
        <p:spPr bwMode="auto">
          <a:xfrm>
            <a:off x="7620000" y="28956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6744" name="Oval 8"/>
          <p:cNvSpPr>
            <a:spLocks noChangeArrowheads="1"/>
          </p:cNvSpPr>
          <p:nvPr/>
        </p:nvSpPr>
        <p:spPr bwMode="auto">
          <a:xfrm>
            <a:off x="6553200" y="1752600"/>
            <a:ext cx="228600" cy="228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6745" name="Oval 9"/>
          <p:cNvSpPr>
            <a:spLocks noChangeArrowheads="1"/>
          </p:cNvSpPr>
          <p:nvPr/>
        </p:nvSpPr>
        <p:spPr bwMode="auto">
          <a:xfrm>
            <a:off x="7620000" y="31242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6746" name="Oval 10"/>
          <p:cNvSpPr>
            <a:spLocks noChangeArrowheads="1"/>
          </p:cNvSpPr>
          <p:nvPr/>
        </p:nvSpPr>
        <p:spPr bwMode="auto">
          <a:xfrm>
            <a:off x="7315200" y="27432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6747" name="Oval 11"/>
          <p:cNvSpPr>
            <a:spLocks noChangeArrowheads="1"/>
          </p:cNvSpPr>
          <p:nvPr/>
        </p:nvSpPr>
        <p:spPr bwMode="auto">
          <a:xfrm>
            <a:off x="7010400" y="32004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>
              <a:latin typeface="Times New Roman" charset="0"/>
            </a:endParaRPr>
          </a:p>
        </p:txBody>
      </p:sp>
      <p:sp>
        <p:nvSpPr>
          <p:cNvPr id="116748" name="AutoShape 12"/>
          <p:cNvSpPr>
            <a:spLocks noChangeArrowheads="1"/>
          </p:cNvSpPr>
          <p:nvPr/>
        </p:nvSpPr>
        <p:spPr bwMode="auto">
          <a:xfrm>
            <a:off x="6934200" y="2743200"/>
            <a:ext cx="990600" cy="685800"/>
          </a:xfrm>
          <a:prstGeom prst="can">
            <a:avLst>
              <a:gd name="adj" fmla="val 25000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P2</a:t>
            </a:r>
          </a:p>
        </p:txBody>
      </p:sp>
      <p:grpSp>
        <p:nvGrpSpPr>
          <p:cNvPr id="116749" name="Group 13"/>
          <p:cNvGrpSpPr>
            <a:grpSpLocks/>
          </p:cNvGrpSpPr>
          <p:nvPr/>
        </p:nvGrpSpPr>
        <p:grpSpPr bwMode="auto">
          <a:xfrm>
            <a:off x="6934200" y="3505200"/>
            <a:ext cx="1066800" cy="685800"/>
            <a:chOff x="4848" y="1056"/>
            <a:chExt cx="672" cy="432"/>
          </a:xfrm>
        </p:grpSpPr>
        <p:sp>
          <p:nvSpPr>
            <p:cNvPr id="116768" name="Oval 14"/>
            <p:cNvSpPr>
              <a:spLocks noChangeArrowheads="1"/>
            </p:cNvSpPr>
            <p:nvPr/>
          </p:nvSpPr>
          <p:spPr bwMode="auto">
            <a:xfrm>
              <a:off x="5136" y="1056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6769" name="Oval 15"/>
            <p:cNvSpPr>
              <a:spLocks noChangeArrowheads="1"/>
            </p:cNvSpPr>
            <p:nvPr/>
          </p:nvSpPr>
          <p:spPr bwMode="auto">
            <a:xfrm>
              <a:off x="4992" y="1296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6770" name="Oval 16"/>
            <p:cNvSpPr>
              <a:spLocks noChangeArrowheads="1"/>
            </p:cNvSpPr>
            <p:nvPr/>
          </p:nvSpPr>
          <p:spPr bwMode="auto">
            <a:xfrm>
              <a:off x="5328" y="1104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6771" name="Oval 17"/>
            <p:cNvSpPr>
              <a:spLocks noChangeArrowheads="1"/>
            </p:cNvSpPr>
            <p:nvPr/>
          </p:nvSpPr>
          <p:spPr bwMode="auto">
            <a:xfrm>
              <a:off x="4848" y="1104"/>
              <a:ext cx="144" cy="14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6772" name="Oval 18"/>
            <p:cNvSpPr>
              <a:spLocks noChangeArrowheads="1"/>
            </p:cNvSpPr>
            <p:nvPr/>
          </p:nvSpPr>
          <p:spPr bwMode="auto">
            <a:xfrm>
              <a:off x="5376" y="1296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6773" name="Oval 19"/>
            <p:cNvSpPr>
              <a:spLocks noChangeArrowheads="1"/>
            </p:cNvSpPr>
            <p:nvPr/>
          </p:nvSpPr>
          <p:spPr bwMode="auto">
            <a:xfrm>
              <a:off x="4896" y="1152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6774" name="Oval 20"/>
            <p:cNvSpPr>
              <a:spLocks noChangeArrowheads="1"/>
            </p:cNvSpPr>
            <p:nvPr/>
          </p:nvSpPr>
          <p:spPr bwMode="auto">
            <a:xfrm>
              <a:off x="5184" y="1344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>
                <a:latin typeface="Times New Roman" charset="0"/>
              </a:endParaRPr>
            </a:p>
          </p:txBody>
        </p:sp>
        <p:sp>
          <p:nvSpPr>
            <p:cNvPr id="116775" name="AutoShape 21"/>
            <p:cNvSpPr>
              <a:spLocks noChangeArrowheads="1"/>
            </p:cNvSpPr>
            <p:nvPr/>
          </p:nvSpPr>
          <p:spPr bwMode="auto">
            <a:xfrm>
              <a:off x="4896" y="1056"/>
              <a:ext cx="624" cy="432"/>
            </a:xfrm>
            <a:prstGeom prst="can">
              <a:avLst>
                <a:gd name="adj" fmla="val 25000"/>
              </a:avLst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de-DE">
                  <a:latin typeface="Times New Roman" charset="0"/>
                </a:rPr>
                <a:t>P3</a:t>
              </a:r>
            </a:p>
          </p:txBody>
        </p:sp>
      </p:grpSp>
      <p:sp>
        <p:nvSpPr>
          <p:cNvPr id="116750" name="Rectangle 22"/>
          <p:cNvSpPr>
            <a:spLocks noChangeArrowheads="1"/>
          </p:cNvSpPr>
          <p:nvPr/>
        </p:nvSpPr>
        <p:spPr bwMode="auto">
          <a:xfrm>
            <a:off x="3886200" y="2209800"/>
            <a:ext cx="2667000" cy="1600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de-DE">
                <a:latin typeface="Times New Roman" charset="0"/>
              </a:rPr>
              <a:t>P1</a:t>
            </a:r>
          </a:p>
        </p:txBody>
      </p:sp>
      <p:sp>
        <p:nvSpPr>
          <p:cNvPr id="116751" name="Rectangle 23" descr="Horizontal hell"/>
          <p:cNvSpPr>
            <a:spLocks noChangeArrowheads="1"/>
          </p:cNvSpPr>
          <p:nvPr/>
        </p:nvSpPr>
        <p:spPr bwMode="auto">
          <a:xfrm>
            <a:off x="5410200" y="2273300"/>
            <a:ext cx="990600" cy="1463675"/>
          </a:xfrm>
          <a:prstGeom prst="rect">
            <a:avLst/>
          </a:prstGeom>
          <a:pattFill prst="ltHorz">
            <a:fgClr>
              <a:srgbClr val="000000"/>
            </a:fgClr>
            <a:bgClr>
              <a:srgbClr val="FFFFFF"/>
            </a:bgClr>
          </a:patt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6752" name="Text Box 24"/>
          <p:cNvSpPr txBox="1">
            <a:spLocks noChangeArrowheads="1"/>
          </p:cNvSpPr>
          <p:nvPr/>
        </p:nvSpPr>
        <p:spPr bwMode="auto">
          <a:xfrm>
            <a:off x="5029200" y="1905000"/>
            <a:ext cx="162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>
                <a:latin typeface="Times New Roman" charset="0"/>
              </a:rPr>
              <a:t>Hashtabelle</a:t>
            </a:r>
          </a:p>
        </p:txBody>
      </p:sp>
      <p:sp>
        <p:nvSpPr>
          <p:cNvPr id="116753" name="Oval 25"/>
          <p:cNvSpPr>
            <a:spLocks noChangeArrowheads="1"/>
          </p:cNvSpPr>
          <p:nvPr/>
        </p:nvSpPr>
        <p:spPr bwMode="auto">
          <a:xfrm>
            <a:off x="5867400" y="352425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6754" name="Oval 26"/>
          <p:cNvSpPr>
            <a:spLocks noChangeArrowheads="1"/>
          </p:cNvSpPr>
          <p:nvPr/>
        </p:nvSpPr>
        <p:spPr bwMode="auto">
          <a:xfrm>
            <a:off x="5867400" y="276225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6755" name="Oval 27"/>
          <p:cNvSpPr>
            <a:spLocks noChangeArrowheads="1"/>
          </p:cNvSpPr>
          <p:nvPr/>
        </p:nvSpPr>
        <p:spPr bwMode="auto">
          <a:xfrm>
            <a:off x="5867400" y="299085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6756" name="Oval 28"/>
          <p:cNvSpPr>
            <a:spLocks noChangeArrowheads="1"/>
          </p:cNvSpPr>
          <p:nvPr/>
        </p:nvSpPr>
        <p:spPr bwMode="auto">
          <a:xfrm>
            <a:off x="5867400" y="230505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6757" name="Oval 29"/>
          <p:cNvSpPr>
            <a:spLocks noChangeArrowheads="1"/>
          </p:cNvSpPr>
          <p:nvPr/>
        </p:nvSpPr>
        <p:spPr bwMode="auto">
          <a:xfrm>
            <a:off x="5867400" y="253365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6758" name="Oval 30"/>
          <p:cNvSpPr>
            <a:spLocks noChangeArrowheads="1"/>
          </p:cNvSpPr>
          <p:nvPr/>
        </p:nvSpPr>
        <p:spPr bwMode="auto">
          <a:xfrm>
            <a:off x="5867400" y="321945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6759" name="Oval 31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6760" name="Oval 32"/>
          <p:cNvSpPr>
            <a:spLocks noChangeArrowheads="1"/>
          </p:cNvSpPr>
          <p:nvPr/>
        </p:nvSpPr>
        <p:spPr bwMode="auto">
          <a:xfrm>
            <a:off x="6781800" y="54864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6761" name="Oval 33"/>
          <p:cNvSpPr>
            <a:spLocks noChangeArrowheads="1"/>
          </p:cNvSpPr>
          <p:nvPr/>
        </p:nvSpPr>
        <p:spPr bwMode="auto">
          <a:xfrm>
            <a:off x="6934200" y="56388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6762" name="Oval 34"/>
          <p:cNvSpPr>
            <a:spLocks noChangeArrowheads="1"/>
          </p:cNvSpPr>
          <p:nvPr/>
        </p:nvSpPr>
        <p:spPr bwMode="auto">
          <a:xfrm>
            <a:off x="6705600" y="58674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6763" name="Oval 35"/>
          <p:cNvSpPr>
            <a:spLocks noChangeArrowheads="1"/>
          </p:cNvSpPr>
          <p:nvPr/>
        </p:nvSpPr>
        <p:spPr bwMode="auto">
          <a:xfrm>
            <a:off x="7315200" y="60960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6764" name="Oval 36"/>
          <p:cNvSpPr>
            <a:spLocks noChangeArrowheads="1"/>
          </p:cNvSpPr>
          <p:nvPr/>
        </p:nvSpPr>
        <p:spPr bwMode="auto">
          <a:xfrm>
            <a:off x="7848600" y="57912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6765" name="Oval 37"/>
          <p:cNvSpPr>
            <a:spLocks noChangeArrowheads="1"/>
          </p:cNvSpPr>
          <p:nvPr/>
        </p:nvSpPr>
        <p:spPr bwMode="auto">
          <a:xfrm>
            <a:off x="7391400" y="54864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6766" name="Oval 38"/>
          <p:cNvSpPr>
            <a:spLocks noChangeArrowheads="1"/>
          </p:cNvSpPr>
          <p:nvPr/>
        </p:nvSpPr>
        <p:spPr bwMode="auto">
          <a:xfrm>
            <a:off x="7848600" y="54864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6767" name="Oval 39"/>
          <p:cNvSpPr>
            <a:spLocks noChangeArrowheads="1"/>
          </p:cNvSpPr>
          <p:nvPr/>
        </p:nvSpPr>
        <p:spPr bwMode="auto">
          <a:xfrm>
            <a:off x="7620000" y="60960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C1981D4-126E-014C-AD2E-7A879BF6BC1A}" type="slidenum">
              <a:rPr lang="en-US" sz="1400">
                <a:solidFill>
                  <a:srgbClr val="CC66FF"/>
                </a:solidFill>
              </a:rPr>
              <a:pPr/>
              <a:t>59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Hybrid Hash-Join </a:t>
            </a:r>
          </a:p>
        </p:txBody>
      </p:sp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1447800" y="5354638"/>
            <a:ext cx="1981200" cy="1046162"/>
          </a:xfrm>
          <a:prstGeom prst="rect">
            <a:avLst/>
          </a:prstGeom>
          <a:solidFill>
            <a:srgbClr val="FFFFFF"/>
          </a:solidFill>
          <a:ln w="38100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R</a:t>
            </a: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990600" y="1524000"/>
            <a:ext cx="7162800" cy="272097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8789" name="Oval 5"/>
          <p:cNvSpPr>
            <a:spLocks noChangeArrowheads="1"/>
          </p:cNvSpPr>
          <p:nvPr/>
        </p:nvSpPr>
        <p:spPr bwMode="auto">
          <a:xfrm>
            <a:off x="2438400" y="4800600"/>
            <a:ext cx="228600" cy="2286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8790" name="Oval 6"/>
          <p:cNvSpPr>
            <a:spLocks noChangeArrowheads="1"/>
          </p:cNvSpPr>
          <p:nvPr/>
        </p:nvSpPr>
        <p:spPr bwMode="auto">
          <a:xfrm>
            <a:off x="2819400" y="4419600"/>
            <a:ext cx="228600" cy="2286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8791" name="Oval 7"/>
          <p:cNvSpPr>
            <a:spLocks noChangeArrowheads="1"/>
          </p:cNvSpPr>
          <p:nvPr/>
        </p:nvSpPr>
        <p:spPr bwMode="auto">
          <a:xfrm>
            <a:off x="1828800" y="2971800"/>
            <a:ext cx="228600" cy="2286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18792" name="Group 8"/>
          <p:cNvGrpSpPr>
            <a:grpSpLocks/>
          </p:cNvGrpSpPr>
          <p:nvPr/>
        </p:nvGrpSpPr>
        <p:grpSpPr bwMode="auto">
          <a:xfrm>
            <a:off x="1066800" y="2438400"/>
            <a:ext cx="1143000" cy="838200"/>
            <a:chOff x="672" y="1008"/>
            <a:chExt cx="720" cy="528"/>
          </a:xfrm>
        </p:grpSpPr>
        <p:sp>
          <p:nvSpPr>
            <p:cNvPr id="2" name="Oval 9"/>
            <p:cNvSpPr>
              <a:spLocks noChangeArrowheads="1"/>
            </p:cNvSpPr>
            <p:nvPr/>
          </p:nvSpPr>
          <p:spPr bwMode="auto">
            <a:xfrm>
              <a:off x="720" y="1392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" name="Oval 10"/>
            <p:cNvSpPr>
              <a:spLocks noChangeArrowheads="1"/>
            </p:cNvSpPr>
            <p:nvPr/>
          </p:nvSpPr>
          <p:spPr bwMode="auto">
            <a:xfrm>
              <a:off x="1200" y="1152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" name="Oval 11"/>
            <p:cNvSpPr>
              <a:spLocks noChangeArrowheads="1"/>
            </p:cNvSpPr>
            <p:nvPr/>
          </p:nvSpPr>
          <p:spPr bwMode="auto">
            <a:xfrm>
              <a:off x="720" y="1152"/>
              <a:ext cx="144" cy="14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8839" name="Oval 12"/>
            <p:cNvSpPr>
              <a:spLocks noChangeArrowheads="1"/>
            </p:cNvSpPr>
            <p:nvPr/>
          </p:nvSpPr>
          <p:spPr bwMode="auto">
            <a:xfrm>
              <a:off x="1248" y="1344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8840" name="Oval 13"/>
            <p:cNvSpPr>
              <a:spLocks noChangeArrowheads="1"/>
            </p:cNvSpPr>
            <p:nvPr/>
          </p:nvSpPr>
          <p:spPr bwMode="auto">
            <a:xfrm>
              <a:off x="720" y="1152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8841" name="Oval 14"/>
            <p:cNvSpPr>
              <a:spLocks noChangeArrowheads="1"/>
            </p:cNvSpPr>
            <p:nvPr/>
          </p:nvSpPr>
          <p:spPr bwMode="auto">
            <a:xfrm>
              <a:off x="1056" y="1392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>
                <a:latin typeface="Times New Roman" charset="0"/>
              </a:endParaRPr>
            </a:p>
          </p:txBody>
        </p:sp>
        <p:sp>
          <p:nvSpPr>
            <p:cNvPr id="118842" name="AutoShape 15"/>
            <p:cNvSpPr>
              <a:spLocks noChangeArrowheads="1"/>
            </p:cNvSpPr>
            <p:nvPr/>
          </p:nvSpPr>
          <p:spPr bwMode="auto">
            <a:xfrm>
              <a:off x="672" y="1008"/>
              <a:ext cx="720" cy="528"/>
            </a:xfrm>
            <a:prstGeom prst="can">
              <a:avLst>
                <a:gd name="adj" fmla="val 25000"/>
              </a:avLst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de-DE">
                  <a:latin typeface="Times New Roman" charset="0"/>
                </a:rPr>
                <a:t>P2</a:t>
              </a:r>
            </a:p>
          </p:txBody>
        </p:sp>
      </p:grpSp>
      <p:grpSp>
        <p:nvGrpSpPr>
          <p:cNvPr id="118793" name="Group 16"/>
          <p:cNvGrpSpPr>
            <a:grpSpLocks/>
          </p:cNvGrpSpPr>
          <p:nvPr/>
        </p:nvGrpSpPr>
        <p:grpSpPr bwMode="auto">
          <a:xfrm>
            <a:off x="1066800" y="3352800"/>
            <a:ext cx="1143000" cy="838200"/>
            <a:chOff x="672" y="1008"/>
            <a:chExt cx="720" cy="528"/>
          </a:xfrm>
        </p:grpSpPr>
        <p:sp>
          <p:nvSpPr>
            <p:cNvPr id="118829" name="Oval 17"/>
            <p:cNvSpPr>
              <a:spLocks noChangeArrowheads="1"/>
            </p:cNvSpPr>
            <p:nvPr/>
          </p:nvSpPr>
          <p:spPr bwMode="auto">
            <a:xfrm>
              <a:off x="720" y="1392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8830" name="Oval 18"/>
            <p:cNvSpPr>
              <a:spLocks noChangeArrowheads="1"/>
            </p:cNvSpPr>
            <p:nvPr/>
          </p:nvSpPr>
          <p:spPr bwMode="auto">
            <a:xfrm>
              <a:off x="1200" y="1152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8831" name="Oval 19"/>
            <p:cNvSpPr>
              <a:spLocks noChangeArrowheads="1"/>
            </p:cNvSpPr>
            <p:nvPr/>
          </p:nvSpPr>
          <p:spPr bwMode="auto">
            <a:xfrm>
              <a:off x="720" y="1152"/>
              <a:ext cx="144" cy="14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8832" name="Oval 20"/>
            <p:cNvSpPr>
              <a:spLocks noChangeArrowheads="1"/>
            </p:cNvSpPr>
            <p:nvPr/>
          </p:nvSpPr>
          <p:spPr bwMode="auto">
            <a:xfrm>
              <a:off x="1248" y="1344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8833" name="Oval 21"/>
            <p:cNvSpPr>
              <a:spLocks noChangeArrowheads="1"/>
            </p:cNvSpPr>
            <p:nvPr/>
          </p:nvSpPr>
          <p:spPr bwMode="auto">
            <a:xfrm>
              <a:off x="720" y="1152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" name="Oval 22"/>
            <p:cNvSpPr>
              <a:spLocks noChangeArrowheads="1"/>
            </p:cNvSpPr>
            <p:nvPr/>
          </p:nvSpPr>
          <p:spPr bwMode="auto">
            <a:xfrm>
              <a:off x="1056" y="1392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>
                <a:latin typeface="Times New Roman" charset="0"/>
              </a:endParaRPr>
            </a:p>
          </p:txBody>
        </p:sp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672" y="1008"/>
              <a:ext cx="720" cy="528"/>
            </a:xfrm>
            <a:prstGeom prst="can">
              <a:avLst>
                <a:gd name="adj" fmla="val 25000"/>
              </a:avLst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de-DE">
                  <a:latin typeface="Times New Roman" charset="0"/>
                </a:rPr>
                <a:t>P3</a:t>
              </a:r>
            </a:p>
          </p:txBody>
        </p:sp>
      </p:grpSp>
      <p:sp>
        <p:nvSpPr>
          <p:cNvPr id="118794" name="Text Box 24"/>
          <p:cNvSpPr txBox="1">
            <a:spLocks noChangeArrowheads="1"/>
          </p:cNvSpPr>
          <p:nvPr/>
        </p:nvSpPr>
        <p:spPr bwMode="auto">
          <a:xfrm>
            <a:off x="2743200" y="2590800"/>
            <a:ext cx="12319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>
                <a:latin typeface="Times New Roman" charset="0"/>
              </a:rPr>
              <a:t>Partition</a:t>
            </a:r>
          </a:p>
          <a:p>
            <a:r>
              <a:rPr lang="de-DE">
                <a:latin typeface="Times New Roman" charset="0"/>
              </a:rPr>
              <a:t>h(R.A)</a:t>
            </a:r>
          </a:p>
        </p:txBody>
      </p:sp>
      <p:sp>
        <p:nvSpPr>
          <p:cNvPr id="118795" name="Oval 25"/>
          <p:cNvSpPr>
            <a:spLocks noChangeArrowheads="1"/>
          </p:cNvSpPr>
          <p:nvPr/>
        </p:nvSpPr>
        <p:spPr bwMode="auto">
          <a:xfrm>
            <a:off x="7010400" y="28956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8796" name="Oval 26"/>
          <p:cNvSpPr>
            <a:spLocks noChangeArrowheads="1"/>
          </p:cNvSpPr>
          <p:nvPr/>
        </p:nvSpPr>
        <p:spPr bwMode="auto">
          <a:xfrm>
            <a:off x="7620000" y="28956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8797" name="Oval 27"/>
          <p:cNvSpPr>
            <a:spLocks noChangeArrowheads="1"/>
          </p:cNvSpPr>
          <p:nvPr/>
        </p:nvSpPr>
        <p:spPr bwMode="auto">
          <a:xfrm>
            <a:off x="6553200" y="1752600"/>
            <a:ext cx="228600" cy="228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8798" name="Oval 28"/>
          <p:cNvSpPr>
            <a:spLocks noChangeArrowheads="1"/>
          </p:cNvSpPr>
          <p:nvPr/>
        </p:nvSpPr>
        <p:spPr bwMode="auto">
          <a:xfrm>
            <a:off x="7620000" y="31242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8799" name="Oval 29"/>
          <p:cNvSpPr>
            <a:spLocks noChangeArrowheads="1"/>
          </p:cNvSpPr>
          <p:nvPr/>
        </p:nvSpPr>
        <p:spPr bwMode="auto">
          <a:xfrm>
            <a:off x="7315200" y="27432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8800" name="Oval 30"/>
          <p:cNvSpPr>
            <a:spLocks noChangeArrowheads="1"/>
          </p:cNvSpPr>
          <p:nvPr/>
        </p:nvSpPr>
        <p:spPr bwMode="auto">
          <a:xfrm>
            <a:off x="7010400" y="32004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>
              <a:latin typeface="Times New Roman" charset="0"/>
            </a:endParaRPr>
          </a:p>
        </p:txBody>
      </p:sp>
      <p:sp>
        <p:nvSpPr>
          <p:cNvPr id="118801" name="AutoShape 31"/>
          <p:cNvSpPr>
            <a:spLocks noChangeArrowheads="1"/>
          </p:cNvSpPr>
          <p:nvPr/>
        </p:nvSpPr>
        <p:spPr bwMode="auto">
          <a:xfrm>
            <a:off x="6934200" y="2743200"/>
            <a:ext cx="990600" cy="685800"/>
          </a:xfrm>
          <a:prstGeom prst="can">
            <a:avLst>
              <a:gd name="adj" fmla="val 25000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P2</a:t>
            </a:r>
          </a:p>
        </p:txBody>
      </p:sp>
      <p:grpSp>
        <p:nvGrpSpPr>
          <p:cNvPr id="118802" name="Group 32"/>
          <p:cNvGrpSpPr>
            <a:grpSpLocks/>
          </p:cNvGrpSpPr>
          <p:nvPr/>
        </p:nvGrpSpPr>
        <p:grpSpPr bwMode="auto">
          <a:xfrm>
            <a:off x="6934200" y="3505200"/>
            <a:ext cx="1066800" cy="685800"/>
            <a:chOff x="4848" y="1056"/>
            <a:chExt cx="672" cy="432"/>
          </a:xfrm>
        </p:grpSpPr>
        <p:sp>
          <p:nvSpPr>
            <p:cNvPr id="118821" name="Oval 33"/>
            <p:cNvSpPr>
              <a:spLocks noChangeArrowheads="1"/>
            </p:cNvSpPr>
            <p:nvPr/>
          </p:nvSpPr>
          <p:spPr bwMode="auto">
            <a:xfrm>
              <a:off x="5136" y="1056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8822" name="Oval 34"/>
            <p:cNvSpPr>
              <a:spLocks noChangeArrowheads="1"/>
            </p:cNvSpPr>
            <p:nvPr/>
          </p:nvSpPr>
          <p:spPr bwMode="auto">
            <a:xfrm>
              <a:off x="4992" y="1296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8823" name="Oval 35"/>
            <p:cNvSpPr>
              <a:spLocks noChangeArrowheads="1"/>
            </p:cNvSpPr>
            <p:nvPr/>
          </p:nvSpPr>
          <p:spPr bwMode="auto">
            <a:xfrm>
              <a:off x="5328" y="1104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8824" name="Oval 36"/>
            <p:cNvSpPr>
              <a:spLocks noChangeArrowheads="1"/>
            </p:cNvSpPr>
            <p:nvPr/>
          </p:nvSpPr>
          <p:spPr bwMode="auto">
            <a:xfrm>
              <a:off x="4848" y="1104"/>
              <a:ext cx="144" cy="14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8825" name="Oval 37"/>
            <p:cNvSpPr>
              <a:spLocks noChangeArrowheads="1"/>
            </p:cNvSpPr>
            <p:nvPr/>
          </p:nvSpPr>
          <p:spPr bwMode="auto">
            <a:xfrm>
              <a:off x="5376" y="1296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8826" name="Oval 38"/>
            <p:cNvSpPr>
              <a:spLocks noChangeArrowheads="1"/>
            </p:cNvSpPr>
            <p:nvPr/>
          </p:nvSpPr>
          <p:spPr bwMode="auto">
            <a:xfrm>
              <a:off x="4896" y="1152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8827" name="Oval 39"/>
            <p:cNvSpPr>
              <a:spLocks noChangeArrowheads="1"/>
            </p:cNvSpPr>
            <p:nvPr/>
          </p:nvSpPr>
          <p:spPr bwMode="auto">
            <a:xfrm>
              <a:off x="5184" y="1344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>
                <a:latin typeface="Times New Roman" charset="0"/>
              </a:endParaRPr>
            </a:p>
          </p:txBody>
        </p:sp>
        <p:sp>
          <p:nvSpPr>
            <p:cNvPr id="118828" name="AutoShape 40"/>
            <p:cNvSpPr>
              <a:spLocks noChangeArrowheads="1"/>
            </p:cNvSpPr>
            <p:nvPr/>
          </p:nvSpPr>
          <p:spPr bwMode="auto">
            <a:xfrm>
              <a:off x="4896" y="1056"/>
              <a:ext cx="624" cy="432"/>
            </a:xfrm>
            <a:prstGeom prst="can">
              <a:avLst>
                <a:gd name="adj" fmla="val 25000"/>
              </a:avLst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de-DE">
                  <a:latin typeface="Times New Roman" charset="0"/>
                </a:rPr>
                <a:t>P3</a:t>
              </a:r>
            </a:p>
          </p:txBody>
        </p:sp>
      </p:grpSp>
      <p:sp>
        <p:nvSpPr>
          <p:cNvPr id="118803" name="Rectangle 41"/>
          <p:cNvSpPr>
            <a:spLocks noChangeArrowheads="1"/>
          </p:cNvSpPr>
          <p:nvPr/>
        </p:nvSpPr>
        <p:spPr bwMode="auto">
          <a:xfrm>
            <a:off x="3886200" y="2209800"/>
            <a:ext cx="2667000" cy="1600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8804" name="Rectangle 42" descr="Horizontal hell"/>
          <p:cNvSpPr>
            <a:spLocks noChangeArrowheads="1"/>
          </p:cNvSpPr>
          <p:nvPr/>
        </p:nvSpPr>
        <p:spPr bwMode="auto">
          <a:xfrm>
            <a:off x="5410200" y="2273300"/>
            <a:ext cx="990600" cy="1463675"/>
          </a:xfrm>
          <a:prstGeom prst="rect">
            <a:avLst/>
          </a:prstGeom>
          <a:pattFill prst="ltHorz">
            <a:fgClr>
              <a:srgbClr val="000000"/>
            </a:fgClr>
            <a:bgClr>
              <a:srgbClr val="FFFFFF"/>
            </a:bgClr>
          </a:patt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8805" name="Text Box 43"/>
          <p:cNvSpPr txBox="1">
            <a:spLocks noChangeArrowheads="1"/>
          </p:cNvSpPr>
          <p:nvPr/>
        </p:nvSpPr>
        <p:spPr bwMode="auto">
          <a:xfrm>
            <a:off x="5029200" y="1905000"/>
            <a:ext cx="162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>
                <a:latin typeface="Times New Roman" charset="0"/>
              </a:rPr>
              <a:t>Hashtabelle</a:t>
            </a:r>
          </a:p>
        </p:txBody>
      </p:sp>
      <p:sp>
        <p:nvSpPr>
          <p:cNvPr id="118806" name="Oval 44"/>
          <p:cNvSpPr>
            <a:spLocks noChangeArrowheads="1"/>
          </p:cNvSpPr>
          <p:nvPr/>
        </p:nvSpPr>
        <p:spPr bwMode="auto">
          <a:xfrm>
            <a:off x="5867400" y="352425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8807" name="Oval 45"/>
          <p:cNvSpPr>
            <a:spLocks noChangeArrowheads="1"/>
          </p:cNvSpPr>
          <p:nvPr/>
        </p:nvSpPr>
        <p:spPr bwMode="auto">
          <a:xfrm>
            <a:off x="5867400" y="276225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8808" name="Oval 46"/>
          <p:cNvSpPr>
            <a:spLocks noChangeArrowheads="1"/>
          </p:cNvSpPr>
          <p:nvPr/>
        </p:nvSpPr>
        <p:spPr bwMode="auto">
          <a:xfrm>
            <a:off x="5867400" y="299085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8809" name="Oval 47"/>
          <p:cNvSpPr>
            <a:spLocks noChangeArrowheads="1"/>
          </p:cNvSpPr>
          <p:nvPr/>
        </p:nvSpPr>
        <p:spPr bwMode="auto">
          <a:xfrm>
            <a:off x="5867400" y="230505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8810" name="Oval 48"/>
          <p:cNvSpPr>
            <a:spLocks noChangeArrowheads="1"/>
          </p:cNvSpPr>
          <p:nvPr/>
        </p:nvSpPr>
        <p:spPr bwMode="auto">
          <a:xfrm>
            <a:off x="5867400" y="253365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8811" name="Oval 49"/>
          <p:cNvSpPr>
            <a:spLocks noChangeArrowheads="1"/>
          </p:cNvSpPr>
          <p:nvPr/>
        </p:nvSpPr>
        <p:spPr bwMode="auto">
          <a:xfrm>
            <a:off x="5867400" y="321945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8834" name="Rectangle 50"/>
          <p:cNvSpPr>
            <a:spLocks noChangeArrowheads="1"/>
          </p:cNvSpPr>
          <p:nvPr/>
        </p:nvSpPr>
        <p:spPr bwMode="auto">
          <a:xfrm>
            <a:off x="3962400" y="2590800"/>
            <a:ext cx="685800" cy="5334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8835" name="Oval 51"/>
          <p:cNvSpPr>
            <a:spLocks noChangeArrowheads="1"/>
          </p:cNvSpPr>
          <p:nvPr/>
        </p:nvSpPr>
        <p:spPr bwMode="auto">
          <a:xfrm>
            <a:off x="4114800" y="2590800"/>
            <a:ext cx="228600" cy="2286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8836" name="Oval 52"/>
          <p:cNvSpPr>
            <a:spLocks noChangeArrowheads="1"/>
          </p:cNvSpPr>
          <p:nvPr/>
        </p:nvSpPr>
        <p:spPr bwMode="auto">
          <a:xfrm>
            <a:off x="4343400" y="2895600"/>
            <a:ext cx="228600" cy="2286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8837" name="Line 53"/>
          <p:cNvSpPr>
            <a:spLocks noChangeShapeType="1"/>
          </p:cNvSpPr>
          <p:nvPr/>
        </p:nvSpPr>
        <p:spPr bwMode="auto">
          <a:xfrm>
            <a:off x="4495800" y="2971800"/>
            <a:ext cx="1219200" cy="304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8838" name="Text Box 54"/>
          <p:cNvSpPr txBox="1">
            <a:spLocks noChangeArrowheads="1"/>
          </p:cNvSpPr>
          <p:nvPr/>
        </p:nvSpPr>
        <p:spPr bwMode="auto">
          <a:xfrm>
            <a:off x="4438650" y="3048000"/>
            <a:ext cx="877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>
                <a:latin typeface="Times New Roman" charset="0"/>
              </a:rPr>
              <a:t>probe</a:t>
            </a:r>
          </a:p>
        </p:txBody>
      </p:sp>
      <p:cxnSp>
        <p:nvCxnSpPr>
          <p:cNvPr id="118817" name="AutoShape 55"/>
          <p:cNvCxnSpPr>
            <a:cxnSpLocks noChangeShapeType="1"/>
            <a:stCxn id="118794" idx="1"/>
            <a:endCxn id="118842" idx="4"/>
          </p:cNvCxnSpPr>
          <p:nvPr/>
        </p:nvCxnSpPr>
        <p:spPr bwMode="auto">
          <a:xfrm rot="10800000">
            <a:off x="2224088" y="2857500"/>
            <a:ext cx="519112" cy="144463"/>
          </a:xfrm>
          <a:prstGeom prst="curvedConnector3">
            <a:avLst>
              <a:gd name="adj1" fmla="val 51375"/>
            </a:avLst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8818" name="AutoShape 56"/>
          <p:cNvCxnSpPr>
            <a:cxnSpLocks noChangeShapeType="1"/>
            <a:stCxn id="118794" idx="1"/>
          </p:cNvCxnSpPr>
          <p:nvPr/>
        </p:nvCxnSpPr>
        <p:spPr bwMode="auto">
          <a:xfrm rot="10800000" flipV="1">
            <a:off x="2224088" y="3001963"/>
            <a:ext cx="519112" cy="769937"/>
          </a:xfrm>
          <a:prstGeom prst="curvedConnector3">
            <a:avLst>
              <a:gd name="adj1" fmla="val 51375"/>
            </a:avLst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8819" name="Line 57"/>
          <p:cNvSpPr>
            <a:spLocks noChangeShapeType="1"/>
          </p:cNvSpPr>
          <p:nvPr/>
        </p:nvSpPr>
        <p:spPr bwMode="auto">
          <a:xfrm flipV="1">
            <a:off x="2438400" y="3200400"/>
            <a:ext cx="1752600" cy="2224088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8820" name="AutoShape 58"/>
          <p:cNvSpPr>
            <a:spLocks noChangeArrowheads="1"/>
          </p:cNvSpPr>
          <p:nvPr/>
        </p:nvSpPr>
        <p:spPr bwMode="auto">
          <a:xfrm>
            <a:off x="4953000" y="4953000"/>
            <a:ext cx="3124200" cy="914400"/>
          </a:xfrm>
          <a:prstGeom prst="wedgeEllipseCallout">
            <a:avLst>
              <a:gd name="adj1" fmla="val -43495"/>
              <a:gd name="adj2" fmla="val -220833"/>
            </a:avLst>
          </a:prstGeom>
          <a:solidFill>
            <a:schemeClr val="accent1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de-DE">
                <a:latin typeface="Times New Roman" charset="0"/>
              </a:rPr>
              <a:t>Wenn r zur ersten Partition gehört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8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8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18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18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8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8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34" grpId="0" animBg="1"/>
      <p:bldP spid="118835" grpId="0" animBg="1"/>
      <p:bldP spid="118836" grpId="0" animBg="1"/>
      <p:bldP spid="118837" grpId="0" animBg="1"/>
      <p:bldP spid="11883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A0F6984-E34F-F040-B259-ADB39FF2E385}" type="slidenum">
              <a:rPr lang="en-US" sz="1400">
                <a:solidFill>
                  <a:srgbClr val="CC66FF"/>
                </a:solidFill>
              </a:rPr>
              <a:pPr/>
              <a:t>6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549275"/>
            <a:ext cx="9144000" cy="5984875"/>
          </a:xfrm>
          <a:noFill/>
        </p:spPr>
        <p:txBody>
          <a:bodyPr lIns="90488" tIns="44450" rIns="90488" bIns="44450"/>
          <a:lstStyle/>
          <a:p>
            <a:pPr>
              <a:buFont typeface="Webdings" charset="0"/>
              <a:buNone/>
            </a:pPr>
            <a:r>
              <a:rPr lang="de-DE" sz="2600" b="1">
                <a:solidFill>
                  <a:schemeClr val="hlink"/>
                </a:solidFill>
                <a:latin typeface="Tahoma" charset="0"/>
              </a:rPr>
              <a:t>Grundsätze:</a:t>
            </a:r>
            <a:endParaRPr lang="de-DE" sz="2600">
              <a:latin typeface="Tahoma" charset="0"/>
            </a:endParaRPr>
          </a:p>
          <a:p>
            <a:r>
              <a:rPr lang="de-DE" sz="2600">
                <a:latin typeface="Tahoma" charset="0"/>
              </a:rPr>
              <a:t>Sehr hohes Abstraktionsniveau der mengenorientierten Schnittstelle (SQL).</a:t>
            </a:r>
          </a:p>
          <a:p>
            <a:r>
              <a:rPr lang="de-DE" sz="2600">
                <a:latin typeface="Tahoma" charset="0"/>
              </a:rPr>
              <a:t>Sie ist </a:t>
            </a:r>
            <a:r>
              <a:rPr lang="de-DE" sz="2600">
                <a:solidFill>
                  <a:schemeClr val="hlink"/>
                </a:solidFill>
                <a:latin typeface="Tahoma" charset="0"/>
              </a:rPr>
              <a:t>deklarativ</a:t>
            </a:r>
            <a:r>
              <a:rPr lang="de-DE" sz="2600">
                <a:latin typeface="Tahoma" charset="0"/>
              </a:rPr>
              <a:t>, </a:t>
            </a:r>
            <a:r>
              <a:rPr lang="de-DE" sz="2600">
                <a:solidFill>
                  <a:schemeClr val="hlink"/>
                </a:solidFill>
                <a:latin typeface="Tahoma" charset="0"/>
              </a:rPr>
              <a:t>nicht-prozedural</a:t>
            </a:r>
            <a:r>
              <a:rPr lang="de-DE" sz="2600">
                <a:latin typeface="Tahoma" charset="0"/>
              </a:rPr>
              <a:t>, d.h. es wird spezifiziert, </a:t>
            </a:r>
            <a:r>
              <a:rPr lang="de-DE" sz="2600">
                <a:solidFill>
                  <a:schemeClr val="hlink"/>
                </a:solidFill>
                <a:latin typeface="Tahoma" charset="0"/>
              </a:rPr>
              <a:t>was</a:t>
            </a:r>
            <a:r>
              <a:rPr lang="de-DE" sz="2600">
                <a:latin typeface="Tahoma" charset="0"/>
              </a:rPr>
              <a:t> man finden möchte, aber nicht </a:t>
            </a:r>
            <a:r>
              <a:rPr lang="de-DE" sz="2600">
                <a:solidFill>
                  <a:schemeClr val="hlink"/>
                </a:solidFill>
                <a:latin typeface="Tahoma" charset="0"/>
              </a:rPr>
              <a:t>wie</a:t>
            </a:r>
            <a:r>
              <a:rPr lang="de-DE" sz="2600">
                <a:latin typeface="Tahoma" charset="0"/>
              </a:rPr>
              <a:t>.</a:t>
            </a:r>
          </a:p>
          <a:p>
            <a:r>
              <a:rPr lang="de-DE" sz="2600">
                <a:latin typeface="Tahoma" charset="0"/>
              </a:rPr>
              <a:t>Das </a:t>
            </a:r>
            <a:r>
              <a:rPr lang="de-DE" sz="2600">
                <a:solidFill>
                  <a:schemeClr val="hlink"/>
                </a:solidFill>
                <a:latin typeface="Tahoma" charset="0"/>
              </a:rPr>
              <a:t>wie</a:t>
            </a:r>
            <a:r>
              <a:rPr lang="de-DE" sz="2600">
                <a:latin typeface="Tahoma" charset="0"/>
              </a:rPr>
              <a:t> bestimmt sich aus der Abbildung der mengenorientierten Operatoren auf Schnittstellen-Operatoren der internen Ebene (Zugriff auf Datensätze in Dateien, Einfügen/Entfernen interner Datensätze, Modifizieren interner Datensätze).</a:t>
            </a:r>
          </a:p>
          <a:p>
            <a:r>
              <a:rPr lang="de-DE" sz="2600">
                <a:latin typeface="Tahoma" charset="0"/>
              </a:rPr>
              <a:t>Zu einem </a:t>
            </a:r>
            <a:r>
              <a:rPr lang="de-DE" sz="2600">
                <a:solidFill>
                  <a:schemeClr val="hlink"/>
                </a:solidFill>
                <a:latin typeface="Tahoma" charset="0"/>
              </a:rPr>
              <a:t>was</a:t>
            </a:r>
            <a:r>
              <a:rPr lang="de-DE" sz="2600">
                <a:latin typeface="Tahoma" charset="0"/>
              </a:rPr>
              <a:t> kann es zahlreiche </a:t>
            </a:r>
            <a:r>
              <a:rPr lang="de-DE" sz="2600">
                <a:solidFill>
                  <a:schemeClr val="hlink"/>
                </a:solidFill>
                <a:latin typeface="Tahoma" charset="0"/>
              </a:rPr>
              <a:t>wie</a:t>
            </a:r>
            <a:r>
              <a:rPr lang="ja-JP" altLang="de-DE" sz="2600">
                <a:latin typeface="Tahoma" charset="0"/>
              </a:rPr>
              <a:t>‘</a:t>
            </a:r>
            <a:r>
              <a:rPr lang="de-DE" altLang="ja-JP" sz="2600">
                <a:latin typeface="Tahoma" charset="0"/>
              </a:rPr>
              <a:t>s geben: effiziente Anfrageauswertung durch Anfrageoptimierung.</a:t>
            </a:r>
          </a:p>
          <a:p>
            <a:r>
              <a:rPr lang="de-DE" sz="2600">
                <a:latin typeface="Tahoma" charset="0"/>
              </a:rPr>
              <a:t>i.Allg. wird aber nicht die optimale Auswertungsstrategie gesucht (bzw. gefunden) sondern eine einigermaßen effiziente Variante</a:t>
            </a:r>
          </a:p>
          <a:p>
            <a:pPr lvl="1"/>
            <a:r>
              <a:rPr lang="de-DE" sz="2800">
                <a:latin typeface="Tahoma" charset="0"/>
              </a:rPr>
              <a:t>Ziel: „avoiding the worst case</a:t>
            </a:r>
            <a:r>
              <a:rPr lang="ja-JP" altLang="de-DE" sz="2800">
                <a:latin typeface="Tahoma" charset="0"/>
              </a:rPr>
              <a:t>“</a:t>
            </a:r>
            <a:endParaRPr lang="de-DE" sz="2800">
              <a:latin typeface="Tahoma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01613"/>
            <a:ext cx="9144000" cy="941387"/>
          </a:xfrm>
          <a:noFill/>
        </p:spPr>
        <p:txBody>
          <a:bodyPr lIns="90488" tIns="44450" rIns="90488" bIns="44450"/>
          <a:lstStyle/>
          <a:p>
            <a:r>
              <a:rPr lang="de-DE">
                <a:latin typeface="Arial Black" charset="0"/>
              </a:rPr>
              <a:t> 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55588" y="381000"/>
            <a:ext cx="8888412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algn="l"/>
            <a:r>
              <a:rPr lang="de-DE" sz="3200">
                <a:latin typeface="Arial Black" charset="0"/>
              </a:rPr>
              <a:t>Optimierung von Datenbank- Anfragen</a:t>
            </a:r>
          </a:p>
          <a:p>
            <a:pPr algn="l"/>
            <a:endParaRPr lang="de-DE" sz="3200">
              <a:latin typeface="Arial Black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D7A4B2A-8579-1B41-994F-68E88127788D}" type="slidenum">
              <a:rPr lang="en-US" sz="1400">
                <a:solidFill>
                  <a:srgbClr val="CC66FF"/>
                </a:solidFill>
              </a:rPr>
              <a:pPr/>
              <a:t>60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Parallele Anfragebearbeitung:</a:t>
            </a:r>
            <a:br>
              <a:rPr lang="de-DE">
                <a:latin typeface="Arial Black" charset="0"/>
              </a:rPr>
            </a:br>
            <a:r>
              <a:rPr lang="de-DE">
                <a:latin typeface="Arial Black" charset="0"/>
              </a:rPr>
              <a:t>Hash Join</a:t>
            </a:r>
          </a:p>
        </p:txBody>
      </p:sp>
      <p:grpSp>
        <p:nvGrpSpPr>
          <p:cNvPr id="120835" name="Group 3"/>
          <p:cNvGrpSpPr>
            <a:grpSpLocks/>
          </p:cNvGrpSpPr>
          <p:nvPr/>
        </p:nvGrpSpPr>
        <p:grpSpPr bwMode="auto">
          <a:xfrm>
            <a:off x="0" y="3200400"/>
            <a:ext cx="2133600" cy="3200400"/>
            <a:chOff x="336" y="2016"/>
            <a:chExt cx="1344" cy="2016"/>
          </a:xfrm>
        </p:grpSpPr>
        <p:sp>
          <p:nvSpPr>
            <p:cNvPr id="120876" name="AutoShape 4"/>
            <p:cNvSpPr>
              <a:spLocks noChangeArrowheads="1"/>
            </p:cNvSpPr>
            <p:nvPr/>
          </p:nvSpPr>
          <p:spPr bwMode="auto">
            <a:xfrm>
              <a:off x="336" y="3024"/>
              <a:ext cx="1344" cy="1008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0877" name="Rectangle 5"/>
            <p:cNvSpPr>
              <a:spLocks noChangeArrowheads="1"/>
            </p:cNvSpPr>
            <p:nvPr/>
          </p:nvSpPr>
          <p:spPr bwMode="auto">
            <a:xfrm>
              <a:off x="480" y="3360"/>
              <a:ext cx="432" cy="576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sz="2800">
                  <a:latin typeface="Times New Roman" charset="0"/>
                </a:rPr>
                <a:t>A´</a:t>
              </a:r>
            </a:p>
          </p:txBody>
        </p:sp>
        <p:sp>
          <p:nvSpPr>
            <p:cNvPr id="120878" name="Rectangle 6"/>
            <p:cNvSpPr>
              <a:spLocks noChangeArrowheads="1"/>
            </p:cNvSpPr>
            <p:nvPr/>
          </p:nvSpPr>
          <p:spPr bwMode="auto">
            <a:xfrm>
              <a:off x="1056" y="3360"/>
              <a:ext cx="432" cy="576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sz="2800">
                  <a:latin typeface="Times New Roman" charset="0"/>
                </a:rPr>
                <a:t>B´</a:t>
              </a:r>
            </a:p>
          </p:txBody>
        </p:sp>
        <p:sp>
          <p:nvSpPr>
            <p:cNvPr id="120879" name="Rectangle 7"/>
            <p:cNvSpPr>
              <a:spLocks noChangeArrowheads="1"/>
            </p:cNvSpPr>
            <p:nvPr/>
          </p:nvSpPr>
          <p:spPr bwMode="auto">
            <a:xfrm>
              <a:off x="432" y="2496"/>
              <a:ext cx="528" cy="2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sz="2800">
                  <a:latin typeface="Times New Roman" charset="0"/>
                </a:rPr>
                <a:t>scan</a:t>
              </a:r>
            </a:p>
          </p:txBody>
        </p:sp>
        <p:sp>
          <p:nvSpPr>
            <p:cNvPr id="120880" name="Rectangle 8"/>
            <p:cNvSpPr>
              <a:spLocks noChangeArrowheads="1"/>
            </p:cNvSpPr>
            <p:nvPr/>
          </p:nvSpPr>
          <p:spPr bwMode="auto">
            <a:xfrm>
              <a:off x="1008" y="2496"/>
              <a:ext cx="528" cy="2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sz="2800">
                  <a:latin typeface="Times New Roman" charset="0"/>
                </a:rPr>
                <a:t>scan</a:t>
              </a:r>
            </a:p>
          </p:txBody>
        </p:sp>
        <p:cxnSp>
          <p:nvCxnSpPr>
            <p:cNvPr id="120881" name="AutoShape 9"/>
            <p:cNvCxnSpPr>
              <a:cxnSpLocks noChangeShapeType="1"/>
              <a:stCxn id="120877" idx="0"/>
              <a:endCxn id="120879" idx="2"/>
            </p:cNvCxnSpPr>
            <p:nvPr/>
          </p:nvCxnSpPr>
          <p:spPr bwMode="auto">
            <a:xfrm flipV="1">
              <a:off x="696" y="2796"/>
              <a:ext cx="0" cy="55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882" name="AutoShape 10"/>
            <p:cNvCxnSpPr>
              <a:cxnSpLocks noChangeShapeType="1"/>
              <a:stCxn id="120878" idx="0"/>
              <a:endCxn id="120880" idx="2"/>
            </p:cNvCxnSpPr>
            <p:nvPr/>
          </p:nvCxnSpPr>
          <p:spPr bwMode="auto">
            <a:xfrm flipV="1">
              <a:off x="1272" y="2796"/>
              <a:ext cx="0" cy="55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883" name="AutoShape 11"/>
            <p:cNvSpPr>
              <a:spLocks noChangeArrowheads="1"/>
            </p:cNvSpPr>
            <p:nvPr/>
          </p:nvSpPr>
          <p:spPr bwMode="auto">
            <a:xfrm>
              <a:off x="336" y="2016"/>
              <a:ext cx="576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charset="0"/>
                </a:rPr>
                <a:t>split</a:t>
              </a:r>
            </a:p>
          </p:txBody>
        </p:sp>
        <p:cxnSp>
          <p:nvCxnSpPr>
            <p:cNvPr id="120884" name="AutoShape 12"/>
            <p:cNvCxnSpPr>
              <a:cxnSpLocks noChangeShapeType="1"/>
              <a:stCxn id="120879" idx="0"/>
              <a:endCxn id="120883" idx="1"/>
            </p:cNvCxnSpPr>
            <p:nvPr/>
          </p:nvCxnSpPr>
          <p:spPr bwMode="auto">
            <a:xfrm flipH="1" flipV="1">
              <a:off x="624" y="2268"/>
              <a:ext cx="72" cy="21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885" name="AutoShape 13"/>
            <p:cNvSpPr>
              <a:spLocks noChangeArrowheads="1"/>
            </p:cNvSpPr>
            <p:nvPr/>
          </p:nvSpPr>
          <p:spPr bwMode="auto">
            <a:xfrm>
              <a:off x="1008" y="2016"/>
              <a:ext cx="576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charset="0"/>
                </a:rPr>
                <a:t>split</a:t>
              </a:r>
            </a:p>
          </p:txBody>
        </p:sp>
        <p:cxnSp>
          <p:nvCxnSpPr>
            <p:cNvPr id="120886" name="AutoShape 14"/>
            <p:cNvCxnSpPr>
              <a:cxnSpLocks noChangeShapeType="1"/>
              <a:stCxn id="120880" idx="0"/>
              <a:endCxn id="120885" idx="1"/>
            </p:cNvCxnSpPr>
            <p:nvPr/>
          </p:nvCxnSpPr>
          <p:spPr bwMode="auto">
            <a:xfrm flipV="1">
              <a:off x="1272" y="2268"/>
              <a:ext cx="24" cy="21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0836" name="Group 15"/>
          <p:cNvGrpSpPr>
            <a:grpSpLocks/>
          </p:cNvGrpSpPr>
          <p:nvPr/>
        </p:nvGrpSpPr>
        <p:grpSpPr bwMode="auto">
          <a:xfrm>
            <a:off x="4953000" y="3200400"/>
            <a:ext cx="2133600" cy="3200400"/>
            <a:chOff x="3120" y="2016"/>
            <a:chExt cx="1344" cy="2016"/>
          </a:xfrm>
        </p:grpSpPr>
        <p:sp>
          <p:nvSpPr>
            <p:cNvPr id="120867" name="AutoShape 16"/>
            <p:cNvSpPr>
              <a:spLocks noChangeArrowheads="1"/>
            </p:cNvSpPr>
            <p:nvPr/>
          </p:nvSpPr>
          <p:spPr bwMode="auto">
            <a:xfrm>
              <a:off x="3120" y="3024"/>
              <a:ext cx="1344" cy="1008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0868" name="Rectangle 17"/>
            <p:cNvSpPr>
              <a:spLocks noChangeArrowheads="1"/>
            </p:cNvSpPr>
            <p:nvPr/>
          </p:nvSpPr>
          <p:spPr bwMode="auto">
            <a:xfrm>
              <a:off x="3264" y="3360"/>
              <a:ext cx="1008" cy="576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sz="2800">
                  <a:solidFill>
                    <a:srgbClr val="3333CC"/>
                  </a:solidFill>
                  <a:latin typeface="Times New Roman" charset="0"/>
                </a:rPr>
                <a:t>Ai</a:t>
              </a:r>
              <a:r>
                <a:rPr lang="de-DE" sz="2800">
                  <a:latin typeface="Times New Roman" charset="0"/>
                </a:rPr>
                <a:t>      </a:t>
              </a:r>
              <a:r>
                <a:rPr lang="de-DE" sz="2800">
                  <a:solidFill>
                    <a:srgbClr val="3333CC"/>
                  </a:solidFill>
                  <a:latin typeface="Times New Roman" charset="0"/>
                </a:rPr>
                <a:t>Bi</a:t>
              </a:r>
            </a:p>
          </p:txBody>
        </p:sp>
        <p:sp>
          <p:nvSpPr>
            <p:cNvPr id="120869" name="Rectangle 18"/>
            <p:cNvSpPr>
              <a:spLocks noChangeArrowheads="1"/>
            </p:cNvSpPr>
            <p:nvPr/>
          </p:nvSpPr>
          <p:spPr bwMode="auto">
            <a:xfrm>
              <a:off x="3216" y="2496"/>
              <a:ext cx="1008" cy="2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sz="2800">
                  <a:latin typeface="Times New Roman" charset="0"/>
                </a:rPr>
                <a:t>join</a:t>
              </a:r>
            </a:p>
          </p:txBody>
        </p:sp>
        <p:cxnSp>
          <p:nvCxnSpPr>
            <p:cNvPr id="120870" name="AutoShape 19"/>
            <p:cNvCxnSpPr>
              <a:cxnSpLocks noChangeShapeType="1"/>
              <a:stCxn id="120868" idx="0"/>
              <a:endCxn id="120869" idx="2"/>
            </p:cNvCxnSpPr>
            <p:nvPr/>
          </p:nvCxnSpPr>
          <p:spPr bwMode="auto">
            <a:xfrm flipH="1" flipV="1">
              <a:off x="3720" y="2796"/>
              <a:ext cx="48" cy="55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871" name="AutoShape 20"/>
            <p:cNvSpPr>
              <a:spLocks noChangeArrowheads="1"/>
            </p:cNvSpPr>
            <p:nvPr/>
          </p:nvSpPr>
          <p:spPr bwMode="auto">
            <a:xfrm>
              <a:off x="3120" y="2016"/>
              <a:ext cx="576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sz="2000">
                  <a:latin typeface="Times New Roman" charset="0"/>
                </a:rPr>
                <a:t>merge</a:t>
              </a:r>
            </a:p>
          </p:txBody>
        </p:sp>
        <p:sp>
          <p:nvSpPr>
            <p:cNvPr id="120872" name="AutoShape 21"/>
            <p:cNvSpPr>
              <a:spLocks noChangeArrowheads="1"/>
            </p:cNvSpPr>
            <p:nvPr/>
          </p:nvSpPr>
          <p:spPr bwMode="auto">
            <a:xfrm>
              <a:off x="3792" y="2016"/>
              <a:ext cx="576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sz="2000">
                  <a:latin typeface="Times New Roman" charset="0"/>
                </a:rPr>
                <a:t>merge</a:t>
              </a:r>
            </a:p>
          </p:txBody>
        </p:sp>
        <p:sp>
          <p:nvSpPr>
            <p:cNvPr id="120873" name="AutoShape 22"/>
            <p:cNvSpPr>
              <a:spLocks noChangeArrowheads="1"/>
            </p:cNvSpPr>
            <p:nvPr/>
          </p:nvSpPr>
          <p:spPr bwMode="auto">
            <a:xfrm rot="5393481">
              <a:off x="3672" y="3528"/>
              <a:ext cx="192" cy="240"/>
            </a:xfrm>
            <a:prstGeom prst="flowChartCollate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0874" name="Line 23"/>
            <p:cNvSpPr>
              <a:spLocks noChangeShapeType="1"/>
            </p:cNvSpPr>
            <p:nvPr/>
          </p:nvSpPr>
          <p:spPr bwMode="auto">
            <a:xfrm>
              <a:off x="3408" y="2256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0875" name="Line 24"/>
            <p:cNvSpPr>
              <a:spLocks noChangeShapeType="1"/>
            </p:cNvSpPr>
            <p:nvPr/>
          </p:nvSpPr>
          <p:spPr bwMode="auto">
            <a:xfrm>
              <a:off x="4080" y="2256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20837" name="Group 25"/>
          <p:cNvGrpSpPr>
            <a:grpSpLocks/>
          </p:cNvGrpSpPr>
          <p:nvPr/>
        </p:nvGrpSpPr>
        <p:grpSpPr bwMode="auto">
          <a:xfrm>
            <a:off x="2362200" y="3200400"/>
            <a:ext cx="2133600" cy="3200400"/>
            <a:chOff x="336" y="2016"/>
            <a:chExt cx="1344" cy="2016"/>
          </a:xfrm>
        </p:grpSpPr>
        <p:sp>
          <p:nvSpPr>
            <p:cNvPr id="120856" name="AutoShape 26"/>
            <p:cNvSpPr>
              <a:spLocks noChangeArrowheads="1"/>
            </p:cNvSpPr>
            <p:nvPr/>
          </p:nvSpPr>
          <p:spPr bwMode="auto">
            <a:xfrm>
              <a:off x="336" y="3024"/>
              <a:ext cx="1344" cy="1008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0857" name="Rectangle 27"/>
            <p:cNvSpPr>
              <a:spLocks noChangeArrowheads="1"/>
            </p:cNvSpPr>
            <p:nvPr/>
          </p:nvSpPr>
          <p:spPr bwMode="auto">
            <a:xfrm>
              <a:off x="480" y="3360"/>
              <a:ext cx="432" cy="576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sz="2800">
                  <a:latin typeface="Times New Roman" charset="0"/>
                </a:rPr>
                <a:t>A´´</a:t>
              </a:r>
            </a:p>
          </p:txBody>
        </p:sp>
        <p:sp>
          <p:nvSpPr>
            <p:cNvPr id="120858" name="Rectangle 28"/>
            <p:cNvSpPr>
              <a:spLocks noChangeArrowheads="1"/>
            </p:cNvSpPr>
            <p:nvPr/>
          </p:nvSpPr>
          <p:spPr bwMode="auto">
            <a:xfrm>
              <a:off x="1056" y="3360"/>
              <a:ext cx="432" cy="576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sz="2800">
                  <a:latin typeface="Times New Roman" charset="0"/>
                </a:rPr>
                <a:t>B´´</a:t>
              </a:r>
            </a:p>
          </p:txBody>
        </p:sp>
        <p:sp>
          <p:nvSpPr>
            <p:cNvPr id="120859" name="Rectangle 29"/>
            <p:cNvSpPr>
              <a:spLocks noChangeArrowheads="1"/>
            </p:cNvSpPr>
            <p:nvPr/>
          </p:nvSpPr>
          <p:spPr bwMode="auto">
            <a:xfrm>
              <a:off x="432" y="2496"/>
              <a:ext cx="528" cy="2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sz="2800">
                  <a:latin typeface="Times New Roman" charset="0"/>
                </a:rPr>
                <a:t>scan</a:t>
              </a:r>
            </a:p>
          </p:txBody>
        </p:sp>
        <p:sp>
          <p:nvSpPr>
            <p:cNvPr id="120860" name="Rectangle 30"/>
            <p:cNvSpPr>
              <a:spLocks noChangeArrowheads="1"/>
            </p:cNvSpPr>
            <p:nvPr/>
          </p:nvSpPr>
          <p:spPr bwMode="auto">
            <a:xfrm>
              <a:off x="1008" y="2496"/>
              <a:ext cx="528" cy="2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sz="2800">
                  <a:latin typeface="Times New Roman" charset="0"/>
                </a:rPr>
                <a:t>scan</a:t>
              </a:r>
            </a:p>
          </p:txBody>
        </p:sp>
        <p:cxnSp>
          <p:nvCxnSpPr>
            <p:cNvPr id="120861" name="AutoShape 31"/>
            <p:cNvCxnSpPr>
              <a:cxnSpLocks noChangeShapeType="1"/>
              <a:stCxn id="120857" idx="0"/>
              <a:endCxn id="120859" idx="2"/>
            </p:cNvCxnSpPr>
            <p:nvPr/>
          </p:nvCxnSpPr>
          <p:spPr bwMode="auto">
            <a:xfrm flipV="1">
              <a:off x="696" y="2796"/>
              <a:ext cx="0" cy="55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862" name="AutoShape 32"/>
            <p:cNvCxnSpPr>
              <a:cxnSpLocks noChangeShapeType="1"/>
              <a:stCxn id="120858" idx="0"/>
              <a:endCxn id="120860" idx="2"/>
            </p:cNvCxnSpPr>
            <p:nvPr/>
          </p:nvCxnSpPr>
          <p:spPr bwMode="auto">
            <a:xfrm flipV="1">
              <a:off x="1272" y="2796"/>
              <a:ext cx="0" cy="55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863" name="AutoShape 33"/>
            <p:cNvSpPr>
              <a:spLocks noChangeArrowheads="1"/>
            </p:cNvSpPr>
            <p:nvPr/>
          </p:nvSpPr>
          <p:spPr bwMode="auto">
            <a:xfrm>
              <a:off x="336" y="2016"/>
              <a:ext cx="576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charset="0"/>
                </a:rPr>
                <a:t>split</a:t>
              </a:r>
            </a:p>
          </p:txBody>
        </p:sp>
        <p:cxnSp>
          <p:nvCxnSpPr>
            <p:cNvPr id="120864" name="AutoShape 34"/>
            <p:cNvCxnSpPr>
              <a:cxnSpLocks noChangeShapeType="1"/>
              <a:stCxn id="120859" idx="0"/>
              <a:endCxn id="120863" idx="1"/>
            </p:cNvCxnSpPr>
            <p:nvPr/>
          </p:nvCxnSpPr>
          <p:spPr bwMode="auto">
            <a:xfrm flipH="1" flipV="1">
              <a:off x="624" y="2268"/>
              <a:ext cx="72" cy="21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865" name="AutoShape 35"/>
            <p:cNvSpPr>
              <a:spLocks noChangeArrowheads="1"/>
            </p:cNvSpPr>
            <p:nvPr/>
          </p:nvSpPr>
          <p:spPr bwMode="auto">
            <a:xfrm>
              <a:off x="1008" y="2016"/>
              <a:ext cx="576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charset="0"/>
                </a:rPr>
                <a:t>split</a:t>
              </a:r>
            </a:p>
          </p:txBody>
        </p:sp>
        <p:cxnSp>
          <p:nvCxnSpPr>
            <p:cNvPr id="120866" name="AutoShape 36"/>
            <p:cNvCxnSpPr>
              <a:cxnSpLocks noChangeShapeType="1"/>
              <a:stCxn id="120860" idx="0"/>
              <a:endCxn id="120865" idx="1"/>
            </p:cNvCxnSpPr>
            <p:nvPr/>
          </p:nvCxnSpPr>
          <p:spPr bwMode="auto">
            <a:xfrm flipV="1">
              <a:off x="1272" y="2268"/>
              <a:ext cx="24" cy="21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0838" name="Group 37"/>
          <p:cNvGrpSpPr>
            <a:grpSpLocks/>
          </p:cNvGrpSpPr>
          <p:nvPr/>
        </p:nvGrpSpPr>
        <p:grpSpPr bwMode="auto">
          <a:xfrm>
            <a:off x="7239000" y="3200400"/>
            <a:ext cx="2133600" cy="3200400"/>
            <a:chOff x="3120" y="2016"/>
            <a:chExt cx="1344" cy="2016"/>
          </a:xfrm>
        </p:grpSpPr>
        <p:sp>
          <p:nvSpPr>
            <p:cNvPr id="120847" name="AutoShape 38"/>
            <p:cNvSpPr>
              <a:spLocks noChangeArrowheads="1"/>
            </p:cNvSpPr>
            <p:nvPr/>
          </p:nvSpPr>
          <p:spPr bwMode="auto">
            <a:xfrm>
              <a:off x="3120" y="3024"/>
              <a:ext cx="1344" cy="1008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0848" name="Rectangle 39"/>
            <p:cNvSpPr>
              <a:spLocks noChangeArrowheads="1"/>
            </p:cNvSpPr>
            <p:nvPr/>
          </p:nvSpPr>
          <p:spPr bwMode="auto">
            <a:xfrm>
              <a:off x="3264" y="3360"/>
              <a:ext cx="1008" cy="576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sz="2800">
                  <a:solidFill>
                    <a:srgbClr val="CC00FF"/>
                  </a:solidFill>
                  <a:latin typeface="Times New Roman" charset="0"/>
                </a:rPr>
                <a:t>Aj</a:t>
              </a:r>
              <a:r>
                <a:rPr lang="de-DE" sz="2800">
                  <a:latin typeface="Times New Roman" charset="0"/>
                </a:rPr>
                <a:t>      </a:t>
              </a:r>
              <a:r>
                <a:rPr lang="de-DE" sz="2800">
                  <a:solidFill>
                    <a:srgbClr val="CC00FF"/>
                  </a:solidFill>
                  <a:latin typeface="Times New Roman" charset="0"/>
                </a:rPr>
                <a:t>Bj</a:t>
              </a:r>
            </a:p>
          </p:txBody>
        </p:sp>
        <p:sp>
          <p:nvSpPr>
            <p:cNvPr id="120849" name="Rectangle 40"/>
            <p:cNvSpPr>
              <a:spLocks noChangeArrowheads="1"/>
            </p:cNvSpPr>
            <p:nvPr/>
          </p:nvSpPr>
          <p:spPr bwMode="auto">
            <a:xfrm>
              <a:off x="3216" y="2496"/>
              <a:ext cx="1008" cy="2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sz="2800">
                  <a:latin typeface="Times New Roman" charset="0"/>
                </a:rPr>
                <a:t>join</a:t>
              </a:r>
            </a:p>
          </p:txBody>
        </p:sp>
        <p:cxnSp>
          <p:nvCxnSpPr>
            <p:cNvPr id="120850" name="AutoShape 41"/>
            <p:cNvCxnSpPr>
              <a:cxnSpLocks noChangeShapeType="1"/>
              <a:stCxn id="120848" idx="0"/>
              <a:endCxn id="120849" idx="2"/>
            </p:cNvCxnSpPr>
            <p:nvPr/>
          </p:nvCxnSpPr>
          <p:spPr bwMode="auto">
            <a:xfrm flipH="1" flipV="1">
              <a:off x="3720" y="2796"/>
              <a:ext cx="48" cy="55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851" name="AutoShape 42"/>
            <p:cNvSpPr>
              <a:spLocks noChangeArrowheads="1"/>
            </p:cNvSpPr>
            <p:nvPr/>
          </p:nvSpPr>
          <p:spPr bwMode="auto">
            <a:xfrm>
              <a:off x="3120" y="2016"/>
              <a:ext cx="576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sz="2000">
                  <a:latin typeface="Times New Roman" charset="0"/>
                </a:rPr>
                <a:t>merge</a:t>
              </a:r>
            </a:p>
          </p:txBody>
        </p:sp>
        <p:sp>
          <p:nvSpPr>
            <p:cNvPr id="120852" name="AutoShape 43"/>
            <p:cNvSpPr>
              <a:spLocks noChangeArrowheads="1"/>
            </p:cNvSpPr>
            <p:nvPr/>
          </p:nvSpPr>
          <p:spPr bwMode="auto">
            <a:xfrm>
              <a:off x="3792" y="2016"/>
              <a:ext cx="576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sz="2000">
                  <a:latin typeface="Times New Roman" charset="0"/>
                </a:rPr>
                <a:t>merge</a:t>
              </a:r>
            </a:p>
          </p:txBody>
        </p:sp>
        <p:sp>
          <p:nvSpPr>
            <p:cNvPr id="120853" name="AutoShape 44"/>
            <p:cNvSpPr>
              <a:spLocks noChangeArrowheads="1"/>
            </p:cNvSpPr>
            <p:nvPr/>
          </p:nvSpPr>
          <p:spPr bwMode="auto">
            <a:xfrm rot="5393481">
              <a:off x="3672" y="3528"/>
              <a:ext cx="192" cy="240"/>
            </a:xfrm>
            <a:prstGeom prst="flowChartCollate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0854" name="Line 45"/>
            <p:cNvSpPr>
              <a:spLocks noChangeShapeType="1"/>
            </p:cNvSpPr>
            <p:nvPr/>
          </p:nvSpPr>
          <p:spPr bwMode="auto">
            <a:xfrm>
              <a:off x="3408" y="2256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0855" name="Line 46"/>
            <p:cNvSpPr>
              <a:spLocks noChangeShapeType="1"/>
            </p:cNvSpPr>
            <p:nvPr/>
          </p:nvSpPr>
          <p:spPr bwMode="auto">
            <a:xfrm>
              <a:off x="4080" y="2256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cxnSp>
        <p:nvCxnSpPr>
          <p:cNvPr id="120839" name="AutoShape 47"/>
          <p:cNvCxnSpPr>
            <a:cxnSpLocks noChangeShapeType="1"/>
            <a:stCxn id="120885" idx="3"/>
            <a:endCxn id="120872" idx="3"/>
          </p:cNvCxnSpPr>
          <p:nvPr/>
        </p:nvCxnSpPr>
        <p:spPr bwMode="auto">
          <a:xfrm rot="5400000" flipV="1">
            <a:off x="3999706" y="705644"/>
            <a:ext cx="1588" cy="4953000"/>
          </a:xfrm>
          <a:prstGeom prst="curvedConnector3">
            <a:avLst>
              <a:gd name="adj1" fmla="val -44200014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40" name="AutoShape 48"/>
          <p:cNvCxnSpPr>
            <a:cxnSpLocks noChangeShapeType="1"/>
            <a:stCxn id="120883" idx="3"/>
            <a:endCxn id="120871" idx="3"/>
          </p:cNvCxnSpPr>
          <p:nvPr/>
        </p:nvCxnSpPr>
        <p:spPr bwMode="auto">
          <a:xfrm rot="5400000" flipV="1">
            <a:off x="2932906" y="705644"/>
            <a:ext cx="1588" cy="4953000"/>
          </a:xfrm>
          <a:prstGeom prst="curvedConnector3">
            <a:avLst>
              <a:gd name="adj1" fmla="val -59100014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41" name="AutoShape 49"/>
          <p:cNvCxnSpPr>
            <a:cxnSpLocks noChangeShapeType="1"/>
            <a:stCxn id="120863" idx="3"/>
            <a:endCxn id="120871" idx="3"/>
          </p:cNvCxnSpPr>
          <p:nvPr/>
        </p:nvCxnSpPr>
        <p:spPr bwMode="auto">
          <a:xfrm rot="5400000" flipV="1">
            <a:off x="4114006" y="1886744"/>
            <a:ext cx="1588" cy="2590800"/>
          </a:xfrm>
          <a:prstGeom prst="curvedConnector3">
            <a:avLst>
              <a:gd name="adj1" fmla="val -30700009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42" name="AutoShape 50"/>
          <p:cNvCxnSpPr>
            <a:cxnSpLocks noChangeShapeType="1"/>
            <a:stCxn id="120865" idx="3"/>
            <a:endCxn id="120872" idx="3"/>
          </p:cNvCxnSpPr>
          <p:nvPr/>
        </p:nvCxnSpPr>
        <p:spPr bwMode="auto">
          <a:xfrm rot="5400000" flipV="1">
            <a:off x="5180806" y="1886744"/>
            <a:ext cx="1588" cy="2590800"/>
          </a:xfrm>
          <a:prstGeom prst="curvedConnector3">
            <a:avLst>
              <a:gd name="adj1" fmla="val -64100014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43" name="AutoShape 51"/>
          <p:cNvCxnSpPr>
            <a:cxnSpLocks noChangeShapeType="1"/>
            <a:stCxn id="120883" idx="3"/>
            <a:endCxn id="120851" idx="3"/>
          </p:cNvCxnSpPr>
          <p:nvPr/>
        </p:nvCxnSpPr>
        <p:spPr bwMode="auto">
          <a:xfrm rot="5400000" flipV="1">
            <a:off x="4075906" y="-437356"/>
            <a:ext cx="1588" cy="7239000"/>
          </a:xfrm>
          <a:prstGeom prst="curvedConnector3">
            <a:avLst>
              <a:gd name="adj1" fmla="val -91600032"/>
            </a:avLst>
          </a:prstGeom>
          <a:noFill/>
          <a:ln w="38100">
            <a:solidFill>
              <a:srgbClr val="CC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44" name="AutoShape 52"/>
          <p:cNvCxnSpPr>
            <a:cxnSpLocks noChangeShapeType="1"/>
            <a:stCxn id="120885" idx="3"/>
            <a:endCxn id="120852" idx="3"/>
          </p:cNvCxnSpPr>
          <p:nvPr/>
        </p:nvCxnSpPr>
        <p:spPr bwMode="auto">
          <a:xfrm rot="5400000" flipV="1">
            <a:off x="5142706" y="-437356"/>
            <a:ext cx="1588" cy="7239000"/>
          </a:xfrm>
          <a:prstGeom prst="curvedConnector3">
            <a:avLst>
              <a:gd name="adj1" fmla="val -105800032"/>
            </a:avLst>
          </a:prstGeom>
          <a:noFill/>
          <a:ln w="38100">
            <a:solidFill>
              <a:srgbClr val="CC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45" name="AutoShape 53"/>
          <p:cNvCxnSpPr>
            <a:cxnSpLocks noChangeShapeType="1"/>
            <a:stCxn id="120863" idx="3"/>
            <a:endCxn id="120851" idx="3"/>
          </p:cNvCxnSpPr>
          <p:nvPr/>
        </p:nvCxnSpPr>
        <p:spPr bwMode="auto">
          <a:xfrm rot="5400000" flipV="1">
            <a:off x="5257006" y="743744"/>
            <a:ext cx="1588" cy="4876800"/>
          </a:xfrm>
          <a:prstGeom prst="curvedConnector3">
            <a:avLst>
              <a:gd name="adj1" fmla="val -69200032"/>
            </a:avLst>
          </a:prstGeom>
          <a:noFill/>
          <a:ln w="38100">
            <a:solidFill>
              <a:srgbClr val="CC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46" name="AutoShape 54"/>
          <p:cNvCxnSpPr>
            <a:cxnSpLocks noChangeShapeType="1"/>
            <a:stCxn id="120865" idx="3"/>
            <a:endCxn id="120852" idx="3"/>
          </p:cNvCxnSpPr>
          <p:nvPr/>
        </p:nvCxnSpPr>
        <p:spPr bwMode="auto">
          <a:xfrm rot="5400000" flipV="1">
            <a:off x="6323806" y="743744"/>
            <a:ext cx="1588" cy="4876800"/>
          </a:xfrm>
          <a:prstGeom prst="curvedConnector3">
            <a:avLst>
              <a:gd name="adj1" fmla="val -119200032"/>
            </a:avLst>
          </a:prstGeom>
          <a:noFill/>
          <a:ln w="38100">
            <a:solidFill>
              <a:srgbClr val="CC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A95EEBF-5BFD-1D42-BECA-8444D1324F86}" type="slidenum">
              <a:rPr lang="en-US" sz="1400">
                <a:solidFill>
                  <a:srgbClr val="CC66FF"/>
                </a:solidFill>
              </a:rPr>
              <a:pPr/>
              <a:t>61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38188"/>
          </a:xfrm>
        </p:spPr>
        <p:txBody>
          <a:bodyPr/>
          <a:lstStyle/>
          <a:p>
            <a:r>
              <a:rPr lang="de-DE">
                <a:latin typeface="Arial Black" charset="0"/>
              </a:rPr>
              <a:t>Paralleler Hash Join – im Detail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8991600" cy="5638800"/>
          </a:xfrm>
        </p:spPr>
        <p:txBody>
          <a:bodyPr/>
          <a:lstStyle/>
          <a:p>
            <a:pPr marL="457200" indent="-457200">
              <a:buFont typeface="Monotype Sorts" charset="0"/>
              <a:buAutoNum type="arabicPeriod"/>
            </a:pPr>
            <a:r>
              <a:rPr lang="de-DE">
                <a:latin typeface="Tahoma" charset="0"/>
              </a:rPr>
              <a:t>An jeder Station werden mittels Hash-Funktion h1 die jeweiligen Partitionen von A und B in A1,...,Ak und B1,...,Bk zerlegt</a:t>
            </a:r>
          </a:p>
          <a:p>
            <a:pPr marL="914400" lvl="1" indent="-457200">
              <a:buFont typeface="Monotype Sorts" charset="0"/>
              <a:buChar char="z"/>
            </a:pPr>
            <a:r>
              <a:rPr lang="de-DE">
                <a:latin typeface="Tahoma" charset="0"/>
              </a:rPr>
              <a:t>h1 muss so gewählt werden, dass alle Ai´s aller Stationen in den Hauptspeicher passen</a:t>
            </a:r>
          </a:p>
          <a:p>
            <a:pPr marL="457200" indent="-457200">
              <a:buFont typeface="Monotype Sorts" charset="0"/>
              <a:buAutoNum type="arabicPeriod"/>
            </a:pPr>
            <a:r>
              <a:rPr lang="de-DE">
                <a:latin typeface="Tahoma" charset="0"/>
              </a:rPr>
              <a:t>Für alle 1 &lt;= i &lt;= n: Berechne jetzt den Join von Ai mit Bi wie folgt</a:t>
            </a:r>
          </a:p>
          <a:p>
            <a:pPr marL="914400" lvl="1" indent="-457200">
              <a:buFont typeface="Monotype Sorts" charset="0"/>
              <a:buAutoNum type="alphaLcPeriod"/>
            </a:pPr>
            <a:r>
              <a:rPr lang="de-DE">
                <a:latin typeface="Tahoma" charset="0"/>
              </a:rPr>
              <a:t>Wende eine weitere Hash-Funktion h2 an, um Ai auf die l Stationen zu verteilen</a:t>
            </a:r>
          </a:p>
          <a:p>
            <a:pPr marL="1295400" lvl="2" indent="-381000">
              <a:buFont typeface="Monotype Sorts" charset="0"/>
              <a:buChar char="z"/>
            </a:pPr>
            <a:r>
              <a:rPr lang="de-DE">
                <a:latin typeface="Tahoma" charset="0"/>
              </a:rPr>
              <a:t>Sende Tupel t an Station h2(t)</a:t>
            </a:r>
          </a:p>
          <a:p>
            <a:pPr marL="914400" lvl="1" indent="-457200">
              <a:buFont typeface="Monotype Sorts" charset="0"/>
              <a:buAutoNum type="alphaLcPeriod"/>
            </a:pPr>
            <a:r>
              <a:rPr lang="de-DE">
                <a:latin typeface="Tahoma" charset="0"/>
              </a:rPr>
              <a:t>Eintreffende Ai-Tupel werden in die Hash-Tabelle an der jeweiligen Station eingefügt</a:t>
            </a:r>
          </a:p>
          <a:p>
            <a:pPr marL="914400" lvl="1" indent="-457200">
              <a:buFont typeface="Monotype Sorts" charset="0"/>
              <a:buAutoNum type="alphaLcPeriod"/>
            </a:pPr>
            <a:r>
              <a:rPr lang="de-DE">
                <a:latin typeface="Tahoma" charset="0"/>
              </a:rPr>
              <a:t>Sobald alle Tupel aus Ai „verschickt</a:t>
            </a:r>
            <a:r>
              <a:rPr lang="ja-JP" altLang="de-DE">
                <a:latin typeface="Tahoma" charset="0"/>
              </a:rPr>
              <a:t>“</a:t>
            </a:r>
            <a:r>
              <a:rPr lang="de-DE" altLang="ja-JP">
                <a:latin typeface="Tahoma" charset="0"/>
              </a:rPr>
              <a:t> sind, wird h2 auf Bi angewendet und Tupel t an Station h2(t) geschickt</a:t>
            </a:r>
          </a:p>
          <a:p>
            <a:pPr marL="914400" lvl="1" indent="-457200">
              <a:buFont typeface="Monotype Sorts" charset="0"/>
              <a:buAutoNum type="alphaLcPeriod"/>
            </a:pPr>
            <a:r>
              <a:rPr lang="de-DE">
                <a:latin typeface="Tahoma" charset="0"/>
              </a:rPr>
              <a:t>Sobald ein Bi-Tupel eintrifft, werden in der Ai-Hashtabelle seine Joinpartner ermittelt.</a:t>
            </a:r>
          </a:p>
          <a:p>
            <a:pPr marL="914400" lvl="1" indent="-457200">
              <a:buFont typeface="Monotype Sorts" charset="0"/>
              <a:buAutoNum type="alphaLcPeriod"/>
            </a:pPr>
            <a:endParaRPr lang="de-DE">
              <a:latin typeface="Tahoma" charset="0"/>
            </a:endParaRPr>
          </a:p>
          <a:p>
            <a:pPr marL="914400" lvl="1" indent="-457200">
              <a:buFont typeface="Monotype Sorts" charset="0"/>
              <a:buAutoNum type="alphaLcPeriod"/>
            </a:pPr>
            <a:endParaRPr lang="de-DE">
              <a:latin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9C1829A-0F52-834B-BC86-C9452B5E6518}" type="slidenum">
              <a:rPr lang="en-US" sz="1400">
                <a:solidFill>
                  <a:srgbClr val="CC66FF"/>
                </a:solidFill>
              </a:rPr>
              <a:pPr/>
              <a:t>62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>
                <a:latin typeface="Arial Black" charset="0"/>
              </a:rPr>
              <a:t>Mengendurchschnitt (~Join) mit </a:t>
            </a:r>
            <a:br>
              <a:rPr lang="de-DE" sz="2800">
                <a:latin typeface="Arial Black" charset="0"/>
              </a:rPr>
            </a:br>
            <a:r>
              <a:rPr lang="de-DE" sz="2800">
                <a:latin typeface="Arial Black" charset="0"/>
              </a:rPr>
              <a:t>einem Hash/Partitionierungs-Algorithmus</a:t>
            </a:r>
          </a:p>
        </p:txBody>
      </p:sp>
      <p:sp>
        <p:nvSpPr>
          <p:cNvPr id="124931" name="AutoShape 3"/>
          <p:cNvSpPr>
            <a:spLocks noChangeArrowheads="1"/>
          </p:cNvSpPr>
          <p:nvPr/>
        </p:nvSpPr>
        <p:spPr bwMode="auto">
          <a:xfrm>
            <a:off x="457200" y="13716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 b="1">
                <a:latin typeface="Times New Roman" charset="0"/>
              </a:rPr>
              <a:t>R</a:t>
            </a:r>
          </a:p>
          <a:p>
            <a:r>
              <a:rPr lang="de-DE" sz="2800">
                <a:latin typeface="Times New Roman" charset="0"/>
              </a:rPr>
              <a:t>2</a:t>
            </a:r>
          </a:p>
          <a:p>
            <a:r>
              <a:rPr lang="de-DE" sz="2800">
                <a:latin typeface="Times New Roman" charset="0"/>
              </a:rPr>
              <a:t>3</a:t>
            </a:r>
          </a:p>
          <a:p>
            <a:r>
              <a:rPr lang="de-DE" sz="2800">
                <a:latin typeface="Times New Roman" charset="0"/>
              </a:rPr>
              <a:t>44</a:t>
            </a:r>
          </a:p>
          <a:p>
            <a:r>
              <a:rPr lang="de-DE" sz="2800">
                <a:latin typeface="Times New Roman" charset="0"/>
              </a:rPr>
              <a:t>5</a:t>
            </a:r>
          </a:p>
          <a:p>
            <a:r>
              <a:rPr lang="de-DE" sz="2800">
                <a:latin typeface="Times New Roman" charset="0"/>
              </a:rPr>
              <a:t>76</a:t>
            </a:r>
          </a:p>
          <a:p>
            <a:r>
              <a:rPr lang="de-DE" sz="2800">
                <a:latin typeface="Times New Roman" charset="0"/>
              </a:rPr>
              <a:t>90</a:t>
            </a:r>
          </a:p>
          <a:p>
            <a:r>
              <a:rPr lang="de-DE" sz="2800">
                <a:latin typeface="Times New Roman" charset="0"/>
              </a:rPr>
              <a:t>13</a:t>
            </a:r>
          </a:p>
          <a:p>
            <a:r>
              <a:rPr lang="de-DE" sz="2800">
                <a:latin typeface="Times New Roman" charset="0"/>
              </a:rPr>
              <a:t>17</a:t>
            </a:r>
          </a:p>
          <a:p>
            <a:r>
              <a:rPr lang="de-DE" sz="2800">
                <a:latin typeface="Times New Roman" charset="0"/>
              </a:rPr>
              <a:t>42</a:t>
            </a:r>
          </a:p>
          <a:p>
            <a:r>
              <a:rPr lang="de-DE" sz="2800">
                <a:latin typeface="Times New Roman" charset="0"/>
              </a:rPr>
              <a:t>88</a:t>
            </a:r>
          </a:p>
          <a:p>
            <a:endParaRPr lang="de-DE" sz="2800">
              <a:latin typeface="Times New Roman" charset="0"/>
            </a:endParaRPr>
          </a:p>
        </p:txBody>
      </p:sp>
      <p:sp>
        <p:nvSpPr>
          <p:cNvPr id="124932" name="AutoShape 4"/>
          <p:cNvSpPr>
            <a:spLocks noChangeArrowheads="1"/>
          </p:cNvSpPr>
          <p:nvPr/>
        </p:nvSpPr>
        <p:spPr bwMode="auto">
          <a:xfrm>
            <a:off x="6858000" y="12954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de-DE" sz="2800" b="1">
                <a:latin typeface="Times New Roman" charset="0"/>
              </a:rPr>
              <a:t>S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44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17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97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4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6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27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2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13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3</a:t>
            </a:r>
          </a:p>
          <a:p>
            <a:pPr>
              <a:lnSpc>
                <a:spcPct val="110000"/>
              </a:lnSpc>
            </a:pPr>
            <a:endParaRPr lang="de-DE" sz="2800">
              <a:latin typeface="Times New Roman" charset="0"/>
            </a:endParaRPr>
          </a:p>
        </p:txBody>
      </p:sp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3441700" y="1154113"/>
            <a:ext cx="11969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3200">
                <a:latin typeface="Times New Roman" charset="0"/>
              </a:rPr>
              <a:t>R </a:t>
            </a:r>
            <a:r>
              <a:rPr lang="de-DE" sz="3200">
                <a:latin typeface="Times New Roman" charset="0"/>
                <a:sym typeface="Symbol" charset="0"/>
              </a:rPr>
              <a:t> S</a:t>
            </a:r>
            <a:endParaRPr lang="de-DE" sz="3200">
              <a:latin typeface="Times New Roman" charset="0"/>
            </a:endParaRPr>
          </a:p>
        </p:txBody>
      </p:sp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1981200" y="2362200"/>
            <a:ext cx="4724400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FontTx/>
              <a:buChar char="•"/>
            </a:pPr>
            <a:r>
              <a:rPr lang="de-DE" sz="3200">
                <a:latin typeface="Times New Roman" charset="0"/>
              </a:rPr>
              <a:t>Nested Loop: O(N</a:t>
            </a:r>
            <a:r>
              <a:rPr lang="de-DE" sz="3200" baseline="30000">
                <a:latin typeface="Times New Roman" charset="0"/>
              </a:rPr>
              <a:t>2</a:t>
            </a:r>
            <a:r>
              <a:rPr lang="de-DE" sz="3200">
                <a:latin typeface="Times New Roman" charset="0"/>
              </a:rPr>
              <a:t>)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de-DE" sz="3200">
                <a:latin typeface="Times New Roman" charset="0"/>
              </a:rPr>
              <a:t>Sortieren: O(N log N)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de-DE" sz="3200" u="sng">
                <a:solidFill>
                  <a:srgbClr val="008000"/>
                </a:solidFill>
                <a:latin typeface="Times New Roman" charset="0"/>
              </a:rPr>
              <a:t>Partitionieren und Hashing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de-DE" sz="32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A8F076B-585D-4244-987B-DEC1E61DB1D8}" type="slidenum">
              <a:rPr lang="en-US" sz="1400">
                <a:solidFill>
                  <a:srgbClr val="CC66FF"/>
                </a:solidFill>
              </a:rPr>
              <a:pPr/>
              <a:t>63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>
                <a:latin typeface="Arial Black" charset="0"/>
              </a:rPr>
              <a:t>Mengendurchschnitt mit </a:t>
            </a:r>
            <a:br>
              <a:rPr lang="de-DE" sz="2800">
                <a:latin typeface="Arial Black" charset="0"/>
              </a:rPr>
            </a:br>
            <a:r>
              <a:rPr lang="de-DE" sz="2800">
                <a:latin typeface="Arial Black" charset="0"/>
              </a:rPr>
              <a:t>einem Hash/Partitionierungs-Algorithmus</a:t>
            </a:r>
          </a:p>
        </p:txBody>
      </p:sp>
      <p:sp>
        <p:nvSpPr>
          <p:cNvPr id="126979" name="AutoShape 3"/>
          <p:cNvSpPr>
            <a:spLocks noChangeArrowheads="1"/>
          </p:cNvSpPr>
          <p:nvPr/>
        </p:nvSpPr>
        <p:spPr bwMode="auto">
          <a:xfrm>
            <a:off x="228600" y="12954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 b="1">
                <a:latin typeface="Times New Roman" charset="0"/>
              </a:rPr>
              <a:t>R</a:t>
            </a:r>
          </a:p>
          <a:p>
            <a:r>
              <a:rPr lang="de-DE" sz="2800">
                <a:latin typeface="Times New Roman" charset="0"/>
              </a:rPr>
              <a:t>2</a:t>
            </a:r>
          </a:p>
          <a:p>
            <a:r>
              <a:rPr lang="de-DE" sz="2800">
                <a:latin typeface="Times New Roman" charset="0"/>
              </a:rPr>
              <a:t>3</a:t>
            </a:r>
          </a:p>
          <a:p>
            <a:r>
              <a:rPr lang="de-DE" sz="2800">
                <a:latin typeface="Times New Roman" charset="0"/>
              </a:rPr>
              <a:t>44</a:t>
            </a:r>
          </a:p>
          <a:p>
            <a:r>
              <a:rPr lang="de-DE" sz="2800">
                <a:latin typeface="Times New Roman" charset="0"/>
              </a:rPr>
              <a:t>5</a:t>
            </a:r>
          </a:p>
          <a:p>
            <a:r>
              <a:rPr lang="de-DE" sz="2800">
                <a:latin typeface="Times New Roman" charset="0"/>
              </a:rPr>
              <a:t>76</a:t>
            </a:r>
          </a:p>
          <a:p>
            <a:r>
              <a:rPr lang="de-DE" sz="2800">
                <a:latin typeface="Times New Roman" charset="0"/>
              </a:rPr>
              <a:t>90</a:t>
            </a:r>
          </a:p>
          <a:p>
            <a:r>
              <a:rPr lang="de-DE" sz="2800">
                <a:latin typeface="Times New Roman" charset="0"/>
              </a:rPr>
              <a:t>13</a:t>
            </a:r>
          </a:p>
          <a:p>
            <a:r>
              <a:rPr lang="de-DE" sz="2800">
                <a:latin typeface="Times New Roman" charset="0"/>
              </a:rPr>
              <a:t>17</a:t>
            </a:r>
          </a:p>
          <a:p>
            <a:r>
              <a:rPr lang="de-DE" sz="2800">
                <a:latin typeface="Times New Roman" charset="0"/>
              </a:rPr>
              <a:t>42</a:t>
            </a:r>
          </a:p>
          <a:p>
            <a:r>
              <a:rPr lang="de-DE" sz="2800">
                <a:latin typeface="Times New Roman" charset="0"/>
              </a:rPr>
              <a:t>88</a:t>
            </a:r>
          </a:p>
          <a:p>
            <a:endParaRPr lang="de-DE" sz="2800">
              <a:latin typeface="Times New Roman" charset="0"/>
            </a:endParaRPr>
          </a:p>
        </p:txBody>
      </p:sp>
      <p:sp>
        <p:nvSpPr>
          <p:cNvPr id="126980" name="AutoShape 4"/>
          <p:cNvSpPr>
            <a:spLocks noChangeArrowheads="1"/>
          </p:cNvSpPr>
          <p:nvPr/>
        </p:nvSpPr>
        <p:spPr bwMode="auto">
          <a:xfrm>
            <a:off x="7848600" y="12954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de-DE" sz="2800" b="1">
                <a:latin typeface="Times New Roman" charset="0"/>
              </a:rPr>
              <a:t>S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44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17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97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4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6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27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2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13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3</a:t>
            </a:r>
          </a:p>
          <a:p>
            <a:pPr>
              <a:lnSpc>
                <a:spcPct val="110000"/>
              </a:lnSpc>
            </a:pPr>
            <a:endParaRPr lang="de-DE" sz="2800">
              <a:latin typeface="Times New Roman" charset="0"/>
            </a:endParaRPr>
          </a:p>
        </p:txBody>
      </p:sp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3733800" y="1143000"/>
            <a:ext cx="11969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3200">
                <a:latin typeface="Times New Roman" charset="0"/>
              </a:rPr>
              <a:t>R </a:t>
            </a:r>
            <a:r>
              <a:rPr lang="de-DE" sz="3200">
                <a:latin typeface="Times New Roman" charset="0"/>
                <a:sym typeface="Symbol" charset="0"/>
              </a:rPr>
              <a:t> S</a:t>
            </a:r>
            <a:endParaRPr lang="de-DE" sz="3200">
              <a:latin typeface="Times New Roman" charset="0"/>
            </a:endParaRPr>
          </a:p>
        </p:txBody>
      </p:sp>
      <p:sp>
        <p:nvSpPr>
          <p:cNvPr id="126982" name="AutoShape 6"/>
          <p:cNvSpPr>
            <a:spLocks noChangeArrowheads="1"/>
          </p:cNvSpPr>
          <p:nvPr/>
        </p:nvSpPr>
        <p:spPr bwMode="auto">
          <a:xfrm>
            <a:off x="2514600" y="13716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 b="1">
                <a:latin typeface="Times New Roman" charset="0"/>
              </a:rPr>
              <a:t>R</a:t>
            </a:r>
          </a:p>
          <a:p>
            <a:r>
              <a:rPr lang="de-DE" sz="2800">
                <a:latin typeface="Times New Roman" charset="0"/>
              </a:rPr>
              <a:t>3</a:t>
            </a:r>
          </a:p>
          <a:p>
            <a:r>
              <a:rPr lang="de-DE" sz="2800">
                <a:latin typeface="Times New Roman" charset="0"/>
              </a:rPr>
              <a:t>90</a:t>
            </a:r>
          </a:p>
          <a:p>
            <a:r>
              <a:rPr lang="de-DE" sz="2800">
                <a:latin typeface="Times New Roman" charset="0"/>
              </a:rPr>
              <a:t>42</a:t>
            </a:r>
          </a:p>
          <a:p>
            <a:r>
              <a:rPr lang="de-DE" sz="2800">
                <a:latin typeface="Times New Roman" charset="0"/>
              </a:rPr>
              <a:t>76</a:t>
            </a:r>
          </a:p>
          <a:p>
            <a:r>
              <a:rPr lang="de-DE" sz="2800">
                <a:latin typeface="Times New Roman" charset="0"/>
              </a:rPr>
              <a:t>13</a:t>
            </a:r>
          </a:p>
          <a:p>
            <a:r>
              <a:rPr lang="de-DE" sz="2800">
                <a:latin typeface="Times New Roman" charset="0"/>
              </a:rPr>
              <a:t>88</a:t>
            </a:r>
          </a:p>
          <a:p>
            <a:r>
              <a:rPr lang="de-DE" sz="2800">
                <a:latin typeface="Times New Roman" charset="0"/>
              </a:rPr>
              <a:t>2</a:t>
            </a:r>
          </a:p>
          <a:p>
            <a:r>
              <a:rPr lang="de-DE" sz="2800">
                <a:latin typeface="Times New Roman" charset="0"/>
              </a:rPr>
              <a:t>44</a:t>
            </a:r>
          </a:p>
          <a:p>
            <a:r>
              <a:rPr lang="de-DE" sz="2800">
                <a:latin typeface="Times New Roman" charset="0"/>
              </a:rPr>
              <a:t>5</a:t>
            </a:r>
          </a:p>
          <a:p>
            <a:r>
              <a:rPr lang="de-DE" sz="2800">
                <a:latin typeface="Times New Roman" charset="0"/>
              </a:rPr>
              <a:t>17</a:t>
            </a:r>
          </a:p>
          <a:p>
            <a:endParaRPr lang="de-DE" sz="2800">
              <a:latin typeface="Times New Roman" charset="0"/>
            </a:endParaRPr>
          </a:p>
        </p:txBody>
      </p:sp>
      <p:grpSp>
        <p:nvGrpSpPr>
          <p:cNvPr id="126983" name="Group 7"/>
          <p:cNvGrpSpPr>
            <a:grpSpLocks/>
          </p:cNvGrpSpPr>
          <p:nvPr/>
        </p:nvGrpSpPr>
        <p:grpSpPr bwMode="auto">
          <a:xfrm>
            <a:off x="1600200" y="2590800"/>
            <a:ext cx="914400" cy="1981200"/>
            <a:chOff x="864" y="1680"/>
            <a:chExt cx="576" cy="1248"/>
          </a:xfrm>
        </p:grpSpPr>
        <p:sp>
          <p:nvSpPr>
            <p:cNvPr id="126988" name="Line 8"/>
            <p:cNvSpPr>
              <a:spLocks noChangeShapeType="1"/>
            </p:cNvSpPr>
            <p:nvPr/>
          </p:nvSpPr>
          <p:spPr bwMode="auto">
            <a:xfrm flipV="1">
              <a:off x="864" y="1680"/>
              <a:ext cx="576" cy="624"/>
            </a:xfrm>
            <a:prstGeom prst="line">
              <a:avLst/>
            </a:prstGeom>
            <a:noFill/>
            <a:ln w="76200">
              <a:solidFill>
                <a:srgbClr val="33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6989" name="Line 9"/>
            <p:cNvSpPr>
              <a:spLocks noChangeShapeType="1"/>
            </p:cNvSpPr>
            <p:nvPr/>
          </p:nvSpPr>
          <p:spPr bwMode="auto">
            <a:xfrm>
              <a:off x="864" y="2304"/>
              <a:ext cx="528" cy="0"/>
            </a:xfrm>
            <a:prstGeom prst="line">
              <a:avLst/>
            </a:prstGeom>
            <a:noFill/>
            <a:ln w="76200">
              <a:solidFill>
                <a:srgbClr val="33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6990" name="Line 10"/>
            <p:cNvSpPr>
              <a:spLocks noChangeShapeType="1"/>
            </p:cNvSpPr>
            <p:nvPr/>
          </p:nvSpPr>
          <p:spPr bwMode="auto">
            <a:xfrm>
              <a:off x="864" y="2304"/>
              <a:ext cx="432" cy="624"/>
            </a:xfrm>
            <a:prstGeom prst="line">
              <a:avLst/>
            </a:prstGeom>
            <a:noFill/>
            <a:ln w="76200">
              <a:solidFill>
                <a:srgbClr val="33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26984" name="Text Box 11"/>
          <p:cNvSpPr txBox="1">
            <a:spLocks noChangeArrowheads="1"/>
          </p:cNvSpPr>
          <p:nvPr/>
        </p:nvSpPr>
        <p:spPr bwMode="auto">
          <a:xfrm rot="-5400000">
            <a:off x="953293" y="3313907"/>
            <a:ext cx="989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>
                <a:latin typeface="Times New Roman" charset="0"/>
              </a:rPr>
              <a:t>Mod 3</a:t>
            </a:r>
          </a:p>
        </p:txBody>
      </p:sp>
      <p:sp>
        <p:nvSpPr>
          <p:cNvPr id="126985" name="Rectangle 12"/>
          <p:cNvSpPr>
            <a:spLocks noChangeArrowheads="1"/>
          </p:cNvSpPr>
          <p:nvPr/>
        </p:nvSpPr>
        <p:spPr bwMode="auto">
          <a:xfrm>
            <a:off x="2743200" y="1981200"/>
            <a:ext cx="609600" cy="1295400"/>
          </a:xfrm>
          <a:prstGeom prst="rect">
            <a:avLst/>
          </a:prstGeom>
          <a:noFill/>
          <a:ln w="762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6986" name="Rectangle 13"/>
          <p:cNvSpPr>
            <a:spLocks noChangeArrowheads="1"/>
          </p:cNvSpPr>
          <p:nvPr/>
        </p:nvSpPr>
        <p:spPr bwMode="auto">
          <a:xfrm>
            <a:off x="2743200" y="3276600"/>
            <a:ext cx="609600" cy="1295400"/>
          </a:xfrm>
          <a:prstGeom prst="rect">
            <a:avLst/>
          </a:prstGeom>
          <a:noFill/>
          <a:ln w="762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6987" name="Rectangle 14"/>
          <p:cNvSpPr>
            <a:spLocks noChangeArrowheads="1"/>
          </p:cNvSpPr>
          <p:nvPr/>
        </p:nvSpPr>
        <p:spPr bwMode="auto">
          <a:xfrm>
            <a:off x="2743200" y="4572000"/>
            <a:ext cx="609600" cy="175260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226E619-C005-3541-8014-121217D0D6F4}" type="slidenum">
              <a:rPr lang="en-US" sz="1400">
                <a:solidFill>
                  <a:srgbClr val="CC66FF"/>
                </a:solidFill>
              </a:rPr>
              <a:pPr/>
              <a:t>64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>
                <a:latin typeface="Arial Black" charset="0"/>
              </a:rPr>
              <a:t>Mengendurchschnitt mit </a:t>
            </a:r>
            <a:br>
              <a:rPr lang="de-DE" sz="2800">
                <a:latin typeface="Arial Black" charset="0"/>
              </a:rPr>
            </a:br>
            <a:r>
              <a:rPr lang="de-DE" sz="2800">
                <a:latin typeface="Arial Black" charset="0"/>
              </a:rPr>
              <a:t>einem Hash/Partitionierungs-Algorithmus</a:t>
            </a:r>
          </a:p>
        </p:txBody>
      </p:sp>
      <p:sp>
        <p:nvSpPr>
          <p:cNvPr id="129027" name="AutoShape 3"/>
          <p:cNvSpPr>
            <a:spLocks noChangeArrowheads="1"/>
          </p:cNvSpPr>
          <p:nvPr/>
        </p:nvSpPr>
        <p:spPr bwMode="auto">
          <a:xfrm>
            <a:off x="228600" y="12954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 b="1">
                <a:latin typeface="Times New Roman" charset="0"/>
              </a:rPr>
              <a:t>R</a:t>
            </a:r>
          </a:p>
          <a:p>
            <a:r>
              <a:rPr lang="de-DE" sz="2800">
                <a:latin typeface="Times New Roman" charset="0"/>
              </a:rPr>
              <a:t>2</a:t>
            </a:r>
          </a:p>
          <a:p>
            <a:r>
              <a:rPr lang="de-DE" sz="2800">
                <a:latin typeface="Times New Roman" charset="0"/>
              </a:rPr>
              <a:t>3</a:t>
            </a:r>
          </a:p>
          <a:p>
            <a:r>
              <a:rPr lang="de-DE" sz="2800">
                <a:latin typeface="Times New Roman" charset="0"/>
              </a:rPr>
              <a:t>44</a:t>
            </a:r>
          </a:p>
          <a:p>
            <a:r>
              <a:rPr lang="de-DE" sz="2800">
                <a:latin typeface="Times New Roman" charset="0"/>
              </a:rPr>
              <a:t>5</a:t>
            </a:r>
          </a:p>
          <a:p>
            <a:r>
              <a:rPr lang="de-DE" sz="2800">
                <a:latin typeface="Times New Roman" charset="0"/>
              </a:rPr>
              <a:t>76</a:t>
            </a:r>
          </a:p>
          <a:p>
            <a:r>
              <a:rPr lang="de-DE" sz="2800">
                <a:latin typeface="Times New Roman" charset="0"/>
              </a:rPr>
              <a:t>90</a:t>
            </a:r>
          </a:p>
          <a:p>
            <a:r>
              <a:rPr lang="de-DE" sz="2800">
                <a:latin typeface="Times New Roman" charset="0"/>
              </a:rPr>
              <a:t>13</a:t>
            </a:r>
          </a:p>
          <a:p>
            <a:r>
              <a:rPr lang="de-DE" sz="2800">
                <a:latin typeface="Times New Roman" charset="0"/>
              </a:rPr>
              <a:t>17</a:t>
            </a:r>
          </a:p>
          <a:p>
            <a:r>
              <a:rPr lang="de-DE" sz="2800">
                <a:latin typeface="Times New Roman" charset="0"/>
              </a:rPr>
              <a:t>42</a:t>
            </a:r>
          </a:p>
          <a:p>
            <a:r>
              <a:rPr lang="de-DE" sz="2800">
                <a:latin typeface="Times New Roman" charset="0"/>
              </a:rPr>
              <a:t>88</a:t>
            </a:r>
          </a:p>
          <a:p>
            <a:endParaRPr lang="de-DE" sz="2800">
              <a:latin typeface="Times New Roman" charset="0"/>
            </a:endParaRPr>
          </a:p>
        </p:txBody>
      </p:sp>
      <p:sp>
        <p:nvSpPr>
          <p:cNvPr id="129028" name="AutoShape 4"/>
          <p:cNvSpPr>
            <a:spLocks noChangeArrowheads="1"/>
          </p:cNvSpPr>
          <p:nvPr/>
        </p:nvSpPr>
        <p:spPr bwMode="auto">
          <a:xfrm>
            <a:off x="7848600" y="12954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de-DE" sz="2800" b="1">
                <a:latin typeface="Times New Roman" charset="0"/>
              </a:rPr>
              <a:t>S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44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17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97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4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6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27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2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13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3</a:t>
            </a:r>
          </a:p>
          <a:p>
            <a:pPr>
              <a:lnSpc>
                <a:spcPct val="110000"/>
              </a:lnSpc>
            </a:pPr>
            <a:endParaRPr lang="de-DE" sz="2800">
              <a:latin typeface="Times New Roman" charset="0"/>
            </a:endParaRPr>
          </a:p>
        </p:txBody>
      </p:sp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3733800" y="1143000"/>
            <a:ext cx="11969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3200">
                <a:latin typeface="Times New Roman" charset="0"/>
              </a:rPr>
              <a:t>R </a:t>
            </a:r>
            <a:r>
              <a:rPr lang="de-DE" sz="3200">
                <a:latin typeface="Times New Roman" charset="0"/>
                <a:sym typeface="Symbol" charset="0"/>
              </a:rPr>
              <a:t> S</a:t>
            </a:r>
            <a:endParaRPr lang="de-DE" sz="3200">
              <a:latin typeface="Times New Roman" charset="0"/>
            </a:endParaRPr>
          </a:p>
        </p:txBody>
      </p:sp>
      <p:sp>
        <p:nvSpPr>
          <p:cNvPr id="129030" name="AutoShape 6"/>
          <p:cNvSpPr>
            <a:spLocks noChangeArrowheads="1"/>
          </p:cNvSpPr>
          <p:nvPr/>
        </p:nvSpPr>
        <p:spPr bwMode="auto">
          <a:xfrm>
            <a:off x="2514600" y="13716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 b="1">
                <a:latin typeface="Times New Roman" charset="0"/>
              </a:rPr>
              <a:t>R</a:t>
            </a:r>
          </a:p>
          <a:p>
            <a:r>
              <a:rPr lang="de-DE" sz="2800">
                <a:latin typeface="Times New Roman" charset="0"/>
              </a:rPr>
              <a:t>3</a:t>
            </a:r>
          </a:p>
          <a:p>
            <a:r>
              <a:rPr lang="de-DE" sz="2800">
                <a:latin typeface="Times New Roman" charset="0"/>
              </a:rPr>
              <a:t>90</a:t>
            </a:r>
          </a:p>
          <a:p>
            <a:r>
              <a:rPr lang="de-DE" sz="2800">
                <a:latin typeface="Times New Roman" charset="0"/>
              </a:rPr>
              <a:t>42</a:t>
            </a:r>
          </a:p>
          <a:p>
            <a:r>
              <a:rPr lang="de-DE" sz="2800">
                <a:latin typeface="Times New Roman" charset="0"/>
              </a:rPr>
              <a:t>76</a:t>
            </a:r>
          </a:p>
          <a:p>
            <a:r>
              <a:rPr lang="de-DE" sz="2800">
                <a:latin typeface="Times New Roman" charset="0"/>
              </a:rPr>
              <a:t>13</a:t>
            </a:r>
          </a:p>
          <a:p>
            <a:r>
              <a:rPr lang="de-DE" sz="2800">
                <a:latin typeface="Times New Roman" charset="0"/>
              </a:rPr>
              <a:t>88</a:t>
            </a:r>
          </a:p>
          <a:p>
            <a:r>
              <a:rPr lang="de-DE" sz="2800">
                <a:latin typeface="Times New Roman" charset="0"/>
              </a:rPr>
              <a:t>2</a:t>
            </a:r>
          </a:p>
          <a:p>
            <a:r>
              <a:rPr lang="de-DE" sz="2800">
                <a:latin typeface="Times New Roman" charset="0"/>
              </a:rPr>
              <a:t>44</a:t>
            </a:r>
          </a:p>
          <a:p>
            <a:r>
              <a:rPr lang="de-DE" sz="2800">
                <a:latin typeface="Times New Roman" charset="0"/>
              </a:rPr>
              <a:t>5</a:t>
            </a:r>
          </a:p>
          <a:p>
            <a:r>
              <a:rPr lang="de-DE" sz="2800">
                <a:latin typeface="Times New Roman" charset="0"/>
              </a:rPr>
              <a:t>17</a:t>
            </a:r>
          </a:p>
          <a:p>
            <a:endParaRPr lang="de-DE" sz="2800">
              <a:latin typeface="Times New Roman" charset="0"/>
            </a:endParaRPr>
          </a:p>
        </p:txBody>
      </p:sp>
      <p:sp>
        <p:nvSpPr>
          <p:cNvPr id="129031" name="AutoShape 7"/>
          <p:cNvSpPr>
            <a:spLocks noChangeArrowheads="1"/>
          </p:cNvSpPr>
          <p:nvPr/>
        </p:nvSpPr>
        <p:spPr bwMode="auto">
          <a:xfrm>
            <a:off x="5029200" y="13716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de-DE" sz="2800" b="1">
                <a:latin typeface="Times New Roman" charset="0"/>
              </a:rPr>
              <a:t>S</a:t>
            </a:r>
            <a:endParaRPr lang="de-DE" sz="2800">
              <a:latin typeface="Times New Roman" charset="0"/>
            </a:endParaRP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6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27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3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97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4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13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44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17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2</a:t>
            </a:r>
          </a:p>
          <a:p>
            <a:pPr>
              <a:lnSpc>
                <a:spcPct val="110000"/>
              </a:lnSpc>
            </a:pPr>
            <a:endParaRPr lang="de-DE" sz="2800">
              <a:latin typeface="Times New Roman" charset="0"/>
            </a:endParaRPr>
          </a:p>
        </p:txBody>
      </p:sp>
      <p:grpSp>
        <p:nvGrpSpPr>
          <p:cNvPr id="129032" name="Group 8"/>
          <p:cNvGrpSpPr>
            <a:grpSpLocks/>
          </p:cNvGrpSpPr>
          <p:nvPr/>
        </p:nvGrpSpPr>
        <p:grpSpPr bwMode="auto">
          <a:xfrm>
            <a:off x="1600200" y="2590800"/>
            <a:ext cx="914400" cy="1981200"/>
            <a:chOff x="864" y="1680"/>
            <a:chExt cx="576" cy="1248"/>
          </a:xfrm>
        </p:grpSpPr>
        <p:sp>
          <p:nvSpPr>
            <p:cNvPr id="129044" name="Line 9"/>
            <p:cNvSpPr>
              <a:spLocks noChangeShapeType="1"/>
            </p:cNvSpPr>
            <p:nvPr/>
          </p:nvSpPr>
          <p:spPr bwMode="auto">
            <a:xfrm flipV="1">
              <a:off x="864" y="1680"/>
              <a:ext cx="576" cy="624"/>
            </a:xfrm>
            <a:prstGeom prst="line">
              <a:avLst/>
            </a:prstGeom>
            <a:noFill/>
            <a:ln w="76200">
              <a:solidFill>
                <a:srgbClr val="33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9045" name="Line 10"/>
            <p:cNvSpPr>
              <a:spLocks noChangeShapeType="1"/>
            </p:cNvSpPr>
            <p:nvPr/>
          </p:nvSpPr>
          <p:spPr bwMode="auto">
            <a:xfrm>
              <a:off x="864" y="2304"/>
              <a:ext cx="528" cy="0"/>
            </a:xfrm>
            <a:prstGeom prst="line">
              <a:avLst/>
            </a:prstGeom>
            <a:noFill/>
            <a:ln w="76200">
              <a:solidFill>
                <a:srgbClr val="33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9046" name="Line 11"/>
            <p:cNvSpPr>
              <a:spLocks noChangeShapeType="1"/>
            </p:cNvSpPr>
            <p:nvPr/>
          </p:nvSpPr>
          <p:spPr bwMode="auto">
            <a:xfrm>
              <a:off x="864" y="2304"/>
              <a:ext cx="432" cy="624"/>
            </a:xfrm>
            <a:prstGeom prst="line">
              <a:avLst/>
            </a:prstGeom>
            <a:noFill/>
            <a:ln w="76200">
              <a:solidFill>
                <a:srgbClr val="33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29033" name="Text Box 12"/>
          <p:cNvSpPr txBox="1">
            <a:spLocks noChangeArrowheads="1"/>
          </p:cNvSpPr>
          <p:nvPr/>
        </p:nvSpPr>
        <p:spPr bwMode="auto">
          <a:xfrm rot="-5400000">
            <a:off x="953293" y="3313907"/>
            <a:ext cx="989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>
                <a:latin typeface="Times New Roman" charset="0"/>
              </a:rPr>
              <a:t>Mod 3</a:t>
            </a:r>
          </a:p>
        </p:txBody>
      </p:sp>
      <p:sp>
        <p:nvSpPr>
          <p:cNvPr id="129034" name="Rectangle 13"/>
          <p:cNvSpPr>
            <a:spLocks noChangeArrowheads="1"/>
          </p:cNvSpPr>
          <p:nvPr/>
        </p:nvSpPr>
        <p:spPr bwMode="auto">
          <a:xfrm>
            <a:off x="2743200" y="1981200"/>
            <a:ext cx="609600" cy="1295400"/>
          </a:xfrm>
          <a:prstGeom prst="rect">
            <a:avLst/>
          </a:prstGeom>
          <a:noFill/>
          <a:ln w="762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9035" name="Rectangle 14"/>
          <p:cNvSpPr>
            <a:spLocks noChangeArrowheads="1"/>
          </p:cNvSpPr>
          <p:nvPr/>
        </p:nvSpPr>
        <p:spPr bwMode="auto">
          <a:xfrm>
            <a:off x="2743200" y="3276600"/>
            <a:ext cx="609600" cy="1295400"/>
          </a:xfrm>
          <a:prstGeom prst="rect">
            <a:avLst/>
          </a:prstGeom>
          <a:noFill/>
          <a:ln w="762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9036" name="Rectangle 15"/>
          <p:cNvSpPr>
            <a:spLocks noChangeArrowheads="1"/>
          </p:cNvSpPr>
          <p:nvPr/>
        </p:nvSpPr>
        <p:spPr bwMode="auto">
          <a:xfrm>
            <a:off x="2743200" y="4572000"/>
            <a:ext cx="609600" cy="175260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9037" name="Text Box 16"/>
          <p:cNvSpPr txBox="1">
            <a:spLocks noChangeArrowheads="1"/>
          </p:cNvSpPr>
          <p:nvPr/>
        </p:nvSpPr>
        <p:spPr bwMode="auto">
          <a:xfrm rot="-5400000">
            <a:off x="7125493" y="3771107"/>
            <a:ext cx="989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>
                <a:latin typeface="Times New Roman" charset="0"/>
              </a:rPr>
              <a:t>Mod 3</a:t>
            </a:r>
          </a:p>
        </p:txBody>
      </p:sp>
      <p:sp>
        <p:nvSpPr>
          <p:cNvPr id="129038" name="Line 17"/>
          <p:cNvSpPr>
            <a:spLocks noChangeShapeType="1"/>
          </p:cNvSpPr>
          <p:nvPr/>
        </p:nvSpPr>
        <p:spPr bwMode="auto">
          <a:xfrm flipH="1" flipV="1">
            <a:off x="6324600" y="3200400"/>
            <a:ext cx="1066800" cy="838200"/>
          </a:xfrm>
          <a:prstGeom prst="line">
            <a:avLst/>
          </a:prstGeom>
          <a:noFill/>
          <a:ln w="762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9039" name="Line 18"/>
          <p:cNvSpPr>
            <a:spLocks noChangeShapeType="1"/>
          </p:cNvSpPr>
          <p:nvPr/>
        </p:nvSpPr>
        <p:spPr bwMode="auto">
          <a:xfrm flipH="1">
            <a:off x="6400800" y="4038600"/>
            <a:ext cx="990600" cy="76200"/>
          </a:xfrm>
          <a:prstGeom prst="line">
            <a:avLst/>
          </a:prstGeom>
          <a:noFill/>
          <a:ln w="762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9040" name="Line 19"/>
          <p:cNvSpPr>
            <a:spLocks noChangeShapeType="1"/>
          </p:cNvSpPr>
          <p:nvPr/>
        </p:nvSpPr>
        <p:spPr bwMode="auto">
          <a:xfrm flipH="1">
            <a:off x="6477000" y="4038600"/>
            <a:ext cx="914400" cy="838200"/>
          </a:xfrm>
          <a:prstGeom prst="line">
            <a:avLst/>
          </a:prstGeom>
          <a:noFill/>
          <a:ln w="762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9041" name="Rectangle 20"/>
          <p:cNvSpPr>
            <a:spLocks noChangeArrowheads="1"/>
          </p:cNvSpPr>
          <p:nvPr/>
        </p:nvSpPr>
        <p:spPr bwMode="auto">
          <a:xfrm>
            <a:off x="5257800" y="2057400"/>
            <a:ext cx="609600" cy="1295400"/>
          </a:xfrm>
          <a:prstGeom prst="rect">
            <a:avLst/>
          </a:prstGeom>
          <a:noFill/>
          <a:ln w="762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9042" name="Rectangle 21"/>
          <p:cNvSpPr>
            <a:spLocks noChangeArrowheads="1"/>
          </p:cNvSpPr>
          <p:nvPr/>
        </p:nvSpPr>
        <p:spPr bwMode="auto">
          <a:xfrm>
            <a:off x="5257800" y="3429000"/>
            <a:ext cx="609600" cy="1371600"/>
          </a:xfrm>
          <a:prstGeom prst="rect">
            <a:avLst/>
          </a:prstGeom>
          <a:noFill/>
          <a:ln w="762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9043" name="Rectangle 22"/>
          <p:cNvSpPr>
            <a:spLocks noChangeArrowheads="1"/>
          </p:cNvSpPr>
          <p:nvPr/>
        </p:nvSpPr>
        <p:spPr bwMode="auto">
          <a:xfrm>
            <a:off x="5257800" y="4800600"/>
            <a:ext cx="609600" cy="152400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37252F9-D497-5048-BE96-80D9607EF868}" type="slidenum">
              <a:rPr lang="en-US" sz="1400">
                <a:solidFill>
                  <a:srgbClr val="CC66FF"/>
                </a:solidFill>
              </a:rPr>
              <a:pPr/>
              <a:t>65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>
                <a:latin typeface="Arial Black" charset="0"/>
              </a:rPr>
              <a:t>Mengendurchschnitt mit </a:t>
            </a:r>
            <a:br>
              <a:rPr lang="de-DE" sz="2800">
                <a:latin typeface="Arial Black" charset="0"/>
              </a:rPr>
            </a:br>
            <a:r>
              <a:rPr lang="de-DE" sz="2800">
                <a:latin typeface="Arial Black" charset="0"/>
              </a:rPr>
              <a:t>einem Hash/Partitionierungs-Algorithmus</a:t>
            </a:r>
          </a:p>
        </p:txBody>
      </p:sp>
      <p:sp>
        <p:nvSpPr>
          <p:cNvPr id="131075" name="AutoShape 3"/>
          <p:cNvSpPr>
            <a:spLocks noChangeArrowheads="1"/>
          </p:cNvSpPr>
          <p:nvPr/>
        </p:nvSpPr>
        <p:spPr bwMode="auto">
          <a:xfrm>
            <a:off x="228600" y="12954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 b="1">
                <a:latin typeface="Times New Roman" charset="0"/>
              </a:rPr>
              <a:t>R</a:t>
            </a:r>
          </a:p>
          <a:p>
            <a:r>
              <a:rPr lang="de-DE" sz="2800">
                <a:latin typeface="Times New Roman" charset="0"/>
              </a:rPr>
              <a:t>2</a:t>
            </a:r>
          </a:p>
          <a:p>
            <a:r>
              <a:rPr lang="de-DE" sz="2800">
                <a:latin typeface="Times New Roman" charset="0"/>
              </a:rPr>
              <a:t>3</a:t>
            </a:r>
          </a:p>
          <a:p>
            <a:r>
              <a:rPr lang="de-DE" sz="2800">
                <a:latin typeface="Times New Roman" charset="0"/>
              </a:rPr>
              <a:t>44</a:t>
            </a:r>
          </a:p>
          <a:p>
            <a:r>
              <a:rPr lang="de-DE" sz="2800">
                <a:latin typeface="Times New Roman" charset="0"/>
              </a:rPr>
              <a:t>5</a:t>
            </a:r>
          </a:p>
          <a:p>
            <a:r>
              <a:rPr lang="de-DE" sz="2800">
                <a:latin typeface="Times New Roman" charset="0"/>
              </a:rPr>
              <a:t>76</a:t>
            </a:r>
          </a:p>
          <a:p>
            <a:r>
              <a:rPr lang="de-DE" sz="2800">
                <a:latin typeface="Times New Roman" charset="0"/>
              </a:rPr>
              <a:t>90</a:t>
            </a:r>
          </a:p>
          <a:p>
            <a:r>
              <a:rPr lang="de-DE" sz="2800">
                <a:latin typeface="Times New Roman" charset="0"/>
              </a:rPr>
              <a:t>13</a:t>
            </a:r>
          </a:p>
          <a:p>
            <a:r>
              <a:rPr lang="de-DE" sz="2800">
                <a:latin typeface="Times New Roman" charset="0"/>
              </a:rPr>
              <a:t>17</a:t>
            </a:r>
          </a:p>
          <a:p>
            <a:r>
              <a:rPr lang="de-DE" sz="2800">
                <a:latin typeface="Times New Roman" charset="0"/>
              </a:rPr>
              <a:t>42</a:t>
            </a:r>
          </a:p>
          <a:p>
            <a:r>
              <a:rPr lang="de-DE" sz="2800">
                <a:latin typeface="Times New Roman" charset="0"/>
              </a:rPr>
              <a:t>88</a:t>
            </a:r>
          </a:p>
          <a:p>
            <a:endParaRPr lang="de-DE" sz="2800">
              <a:latin typeface="Times New Roman" charset="0"/>
            </a:endParaRPr>
          </a:p>
        </p:txBody>
      </p:sp>
      <p:sp>
        <p:nvSpPr>
          <p:cNvPr id="131076" name="AutoShape 4"/>
          <p:cNvSpPr>
            <a:spLocks noChangeArrowheads="1"/>
          </p:cNvSpPr>
          <p:nvPr/>
        </p:nvSpPr>
        <p:spPr bwMode="auto">
          <a:xfrm>
            <a:off x="7848600" y="12954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de-DE" sz="2800" b="1">
                <a:latin typeface="Times New Roman" charset="0"/>
              </a:rPr>
              <a:t>S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44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17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97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4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6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27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2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13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3</a:t>
            </a:r>
          </a:p>
          <a:p>
            <a:pPr>
              <a:lnSpc>
                <a:spcPct val="110000"/>
              </a:lnSpc>
            </a:pPr>
            <a:endParaRPr lang="de-DE" sz="2800">
              <a:latin typeface="Times New Roman" charset="0"/>
            </a:endParaRPr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3733800" y="1143000"/>
            <a:ext cx="11969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3200">
                <a:latin typeface="Times New Roman" charset="0"/>
              </a:rPr>
              <a:t>R </a:t>
            </a:r>
            <a:r>
              <a:rPr lang="de-DE" sz="3200">
                <a:latin typeface="Times New Roman" charset="0"/>
                <a:sym typeface="Symbol" charset="0"/>
              </a:rPr>
              <a:t> S</a:t>
            </a:r>
            <a:endParaRPr lang="de-DE" sz="3200">
              <a:latin typeface="Times New Roman" charset="0"/>
            </a:endParaRPr>
          </a:p>
        </p:txBody>
      </p:sp>
      <p:sp>
        <p:nvSpPr>
          <p:cNvPr id="131078" name="AutoShape 6"/>
          <p:cNvSpPr>
            <a:spLocks noChangeArrowheads="1"/>
          </p:cNvSpPr>
          <p:nvPr/>
        </p:nvSpPr>
        <p:spPr bwMode="auto">
          <a:xfrm>
            <a:off x="2514600" y="13716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 b="1">
                <a:latin typeface="Times New Roman" charset="0"/>
              </a:rPr>
              <a:t>R</a:t>
            </a:r>
          </a:p>
          <a:p>
            <a:r>
              <a:rPr lang="de-DE" sz="2800">
                <a:latin typeface="Times New Roman" charset="0"/>
              </a:rPr>
              <a:t>3</a:t>
            </a:r>
          </a:p>
          <a:p>
            <a:r>
              <a:rPr lang="de-DE" sz="2800">
                <a:latin typeface="Times New Roman" charset="0"/>
              </a:rPr>
              <a:t>90</a:t>
            </a:r>
          </a:p>
          <a:p>
            <a:r>
              <a:rPr lang="de-DE" sz="2800">
                <a:latin typeface="Times New Roman" charset="0"/>
              </a:rPr>
              <a:t>42</a:t>
            </a:r>
          </a:p>
          <a:p>
            <a:r>
              <a:rPr lang="de-DE" sz="2800">
                <a:latin typeface="Times New Roman" charset="0"/>
              </a:rPr>
              <a:t>76</a:t>
            </a:r>
          </a:p>
          <a:p>
            <a:r>
              <a:rPr lang="de-DE" sz="2800">
                <a:latin typeface="Times New Roman" charset="0"/>
              </a:rPr>
              <a:t>13</a:t>
            </a:r>
          </a:p>
          <a:p>
            <a:r>
              <a:rPr lang="de-DE" sz="2800">
                <a:latin typeface="Times New Roman" charset="0"/>
              </a:rPr>
              <a:t>88</a:t>
            </a:r>
          </a:p>
          <a:p>
            <a:r>
              <a:rPr lang="de-DE" sz="2800">
                <a:latin typeface="Times New Roman" charset="0"/>
              </a:rPr>
              <a:t>2</a:t>
            </a:r>
          </a:p>
          <a:p>
            <a:r>
              <a:rPr lang="de-DE" sz="2800">
                <a:latin typeface="Times New Roman" charset="0"/>
              </a:rPr>
              <a:t>44</a:t>
            </a:r>
          </a:p>
          <a:p>
            <a:r>
              <a:rPr lang="de-DE" sz="2800">
                <a:latin typeface="Times New Roman" charset="0"/>
              </a:rPr>
              <a:t>5</a:t>
            </a:r>
          </a:p>
          <a:p>
            <a:r>
              <a:rPr lang="de-DE" sz="2800">
                <a:latin typeface="Times New Roman" charset="0"/>
              </a:rPr>
              <a:t>17</a:t>
            </a:r>
          </a:p>
          <a:p>
            <a:endParaRPr lang="de-DE" sz="2800">
              <a:latin typeface="Times New Roman" charset="0"/>
            </a:endParaRPr>
          </a:p>
        </p:txBody>
      </p:sp>
      <p:sp>
        <p:nvSpPr>
          <p:cNvPr id="131079" name="AutoShape 7"/>
          <p:cNvSpPr>
            <a:spLocks noChangeArrowheads="1"/>
          </p:cNvSpPr>
          <p:nvPr/>
        </p:nvSpPr>
        <p:spPr bwMode="auto">
          <a:xfrm>
            <a:off x="5029200" y="13716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de-DE" sz="2800" b="1">
                <a:latin typeface="Times New Roman" charset="0"/>
              </a:rPr>
              <a:t>S</a:t>
            </a:r>
            <a:endParaRPr lang="de-DE" sz="2800">
              <a:latin typeface="Times New Roman" charset="0"/>
            </a:endParaRP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6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27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3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97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4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13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44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17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2</a:t>
            </a:r>
          </a:p>
          <a:p>
            <a:pPr>
              <a:lnSpc>
                <a:spcPct val="110000"/>
              </a:lnSpc>
            </a:pPr>
            <a:endParaRPr lang="de-DE" sz="2800">
              <a:latin typeface="Times New Roman" charset="0"/>
            </a:endParaRPr>
          </a:p>
        </p:txBody>
      </p:sp>
      <p:grpSp>
        <p:nvGrpSpPr>
          <p:cNvPr id="131080" name="Group 8"/>
          <p:cNvGrpSpPr>
            <a:grpSpLocks/>
          </p:cNvGrpSpPr>
          <p:nvPr/>
        </p:nvGrpSpPr>
        <p:grpSpPr bwMode="auto">
          <a:xfrm>
            <a:off x="1600200" y="2590800"/>
            <a:ext cx="914400" cy="1981200"/>
            <a:chOff x="864" y="1680"/>
            <a:chExt cx="576" cy="1248"/>
          </a:xfrm>
        </p:grpSpPr>
        <p:sp>
          <p:nvSpPr>
            <p:cNvPr id="131095" name="Line 9"/>
            <p:cNvSpPr>
              <a:spLocks noChangeShapeType="1"/>
            </p:cNvSpPr>
            <p:nvPr/>
          </p:nvSpPr>
          <p:spPr bwMode="auto">
            <a:xfrm flipV="1">
              <a:off x="864" y="1680"/>
              <a:ext cx="576" cy="624"/>
            </a:xfrm>
            <a:prstGeom prst="line">
              <a:avLst/>
            </a:prstGeom>
            <a:noFill/>
            <a:ln w="76200">
              <a:solidFill>
                <a:srgbClr val="33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1096" name="Line 10"/>
            <p:cNvSpPr>
              <a:spLocks noChangeShapeType="1"/>
            </p:cNvSpPr>
            <p:nvPr/>
          </p:nvSpPr>
          <p:spPr bwMode="auto">
            <a:xfrm>
              <a:off x="864" y="2304"/>
              <a:ext cx="528" cy="0"/>
            </a:xfrm>
            <a:prstGeom prst="line">
              <a:avLst/>
            </a:prstGeom>
            <a:noFill/>
            <a:ln w="76200">
              <a:solidFill>
                <a:srgbClr val="33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1097" name="Line 11"/>
            <p:cNvSpPr>
              <a:spLocks noChangeShapeType="1"/>
            </p:cNvSpPr>
            <p:nvPr/>
          </p:nvSpPr>
          <p:spPr bwMode="auto">
            <a:xfrm>
              <a:off x="864" y="2304"/>
              <a:ext cx="432" cy="624"/>
            </a:xfrm>
            <a:prstGeom prst="line">
              <a:avLst/>
            </a:prstGeom>
            <a:noFill/>
            <a:ln w="76200">
              <a:solidFill>
                <a:srgbClr val="33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31081" name="Text Box 12"/>
          <p:cNvSpPr txBox="1">
            <a:spLocks noChangeArrowheads="1"/>
          </p:cNvSpPr>
          <p:nvPr/>
        </p:nvSpPr>
        <p:spPr bwMode="auto">
          <a:xfrm rot="-5400000">
            <a:off x="953293" y="3313907"/>
            <a:ext cx="989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>
                <a:latin typeface="Times New Roman" charset="0"/>
              </a:rPr>
              <a:t>Mod 3</a:t>
            </a:r>
          </a:p>
        </p:txBody>
      </p:sp>
      <p:sp>
        <p:nvSpPr>
          <p:cNvPr id="131082" name="Rectangle 13"/>
          <p:cNvSpPr>
            <a:spLocks noChangeArrowheads="1"/>
          </p:cNvSpPr>
          <p:nvPr/>
        </p:nvSpPr>
        <p:spPr bwMode="auto">
          <a:xfrm>
            <a:off x="2743200" y="1981200"/>
            <a:ext cx="609600" cy="1295400"/>
          </a:xfrm>
          <a:prstGeom prst="rect">
            <a:avLst/>
          </a:prstGeom>
          <a:noFill/>
          <a:ln w="762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1083" name="Rectangle 14"/>
          <p:cNvSpPr>
            <a:spLocks noChangeArrowheads="1"/>
          </p:cNvSpPr>
          <p:nvPr/>
        </p:nvSpPr>
        <p:spPr bwMode="auto">
          <a:xfrm>
            <a:off x="2743200" y="3276600"/>
            <a:ext cx="609600" cy="1295400"/>
          </a:xfrm>
          <a:prstGeom prst="rect">
            <a:avLst/>
          </a:prstGeom>
          <a:noFill/>
          <a:ln w="762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1084" name="Rectangle 15"/>
          <p:cNvSpPr>
            <a:spLocks noChangeArrowheads="1"/>
          </p:cNvSpPr>
          <p:nvPr/>
        </p:nvSpPr>
        <p:spPr bwMode="auto">
          <a:xfrm>
            <a:off x="2743200" y="4572000"/>
            <a:ext cx="609600" cy="175260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1085" name="Text Box 16"/>
          <p:cNvSpPr txBox="1">
            <a:spLocks noChangeArrowheads="1"/>
          </p:cNvSpPr>
          <p:nvPr/>
        </p:nvSpPr>
        <p:spPr bwMode="auto">
          <a:xfrm rot="-5400000">
            <a:off x="7125493" y="3771107"/>
            <a:ext cx="989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>
                <a:latin typeface="Times New Roman" charset="0"/>
              </a:rPr>
              <a:t>Mod 3</a:t>
            </a:r>
          </a:p>
        </p:txBody>
      </p:sp>
      <p:sp>
        <p:nvSpPr>
          <p:cNvPr id="131086" name="Line 17"/>
          <p:cNvSpPr>
            <a:spLocks noChangeShapeType="1"/>
          </p:cNvSpPr>
          <p:nvPr/>
        </p:nvSpPr>
        <p:spPr bwMode="auto">
          <a:xfrm flipH="1" flipV="1">
            <a:off x="6324600" y="3200400"/>
            <a:ext cx="1066800" cy="838200"/>
          </a:xfrm>
          <a:prstGeom prst="line">
            <a:avLst/>
          </a:prstGeom>
          <a:noFill/>
          <a:ln w="762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1087" name="Line 18"/>
          <p:cNvSpPr>
            <a:spLocks noChangeShapeType="1"/>
          </p:cNvSpPr>
          <p:nvPr/>
        </p:nvSpPr>
        <p:spPr bwMode="auto">
          <a:xfrm flipH="1">
            <a:off x="6400800" y="4038600"/>
            <a:ext cx="990600" cy="76200"/>
          </a:xfrm>
          <a:prstGeom prst="line">
            <a:avLst/>
          </a:prstGeom>
          <a:noFill/>
          <a:ln w="762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1088" name="Line 19"/>
          <p:cNvSpPr>
            <a:spLocks noChangeShapeType="1"/>
          </p:cNvSpPr>
          <p:nvPr/>
        </p:nvSpPr>
        <p:spPr bwMode="auto">
          <a:xfrm flipH="1">
            <a:off x="6477000" y="4038600"/>
            <a:ext cx="914400" cy="838200"/>
          </a:xfrm>
          <a:prstGeom prst="line">
            <a:avLst/>
          </a:prstGeom>
          <a:noFill/>
          <a:ln w="762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1089" name="Rectangle 20"/>
          <p:cNvSpPr>
            <a:spLocks noChangeArrowheads="1"/>
          </p:cNvSpPr>
          <p:nvPr/>
        </p:nvSpPr>
        <p:spPr bwMode="auto">
          <a:xfrm>
            <a:off x="5257800" y="2057400"/>
            <a:ext cx="609600" cy="1295400"/>
          </a:xfrm>
          <a:prstGeom prst="rect">
            <a:avLst/>
          </a:prstGeom>
          <a:noFill/>
          <a:ln w="762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1090" name="Rectangle 21"/>
          <p:cNvSpPr>
            <a:spLocks noChangeArrowheads="1"/>
          </p:cNvSpPr>
          <p:nvPr/>
        </p:nvSpPr>
        <p:spPr bwMode="auto">
          <a:xfrm>
            <a:off x="5257800" y="3429000"/>
            <a:ext cx="609600" cy="1371600"/>
          </a:xfrm>
          <a:prstGeom prst="rect">
            <a:avLst/>
          </a:prstGeom>
          <a:noFill/>
          <a:ln w="762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1091" name="Rectangle 22"/>
          <p:cNvSpPr>
            <a:spLocks noChangeArrowheads="1"/>
          </p:cNvSpPr>
          <p:nvPr/>
        </p:nvSpPr>
        <p:spPr bwMode="auto">
          <a:xfrm>
            <a:off x="5257800" y="4800600"/>
            <a:ext cx="609600" cy="152400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1092" name="AutoShape 23"/>
          <p:cNvSpPr>
            <a:spLocks noChangeArrowheads="1"/>
          </p:cNvSpPr>
          <p:nvPr/>
        </p:nvSpPr>
        <p:spPr bwMode="auto">
          <a:xfrm>
            <a:off x="3505200" y="2057400"/>
            <a:ext cx="16764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03 w 21600"/>
              <a:gd name="T13" fmla="*/ 16330 h 21600"/>
              <a:gd name="T14" fmla="*/ 19297 w 21600"/>
              <a:gd name="T15" fmla="*/ 2028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8857" y="6505"/>
                </a:lnTo>
                <a:lnTo>
                  <a:pt x="9634" y="6505"/>
                </a:lnTo>
                <a:lnTo>
                  <a:pt x="9634" y="16330"/>
                </a:lnTo>
                <a:lnTo>
                  <a:pt x="3838" y="16330"/>
                </a:lnTo>
                <a:lnTo>
                  <a:pt x="3838" y="15013"/>
                </a:lnTo>
                <a:lnTo>
                  <a:pt x="0" y="18307"/>
                </a:lnTo>
                <a:lnTo>
                  <a:pt x="3838" y="21600"/>
                </a:lnTo>
                <a:lnTo>
                  <a:pt x="3838" y="20283"/>
                </a:lnTo>
                <a:lnTo>
                  <a:pt x="17762" y="20283"/>
                </a:lnTo>
                <a:lnTo>
                  <a:pt x="17762" y="21600"/>
                </a:lnTo>
                <a:lnTo>
                  <a:pt x="21600" y="18307"/>
                </a:lnTo>
                <a:lnTo>
                  <a:pt x="17762" y="15013"/>
                </a:lnTo>
                <a:lnTo>
                  <a:pt x="17762" y="16330"/>
                </a:lnTo>
                <a:lnTo>
                  <a:pt x="11966" y="16330"/>
                </a:lnTo>
                <a:lnTo>
                  <a:pt x="11966" y="6505"/>
                </a:lnTo>
                <a:lnTo>
                  <a:pt x="12743" y="6505"/>
                </a:lnTo>
                <a:lnTo>
                  <a:pt x="10800" y="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1093" name="AutoShape 24"/>
          <p:cNvSpPr>
            <a:spLocks noChangeArrowheads="1"/>
          </p:cNvSpPr>
          <p:nvPr/>
        </p:nvSpPr>
        <p:spPr bwMode="auto">
          <a:xfrm>
            <a:off x="3505200" y="3276600"/>
            <a:ext cx="16764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03 w 21600"/>
              <a:gd name="T13" fmla="*/ 16330 h 21600"/>
              <a:gd name="T14" fmla="*/ 19297 w 21600"/>
              <a:gd name="T15" fmla="*/ 2028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8857" y="6505"/>
                </a:lnTo>
                <a:lnTo>
                  <a:pt x="9634" y="6505"/>
                </a:lnTo>
                <a:lnTo>
                  <a:pt x="9634" y="16330"/>
                </a:lnTo>
                <a:lnTo>
                  <a:pt x="3838" y="16330"/>
                </a:lnTo>
                <a:lnTo>
                  <a:pt x="3838" y="15013"/>
                </a:lnTo>
                <a:lnTo>
                  <a:pt x="0" y="18307"/>
                </a:lnTo>
                <a:lnTo>
                  <a:pt x="3838" y="21600"/>
                </a:lnTo>
                <a:lnTo>
                  <a:pt x="3838" y="20283"/>
                </a:lnTo>
                <a:lnTo>
                  <a:pt x="17762" y="20283"/>
                </a:lnTo>
                <a:lnTo>
                  <a:pt x="17762" y="21600"/>
                </a:lnTo>
                <a:lnTo>
                  <a:pt x="21600" y="18307"/>
                </a:lnTo>
                <a:lnTo>
                  <a:pt x="17762" y="15013"/>
                </a:lnTo>
                <a:lnTo>
                  <a:pt x="17762" y="16330"/>
                </a:lnTo>
                <a:lnTo>
                  <a:pt x="11966" y="16330"/>
                </a:lnTo>
                <a:lnTo>
                  <a:pt x="11966" y="6505"/>
                </a:lnTo>
                <a:lnTo>
                  <a:pt x="12743" y="6505"/>
                </a:lnTo>
                <a:lnTo>
                  <a:pt x="10800" y="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1094" name="AutoShape 25"/>
          <p:cNvSpPr>
            <a:spLocks noChangeArrowheads="1"/>
          </p:cNvSpPr>
          <p:nvPr/>
        </p:nvSpPr>
        <p:spPr bwMode="auto">
          <a:xfrm>
            <a:off x="3505200" y="4495800"/>
            <a:ext cx="16764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03 w 21600"/>
              <a:gd name="T13" fmla="*/ 16330 h 21600"/>
              <a:gd name="T14" fmla="*/ 19297 w 21600"/>
              <a:gd name="T15" fmla="*/ 2028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8857" y="6505"/>
                </a:lnTo>
                <a:lnTo>
                  <a:pt x="9634" y="6505"/>
                </a:lnTo>
                <a:lnTo>
                  <a:pt x="9634" y="16330"/>
                </a:lnTo>
                <a:lnTo>
                  <a:pt x="3838" y="16330"/>
                </a:lnTo>
                <a:lnTo>
                  <a:pt x="3838" y="15013"/>
                </a:lnTo>
                <a:lnTo>
                  <a:pt x="0" y="18307"/>
                </a:lnTo>
                <a:lnTo>
                  <a:pt x="3838" y="21600"/>
                </a:lnTo>
                <a:lnTo>
                  <a:pt x="3838" y="20283"/>
                </a:lnTo>
                <a:lnTo>
                  <a:pt x="17762" y="20283"/>
                </a:lnTo>
                <a:lnTo>
                  <a:pt x="17762" y="21600"/>
                </a:lnTo>
                <a:lnTo>
                  <a:pt x="21600" y="18307"/>
                </a:lnTo>
                <a:lnTo>
                  <a:pt x="17762" y="15013"/>
                </a:lnTo>
                <a:lnTo>
                  <a:pt x="17762" y="16330"/>
                </a:lnTo>
                <a:lnTo>
                  <a:pt x="11966" y="16330"/>
                </a:lnTo>
                <a:lnTo>
                  <a:pt x="11966" y="6505"/>
                </a:lnTo>
                <a:lnTo>
                  <a:pt x="12743" y="6505"/>
                </a:lnTo>
                <a:lnTo>
                  <a:pt x="10800" y="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E3AF0B2-6646-D648-BD02-80EFAE679452}" type="slidenum">
              <a:rPr lang="en-US" sz="1400">
                <a:solidFill>
                  <a:srgbClr val="CC66FF"/>
                </a:solidFill>
              </a:rPr>
              <a:pPr/>
              <a:t>66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>
                <a:latin typeface="Arial Black" charset="0"/>
              </a:rPr>
              <a:t>Mengendurchschnitt mit </a:t>
            </a:r>
            <a:br>
              <a:rPr lang="de-DE" sz="2800">
                <a:latin typeface="Arial Black" charset="0"/>
              </a:rPr>
            </a:br>
            <a:r>
              <a:rPr lang="de-DE" sz="2800">
                <a:latin typeface="Arial Black" charset="0"/>
              </a:rPr>
              <a:t>einem Hash/Partitionierungs-Algorithmus</a:t>
            </a:r>
          </a:p>
        </p:txBody>
      </p:sp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3733800" y="1143000"/>
            <a:ext cx="11969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3200">
                <a:latin typeface="Times New Roman" charset="0"/>
              </a:rPr>
              <a:t>R </a:t>
            </a:r>
            <a:r>
              <a:rPr lang="de-DE" sz="3200">
                <a:latin typeface="Times New Roman" charset="0"/>
                <a:sym typeface="Symbol" charset="0"/>
              </a:rPr>
              <a:t> S</a:t>
            </a:r>
            <a:endParaRPr lang="de-DE" sz="3200">
              <a:latin typeface="Times New Roman" charset="0"/>
            </a:endParaRPr>
          </a:p>
        </p:txBody>
      </p:sp>
      <p:sp>
        <p:nvSpPr>
          <p:cNvPr id="133124" name="AutoShape 4"/>
          <p:cNvSpPr>
            <a:spLocks noChangeArrowheads="1"/>
          </p:cNvSpPr>
          <p:nvPr/>
        </p:nvSpPr>
        <p:spPr bwMode="auto">
          <a:xfrm>
            <a:off x="304800" y="12192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 b="1">
                <a:latin typeface="Times New Roman" charset="0"/>
              </a:rPr>
              <a:t>R</a:t>
            </a:r>
          </a:p>
          <a:p>
            <a:r>
              <a:rPr lang="de-DE" sz="2800">
                <a:latin typeface="Times New Roman" charset="0"/>
              </a:rPr>
              <a:t>3</a:t>
            </a:r>
          </a:p>
          <a:p>
            <a:r>
              <a:rPr lang="de-DE" sz="2800">
                <a:latin typeface="Times New Roman" charset="0"/>
              </a:rPr>
              <a:t>90</a:t>
            </a:r>
          </a:p>
          <a:p>
            <a:r>
              <a:rPr lang="de-DE" sz="2800">
                <a:latin typeface="Times New Roman" charset="0"/>
              </a:rPr>
              <a:t>42</a:t>
            </a:r>
          </a:p>
          <a:p>
            <a:r>
              <a:rPr lang="de-DE" sz="2800">
                <a:latin typeface="Times New Roman" charset="0"/>
              </a:rPr>
              <a:t>76</a:t>
            </a:r>
          </a:p>
          <a:p>
            <a:r>
              <a:rPr lang="de-DE" sz="2800">
                <a:latin typeface="Times New Roman" charset="0"/>
              </a:rPr>
              <a:t>13</a:t>
            </a:r>
          </a:p>
          <a:p>
            <a:r>
              <a:rPr lang="de-DE" sz="2800">
                <a:latin typeface="Times New Roman" charset="0"/>
              </a:rPr>
              <a:t>88</a:t>
            </a:r>
          </a:p>
          <a:p>
            <a:r>
              <a:rPr lang="de-DE" sz="2800">
                <a:latin typeface="Times New Roman" charset="0"/>
              </a:rPr>
              <a:t>2</a:t>
            </a:r>
          </a:p>
          <a:p>
            <a:r>
              <a:rPr lang="de-DE" sz="2800">
                <a:latin typeface="Times New Roman" charset="0"/>
              </a:rPr>
              <a:t>44</a:t>
            </a:r>
          </a:p>
          <a:p>
            <a:r>
              <a:rPr lang="de-DE" sz="2800">
                <a:latin typeface="Times New Roman" charset="0"/>
              </a:rPr>
              <a:t>5</a:t>
            </a:r>
          </a:p>
          <a:p>
            <a:r>
              <a:rPr lang="de-DE" sz="2800">
                <a:latin typeface="Times New Roman" charset="0"/>
              </a:rPr>
              <a:t>17</a:t>
            </a:r>
          </a:p>
          <a:p>
            <a:endParaRPr lang="de-DE" sz="2800">
              <a:latin typeface="Times New Roman" charset="0"/>
            </a:endParaRPr>
          </a:p>
        </p:txBody>
      </p:sp>
      <p:sp>
        <p:nvSpPr>
          <p:cNvPr id="133125" name="AutoShape 5"/>
          <p:cNvSpPr>
            <a:spLocks noChangeArrowheads="1"/>
          </p:cNvSpPr>
          <p:nvPr/>
        </p:nvSpPr>
        <p:spPr bwMode="auto">
          <a:xfrm>
            <a:off x="7848600" y="13716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de-DE" sz="2800" b="1">
                <a:latin typeface="Times New Roman" charset="0"/>
              </a:rPr>
              <a:t>S</a:t>
            </a:r>
            <a:endParaRPr lang="de-DE" sz="2800">
              <a:latin typeface="Times New Roman" charset="0"/>
            </a:endParaRP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6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27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3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97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4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13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44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17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2</a:t>
            </a:r>
          </a:p>
          <a:p>
            <a:pPr>
              <a:lnSpc>
                <a:spcPct val="110000"/>
              </a:lnSpc>
            </a:pPr>
            <a:endParaRPr lang="de-DE" sz="2800">
              <a:latin typeface="Times New Roman" charset="0"/>
            </a:endParaRPr>
          </a:p>
        </p:txBody>
      </p:sp>
      <p:sp>
        <p:nvSpPr>
          <p:cNvPr id="133126" name="Rectangle 6"/>
          <p:cNvSpPr>
            <a:spLocks noChangeArrowheads="1"/>
          </p:cNvSpPr>
          <p:nvPr/>
        </p:nvSpPr>
        <p:spPr bwMode="auto">
          <a:xfrm>
            <a:off x="533400" y="1828800"/>
            <a:ext cx="609600" cy="1295400"/>
          </a:xfrm>
          <a:prstGeom prst="rect">
            <a:avLst/>
          </a:prstGeom>
          <a:noFill/>
          <a:ln w="762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3127" name="Rectangle 7"/>
          <p:cNvSpPr>
            <a:spLocks noChangeArrowheads="1"/>
          </p:cNvSpPr>
          <p:nvPr/>
        </p:nvSpPr>
        <p:spPr bwMode="auto">
          <a:xfrm>
            <a:off x="533400" y="3124200"/>
            <a:ext cx="609600" cy="1295400"/>
          </a:xfrm>
          <a:prstGeom prst="rect">
            <a:avLst/>
          </a:prstGeom>
          <a:noFill/>
          <a:ln w="762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3128" name="Rectangle 8"/>
          <p:cNvSpPr>
            <a:spLocks noChangeArrowheads="1"/>
          </p:cNvSpPr>
          <p:nvPr/>
        </p:nvSpPr>
        <p:spPr bwMode="auto">
          <a:xfrm>
            <a:off x="533400" y="4419600"/>
            <a:ext cx="609600" cy="175260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3129" name="Rectangle 9"/>
          <p:cNvSpPr>
            <a:spLocks noChangeArrowheads="1"/>
          </p:cNvSpPr>
          <p:nvPr/>
        </p:nvSpPr>
        <p:spPr bwMode="auto">
          <a:xfrm>
            <a:off x="8077200" y="2057400"/>
            <a:ext cx="609600" cy="1295400"/>
          </a:xfrm>
          <a:prstGeom prst="rect">
            <a:avLst/>
          </a:prstGeom>
          <a:noFill/>
          <a:ln w="762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3130" name="Rectangle 10"/>
          <p:cNvSpPr>
            <a:spLocks noChangeArrowheads="1"/>
          </p:cNvSpPr>
          <p:nvPr/>
        </p:nvSpPr>
        <p:spPr bwMode="auto">
          <a:xfrm>
            <a:off x="8077200" y="3429000"/>
            <a:ext cx="609600" cy="1371600"/>
          </a:xfrm>
          <a:prstGeom prst="rect">
            <a:avLst/>
          </a:prstGeom>
          <a:noFill/>
          <a:ln w="762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3131" name="Rectangle 11"/>
          <p:cNvSpPr>
            <a:spLocks noChangeArrowheads="1"/>
          </p:cNvSpPr>
          <p:nvPr/>
        </p:nvSpPr>
        <p:spPr bwMode="auto">
          <a:xfrm>
            <a:off x="8077200" y="4800600"/>
            <a:ext cx="609600" cy="152400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3132" name="Rectangle 12"/>
          <p:cNvSpPr>
            <a:spLocks noChangeArrowheads="1"/>
          </p:cNvSpPr>
          <p:nvPr/>
        </p:nvSpPr>
        <p:spPr bwMode="auto">
          <a:xfrm>
            <a:off x="4495800" y="1905000"/>
            <a:ext cx="685800" cy="4572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3133" name="Rectangle 13"/>
          <p:cNvSpPr>
            <a:spLocks noChangeArrowheads="1"/>
          </p:cNvSpPr>
          <p:nvPr/>
        </p:nvSpPr>
        <p:spPr bwMode="auto">
          <a:xfrm>
            <a:off x="4495800" y="2362200"/>
            <a:ext cx="685800" cy="4572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6</a:t>
            </a:r>
          </a:p>
        </p:txBody>
      </p:sp>
      <p:sp>
        <p:nvSpPr>
          <p:cNvPr id="133134" name="Rectangle 14"/>
          <p:cNvSpPr>
            <a:spLocks noChangeArrowheads="1"/>
          </p:cNvSpPr>
          <p:nvPr/>
        </p:nvSpPr>
        <p:spPr bwMode="auto">
          <a:xfrm>
            <a:off x="4495800" y="2819400"/>
            <a:ext cx="685800" cy="4572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27</a:t>
            </a:r>
          </a:p>
        </p:txBody>
      </p:sp>
      <p:sp>
        <p:nvSpPr>
          <p:cNvPr id="133135" name="Rectangle 15"/>
          <p:cNvSpPr>
            <a:spLocks noChangeArrowheads="1"/>
          </p:cNvSpPr>
          <p:nvPr/>
        </p:nvSpPr>
        <p:spPr bwMode="auto">
          <a:xfrm>
            <a:off x="4495800" y="3276600"/>
            <a:ext cx="685800" cy="4572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3</a:t>
            </a:r>
          </a:p>
        </p:txBody>
      </p:sp>
      <p:sp>
        <p:nvSpPr>
          <p:cNvPr id="133136" name="Rectangle 16"/>
          <p:cNvSpPr>
            <a:spLocks noChangeArrowheads="1"/>
          </p:cNvSpPr>
          <p:nvPr/>
        </p:nvSpPr>
        <p:spPr bwMode="auto">
          <a:xfrm>
            <a:off x="4495800" y="3733800"/>
            <a:ext cx="685800" cy="4572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3137" name="Text Box 17"/>
          <p:cNvSpPr txBox="1">
            <a:spLocks noChangeArrowheads="1"/>
          </p:cNvSpPr>
          <p:nvPr/>
        </p:nvSpPr>
        <p:spPr bwMode="auto">
          <a:xfrm>
            <a:off x="5621338" y="1771650"/>
            <a:ext cx="1257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3200">
                <a:latin typeface="Times New Roman" charset="0"/>
              </a:rPr>
              <a:t>Mod 5</a:t>
            </a:r>
          </a:p>
        </p:txBody>
      </p:sp>
      <p:sp>
        <p:nvSpPr>
          <p:cNvPr id="133138" name="Line 18"/>
          <p:cNvSpPr>
            <a:spLocks noChangeShapeType="1"/>
          </p:cNvSpPr>
          <p:nvPr/>
        </p:nvSpPr>
        <p:spPr bwMode="auto">
          <a:xfrm flipH="1">
            <a:off x="5257800" y="2209800"/>
            <a:ext cx="2895600" cy="381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3139" name="Line 19"/>
          <p:cNvSpPr>
            <a:spLocks noChangeShapeType="1"/>
          </p:cNvSpPr>
          <p:nvPr/>
        </p:nvSpPr>
        <p:spPr bwMode="auto">
          <a:xfrm flipH="1">
            <a:off x="5334000" y="2667000"/>
            <a:ext cx="2895600" cy="381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3140" name="Line 20"/>
          <p:cNvSpPr>
            <a:spLocks noChangeShapeType="1"/>
          </p:cNvSpPr>
          <p:nvPr/>
        </p:nvSpPr>
        <p:spPr bwMode="auto">
          <a:xfrm flipH="1">
            <a:off x="5257800" y="3124200"/>
            <a:ext cx="29718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3141" name="AutoShape 21"/>
          <p:cNvSpPr>
            <a:spLocks noChangeArrowheads="1"/>
          </p:cNvSpPr>
          <p:nvPr/>
        </p:nvSpPr>
        <p:spPr bwMode="auto">
          <a:xfrm>
            <a:off x="4800600" y="5029200"/>
            <a:ext cx="3048000" cy="914400"/>
          </a:xfrm>
          <a:prstGeom prst="cloudCallout">
            <a:avLst>
              <a:gd name="adj1" fmla="val 12398"/>
              <a:gd name="adj2" fmla="val -214412"/>
            </a:avLst>
          </a:prstGeom>
          <a:solidFill>
            <a:schemeClr val="accent2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r>
              <a:rPr lang="de-DE" sz="3200">
                <a:latin typeface="Times New Roman" charset="0"/>
              </a:rPr>
              <a:t>Build-</a:t>
            </a:r>
          </a:p>
          <a:p>
            <a:r>
              <a:rPr lang="de-DE" sz="3200">
                <a:latin typeface="Times New Roman" charset="0"/>
              </a:rPr>
              <a:t>Phase</a:t>
            </a:r>
          </a:p>
        </p:txBody>
      </p:sp>
      <p:sp>
        <p:nvSpPr>
          <p:cNvPr id="133142" name="AutoShape 22"/>
          <p:cNvSpPr>
            <a:spLocks noChangeArrowheads="1"/>
          </p:cNvSpPr>
          <p:nvPr/>
        </p:nvSpPr>
        <p:spPr bwMode="auto">
          <a:xfrm>
            <a:off x="5334000" y="1066800"/>
            <a:ext cx="2438400" cy="457200"/>
          </a:xfrm>
          <a:prstGeom prst="wedgeEllipseCallout">
            <a:avLst>
              <a:gd name="adj1" fmla="val -63542"/>
              <a:gd name="adj2" fmla="val 123264"/>
            </a:avLst>
          </a:prstGeom>
          <a:solidFill>
            <a:srgbClr val="FFFF99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>
                <a:latin typeface="Times New Roman" charset="0"/>
              </a:rPr>
              <a:t>Hashtabelle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7F8C040-B863-F545-B82F-82502584A3BE}" type="slidenum">
              <a:rPr lang="en-US" sz="1400">
                <a:solidFill>
                  <a:srgbClr val="CC66FF"/>
                </a:solidFill>
              </a:rPr>
              <a:pPr/>
              <a:t>67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>
                <a:latin typeface="Arial Black" charset="0"/>
              </a:rPr>
              <a:t>Mengendurchschnitt mit </a:t>
            </a:r>
            <a:br>
              <a:rPr lang="de-DE" sz="2800">
                <a:latin typeface="Arial Black" charset="0"/>
              </a:rPr>
            </a:br>
            <a:r>
              <a:rPr lang="de-DE" sz="2800">
                <a:latin typeface="Arial Black" charset="0"/>
              </a:rPr>
              <a:t>einem Hash/Partitionierungs-Algorithmus</a:t>
            </a:r>
          </a:p>
        </p:txBody>
      </p:sp>
      <p:sp>
        <p:nvSpPr>
          <p:cNvPr id="135171" name="Text Box 3"/>
          <p:cNvSpPr txBox="1">
            <a:spLocks noChangeArrowheads="1"/>
          </p:cNvSpPr>
          <p:nvPr/>
        </p:nvSpPr>
        <p:spPr bwMode="auto">
          <a:xfrm>
            <a:off x="3019425" y="1143000"/>
            <a:ext cx="2628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3200">
                <a:latin typeface="Times New Roman" charset="0"/>
              </a:rPr>
              <a:t>R </a:t>
            </a:r>
            <a:r>
              <a:rPr lang="de-DE" sz="3200">
                <a:latin typeface="Times New Roman" charset="0"/>
                <a:sym typeface="Symbol" charset="0"/>
              </a:rPr>
              <a:t> S = {3,   }</a:t>
            </a:r>
            <a:endParaRPr lang="de-DE" sz="3200">
              <a:latin typeface="Times New Roman" charset="0"/>
            </a:endParaRPr>
          </a:p>
        </p:txBody>
      </p:sp>
      <p:sp>
        <p:nvSpPr>
          <p:cNvPr id="135172" name="AutoShape 4"/>
          <p:cNvSpPr>
            <a:spLocks noChangeArrowheads="1"/>
          </p:cNvSpPr>
          <p:nvPr/>
        </p:nvSpPr>
        <p:spPr bwMode="auto">
          <a:xfrm>
            <a:off x="304800" y="12192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 b="1">
                <a:latin typeface="Times New Roman" charset="0"/>
              </a:rPr>
              <a:t>R</a:t>
            </a:r>
          </a:p>
          <a:p>
            <a:r>
              <a:rPr lang="de-DE" sz="2800">
                <a:latin typeface="Times New Roman" charset="0"/>
              </a:rPr>
              <a:t>3</a:t>
            </a:r>
          </a:p>
          <a:p>
            <a:r>
              <a:rPr lang="de-DE" sz="2800">
                <a:latin typeface="Times New Roman" charset="0"/>
              </a:rPr>
              <a:t>90</a:t>
            </a:r>
          </a:p>
          <a:p>
            <a:r>
              <a:rPr lang="de-DE" sz="2800">
                <a:latin typeface="Times New Roman" charset="0"/>
              </a:rPr>
              <a:t>42</a:t>
            </a:r>
          </a:p>
          <a:p>
            <a:r>
              <a:rPr lang="de-DE" sz="2800">
                <a:latin typeface="Times New Roman" charset="0"/>
              </a:rPr>
              <a:t>76</a:t>
            </a:r>
          </a:p>
          <a:p>
            <a:r>
              <a:rPr lang="de-DE" sz="2800">
                <a:latin typeface="Times New Roman" charset="0"/>
              </a:rPr>
              <a:t>13</a:t>
            </a:r>
          </a:p>
          <a:p>
            <a:r>
              <a:rPr lang="de-DE" sz="2800">
                <a:latin typeface="Times New Roman" charset="0"/>
              </a:rPr>
              <a:t>88</a:t>
            </a:r>
          </a:p>
          <a:p>
            <a:r>
              <a:rPr lang="de-DE" sz="2800">
                <a:latin typeface="Times New Roman" charset="0"/>
              </a:rPr>
              <a:t>2</a:t>
            </a:r>
          </a:p>
          <a:p>
            <a:r>
              <a:rPr lang="de-DE" sz="2800">
                <a:latin typeface="Times New Roman" charset="0"/>
              </a:rPr>
              <a:t>44</a:t>
            </a:r>
          </a:p>
          <a:p>
            <a:r>
              <a:rPr lang="de-DE" sz="2800">
                <a:latin typeface="Times New Roman" charset="0"/>
              </a:rPr>
              <a:t>5</a:t>
            </a:r>
          </a:p>
          <a:p>
            <a:r>
              <a:rPr lang="de-DE" sz="2800">
                <a:latin typeface="Times New Roman" charset="0"/>
              </a:rPr>
              <a:t>17</a:t>
            </a:r>
          </a:p>
          <a:p>
            <a:endParaRPr lang="de-DE" sz="2800">
              <a:latin typeface="Times New Roman" charset="0"/>
            </a:endParaRPr>
          </a:p>
        </p:txBody>
      </p:sp>
      <p:sp>
        <p:nvSpPr>
          <p:cNvPr id="135173" name="AutoShape 5"/>
          <p:cNvSpPr>
            <a:spLocks noChangeArrowheads="1"/>
          </p:cNvSpPr>
          <p:nvPr/>
        </p:nvSpPr>
        <p:spPr bwMode="auto">
          <a:xfrm>
            <a:off x="7848600" y="13716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de-DE" sz="2800" b="1">
                <a:latin typeface="Times New Roman" charset="0"/>
              </a:rPr>
              <a:t>S</a:t>
            </a:r>
            <a:endParaRPr lang="de-DE" sz="2800">
              <a:latin typeface="Times New Roman" charset="0"/>
            </a:endParaRP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6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27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3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97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4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13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44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17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2</a:t>
            </a:r>
          </a:p>
          <a:p>
            <a:pPr>
              <a:lnSpc>
                <a:spcPct val="110000"/>
              </a:lnSpc>
            </a:pPr>
            <a:endParaRPr lang="de-DE" sz="2800">
              <a:latin typeface="Times New Roman" charset="0"/>
            </a:endParaRPr>
          </a:p>
        </p:txBody>
      </p:sp>
      <p:sp>
        <p:nvSpPr>
          <p:cNvPr id="135174" name="Rectangle 6"/>
          <p:cNvSpPr>
            <a:spLocks noChangeArrowheads="1"/>
          </p:cNvSpPr>
          <p:nvPr/>
        </p:nvSpPr>
        <p:spPr bwMode="auto">
          <a:xfrm>
            <a:off x="533400" y="1828800"/>
            <a:ext cx="609600" cy="1295400"/>
          </a:xfrm>
          <a:prstGeom prst="rect">
            <a:avLst/>
          </a:prstGeom>
          <a:noFill/>
          <a:ln w="762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5175" name="Rectangle 7"/>
          <p:cNvSpPr>
            <a:spLocks noChangeArrowheads="1"/>
          </p:cNvSpPr>
          <p:nvPr/>
        </p:nvSpPr>
        <p:spPr bwMode="auto">
          <a:xfrm>
            <a:off x="533400" y="3124200"/>
            <a:ext cx="609600" cy="1295400"/>
          </a:xfrm>
          <a:prstGeom prst="rect">
            <a:avLst/>
          </a:prstGeom>
          <a:noFill/>
          <a:ln w="762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5176" name="Rectangle 8"/>
          <p:cNvSpPr>
            <a:spLocks noChangeArrowheads="1"/>
          </p:cNvSpPr>
          <p:nvPr/>
        </p:nvSpPr>
        <p:spPr bwMode="auto">
          <a:xfrm>
            <a:off x="533400" y="4419600"/>
            <a:ext cx="609600" cy="175260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5177" name="Rectangle 9"/>
          <p:cNvSpPr>
            <a:spLocks noChangeArrowheads="1"/>
          </p:cNvSpPr>
          <p:nvPr/>
        </p:nvSpPr>
        <p:spPr bwMode="auto">
          <a:xfrm>
            <a:off x="8077200" y="2057400"/>
            <a:ext cx="609600" cy="1295400"/>
          </a:xfrm>
          <a:prstGeom prst="rect">
            <a:avLst/>
          </a:prstGeom>
          <a:noFill/>
          <a:ln w="762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5178" name="Rectangle 10"/>
          <p:cNvSpPr>
            <a:spLocks noChangeArrowheads="1"/>
          </p:cNvSpPr>
          <p:nvPr/>
        </p:nvSpPr>
        <p:spPr bwMode="auto">
          <a:xfrm>
            <a:off x="8077200" y="3429000"/>
            <a:ext cx="609600" cy="1371600"/>
          </a:xfrm>
          <a:prstGeom prst="rect">
            <a:avLst/>
          </a:prstGeom>
          <a:noFill/>
          <a:ln w="762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5179" name="Rectangle 11"/>
          <p:cNvSpPr>
            <a:spLocks noChangeArrowheads="1"/>
          </p:cNvSpPr>
          <p:nvPr/>
        </p:nvSpPr>
        <p:spPr bwMode="auto">
          <a:xfrm>
            <a:off x="8077200" y="4800600"/>
            <a:ext cx="609600" cy="152400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5180" name="Rectangle 12"/>
          <p:cNvSpPr>
            <a:spLocks noChangeArrowheads="1"/>
          </p:cNvSpPr>
          <p:nvPr/>
        </p:nvSpPr>
        <p:spPr bwMode="auto">
          <a:xfrm>
            <a:off x="4495800" y="1905000"/>
            <a:ext cx="685800" cy="4572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5181" name="Rectangle 13"/>
          <p:cNvSpPr>
            <a:spLocks noChangeArrowheads="1"/>
          </p:cNvSpPr>
          <p:nvPr/>
        </p:nvSpPr>
        <p:spPr bwMode="auto">
          <a:xfrm>
            <a:off x="4495800" y="2362200"/>
            <a:ext cx="685800" cy="4572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6</a:t>
            </a:r>
          </a:p>
        </p:txBody>
      </p:sp>
      <p:sp>
        <p:nvSpPr>
          <p:cNvPr id="135182" name="Rectangle 14"/>
          <p:cNvSpPr>
            <a:spLocks noChangeArrowheads="1"/>
          </p:cNvSpPr>
          <p:nvPr/>
        </p:nvSpPr>
        <p:spPr bwMode="auto">
          <a:xfrm>
            <a:off x="4495800" y="2819400"/>
            <a:ext cx="685800" cy="4572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27</a:t>
            </a:r>
          </a:p>
        </p:txBody>
      </p:sp>
      <p:sp>
        <p:nvSpPr>
          <p:cNvPr id="135183" name="Rectangle 15"/>
          <p:cNvSpPr>
            <a:spLocks noChangeArrowheads="1"/>
          </p:cNvSpPr>
          <p:nvPr/>
        </p:nvSpPr>
        <p:spPr bwMode="auto">
          <a:xfrm>
            <a:off x="4495800" y="3276600"/>
            <a:ext cx="685800" cy="4572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3</a:t>
            </a:r>
          </a:p>
        </p:txBody>
      </p:sp>
      <p:sp>
        <p:nvSpPr>
          <p:cNvPr id="135184" name="Rectangle 16"/>
          <p:cNvSpPr>
            <a:spLocks noChangeArrowheads="1"/>
          </p:cNvSpPr>
          <p:nvPr/>
        </p:nvSpPr>
        <p:spPr bwMode="auto">
          <a:xfrm>
            <a:off x="4495800" y="3733800"/>
            <a:ext cx="685800" cy="4572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5185" name="Text Box 17"/>
          <p:cNvSpPr txBox="1">
            <a:spLocks noChangeArrowheads="1"/>
          </p:cNvSpPr>
          <p:nvPr/>
        </p:nvSpPr>
        <p:spPr bwMode="auto">
          <a:xfrm>
            <a:off x="1828800" y="1600200"/>
            <a:ext cx="1257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3200">
                <a:latin typeface="Times New Roman" charset="0"/>
              </a:rPr>
              <a:t>Mod 5</a:t>
            </a:r>
          </a:p>
        </p:txBody>
      </p:sp>
      <p:sp>
        <p:nvSpPr>
          <p:cNvPr id="218130" name="Line 18"/>
          <p:cNvSpPr>
            <a:spLocks noChangeShapeType="1"/>
          </p:cNvSpPr>
          <p:nvPr/>
        </p:nvSpPr>
        <p:spPr bwMode="auto">
          <a:xfrm>
            <a:off x="990600" y="1981200"/>
            <a:ext cx="3581400" cy="1524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218131" name="AutoShape 19"/>
          <p:cNvCxnSpPr>
            <a:cxnSpLocks noChangeShapeType="1"/>
            <a:stCxn id="218130" idx="1"/>
            <a:endCxn id="135171" idx="2"/>
          </p:cNvCxnSpPr>
          <p:nvPr/>
        </p:nvCxnSpPr>
        <p:spPr bwMode="auto">
          <a:xfrm rot="16200000" flipV="1">
            <a:off x="3552032" y="2504281"/>
            <a:ext cx="1801812" cy="238125"/>
          </a:xfrm>
          <a:prstGeom prst="curvedConnector5">
            <a:avLst>
              <a:gd name="adj1" fmla="val -11630"/>
              <a:gd name="adj2" fmla="val 607333"/>
              <a:gd name="adj3" fmla="val 80528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8132" name="Line 20"/>
          <p:cNvSpPr>
            <a:spLocks noChangeShapeType="1"/>
          </p:cNvSpPr>
          <p:nvPr/>
        </p:nvSpPr>
        <p:spPr bwMode="auto">
          <a:xfrm flipV="1">
            <a:off x="1066800" y="2133600"/>
            <a:ext cx="3429000" cy="304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8133" name="Line 21"/>
          <p:cNvSpPr>
            <a:spLocks noChangeShapeType="1"/>
          </p:cNvSpPr>
          <p:nvPr/>
        </p:nvSpPr>
        <p:spPr bwMode="auto">
          <a:xfrm>
            <a:off x="1066800" y="2895600"/>
            <a:ext cx="3429000" cy="152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5190" name="AutoShape 22"/>
          <p:cNvSpPr>
            <a:spLocks noChangeArrowheads="1"/>
          </p:cNvSpPr>
          <p:nvPr/>
        </p:nvSpPr>
        <p:spPr bwMode="auto">
          <a:xfrm>
            <a:off x="2971800" y="5105400"/>
            <a:ext cx="2286000" cy="1143000"/>
          </a:xfrm>
          <a:prstGeom prst="cloudCallout">
            <a:avLst>
              <a:gd name="adj1" fmla="val -75347"/>
              <a:gd name="adj2" fmla="val -257361"/>
            </a:avLst>
          </a:prstGeom>
          <a:solidFill>
            <a:schemeClr val="accent2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r>
              <a:rPr lang="de-DE" sz="3200">
                <a:latin typeface="Times New Roman" charset="0"/>
              </a:rPr>
              <a:t>Probe-</a:t>
            </a:r>
          </a:p>
          <a:p>
            <a:r>
              <a:rPr lang="de-DE" sz="3200">
                <a:latin typeface="Times New Roman" charset="0"/>
              </a:rPr>
              <a:t>Phase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30" grpId="0" animBg="1"/>
      <p:bldP spid="218132" grpId="0" animBg="1"/>
      <p:bldP spid="21813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A74415E-1CA5-5D4A-9E93-25D252992248}" type="slidenum">
              <a:rPr lang="en-US" sz="1400">
                <a:solidFill>
                  <a:srgbClr val="CC66FF"/>
                </a:solidFill>
              </a:rPr>
              <a:pPr/>
              <a:t>68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>
                <a:latin typeface="Arial Black" charset="0"/>
              </a:rPr>
              <a:t>Mengendurchschnitt mit </a:t>
            </a:r>
            <a:br>
              <a:rPr lang="de-DE" sz="2800">
                <a:latin typeface="Arial Black" charset="0"/>
              </a:rPr>
            </a:br>
            <a:r>
              <a:rPr lang="de-DE" sz="2800">
                <a:latin typeface="Arial Black" charset="0"/>
              </a:rPr>
              <a:t>einem Hash/Partitionierungs-Algorithmus</a:t>
            </a:r>
          </a:p>
        </p:txBody>
      </p:sp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3019425" y="1143000"/>
            <a:ext cx="2628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3200">
                <a:latin typeface="Times New Roman" charset="0"/>
              </a:rPr>
              <a:t>R </a:t>
            </a:r>
            <a:r>
              <a:rPr lang="de-DE" sz="3200">
                <a:latin typeface="Times New Roman" charset="0"/>
                <a:sym typeface="Symbol" charset="0"/>
              </a:rPr>
              <a:t> S = {3,   }</a:t>
            </a:r>
            <a:endParaRPr lang="de-DE" sz="3200">
              <a:latin typeface="Times New Roman" charset="0"/>
            </a:endParaRPr>
          </a:p>
        </p:txBody>
      </p:sp>
      <p:sp>
        <p:nvSpPr>
          <p:cNvPr id="137220" name="AutoShape 4"/>
          <p:cNvSpPr>
            <a:spLocks noChangeArrowheads="1"/>
          </p:cNvSpPr>
          <p:nvPr/>
        </p:nvSpPr>
        <p:spPr bwMode="auto">
          <a:xfrm>
            <a:off x="304800" y="12192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 b="1">
                <a:latin typeface="Times New Roman" charset="0"/>
              </a:rPr>
              <a:t>R</a:t>
            </a:r>
          </a:p>
          <a:p>
            <a:r>
              <a:rPr lang="de-DE" sz="2800">
                <a:latin typeface="Times New Roman" charset="0"/>
              </a:rPr>
              <a:t>3</a:t>
            </a:r>
          </a:p>
          <a:p>
            <a:r>
              <a:rPr lang="de-DE" sz="2800">
                <a:latin typeface="Times New Roman" charset="0"/>
              </a:rPr>
              <a:t>90</a:t>
            </a:r>
          </a:p>
          <a:p>
            <a:r>
              <a:rPr lang="de-DE" sz="2800">
                <a:latin typeface="Times New Roman" charset="0"/>
              </a:rPr>
              <a:t>42</a:t>
            </a:r>
          </a:p>
          <a:p>
            <a:r>
              <a:rPr lang="de-DE" sz="2800">
                <a:latin typeface="Times New Roman" charset="0"/>
              </a:rPr>
              <a:t>76</a:t>
            </a:r>
          </a:p>
          <a:p>
            <a:r>
              <a:rPr lang="de-DE" sz="2800">
                <a:latin typeface="Times New Roman" charset="0"/>
              </a:rPr>
              <a:t>13</a:t>
            </a:r>
          </a:p>
          <a:p>
            <a:r>
              <a:rPr lang="de-DE" sz="2800">
                <a:latin typeface="Times New Roman" charset="0"/>
              </a:rPr>
              <a:t>88</a:t>
            </a:r>
          </a:p>
          <a:p>
            <a:r>
              <a:rPr lang="de-DE" sz="2800">
                <a:latin typeface="Times New Roman" charset="0"/>
              </a:rPr>
              <a:t>2</a:t>
            </a:r>
          </a:p>
          <a:p>
            <a:r>
              <a:rPr lang="de-DE" sz="2800">
                <a:latin typeface="Times New Roman" charset="0"/>
              </a:rPr>
              <a:t>44</a:t>
            </a:r>
          </a:p>
          <a:p>
            <a:r>
              <a:rPr lang="de-DE" sz="2800">
                <a:latin typeface="Times New Roman" charset="0"/>
              </a:rPr>
              <a:t>5</a:t>
            </a:r>
          </a:p>
          <a:p>
            <a:r>
              <a:rPr lang="de-DE" sz="2800">
                <a:latin typeface="Times New Roman" charset="0"/>
              </a:rPr>
              <a:t>17</a:t>
            </a:r>
          </a:p>
          <a:p>
            <a:endParaRPr lang="de-DE" sz="2800">
              <a:latin typeface="Times New Roman" charset="0"/>
            </a:endParaRPr>
          </a:p>
        </p:txBody>
      </p:sp>
      <p:sp>
        <p:nvSpPr>
          <p:cNvPr id="137221" name="AutoShape 5"/>
          <p:cNvSpPr>
            <a:spLocks noChangeArrowheads="1"/>
          </p:cNvSpPr>
          <p:nvPr/>
        </p:nvSpPr>
        <p:spPr bwMode="auto">
          <a:xfrm>
            <a:off x="7848600" y="13716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de-DE" sz="2800" b="1">
                <a:latin typeface="Times New Roman" charset="0"/>
              </a:rPr>
              <a:t>S</a:t>
            </a:r>
            <a:endParaRPr lang="de-DE" sz="2800">
              <a:latin typeface="Times New Roman" charset="0"/>
            </a:endParaRP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6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27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3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97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4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13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44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17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2</a:t>
            </a:r>
          </a:p>
          <a:p>
            <a:pPr>
              <a:lnSpc>
                <a:spcPct val="110000"/>
              </a:lnSpc>
            </a:pPr>
            <a:endParaRPr lang="de-DE" sz="2800">
              <a:latin typeface="Times New Roman" charset="0"/>
            </a:endParaRPr>
          </a:p>
        </p:txBody>
      </p:sp>
      <p:sp>
        <p:nvSpPr>
          <p:cNvPr id="137222" name="Rectangle 6"/>
          <p:cNvSpPr>
            <a:spLocks noChangeArrowheads="1"/>
          </p:cNvSpPr>
          <p:nvPr/>
        </p:nvSpPr>
        <p:spPr bwMode="auto">
          <a:xfrm>
            <a:off x="533400" y="1828800"/>
            <a:ext cx="609600" cy="1295400"/>
          </a:xfrm>
          <a:prstGeom prst="rect">
            <a:avLst/>
          </a:prstGeom>
          <a:noFill/>
          <a:ln w="762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7223" name="Rectangle 7"/>
          <p:cNvSpPr>
            <a:spLocks noChangeArrowheads="1"/>
          </p:cNvSpPr>
          <p:nvPr/>
        </p:nvSpPr>
        <p:spPr bwMode="auto">
          <a:xfrm>
            <a:off x="533400" y="3124200"/>
            <a:ext cx="609600" cy="1295400"/>
          </a:xfrm>
          <a:prstGeom prst="rect">
            <a:avLst/>
          </a:prstGeom>
          <a:noFill/>
          <a:ln w="762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7224" name="Rectangle 8"/>
          <p:cNvSpPr>
            <a:spLocks noChangeArrowheads="1"/>
          </p:cNvSpPr>
          <p:nvPr/>
        </p:nvSpPr>
        <p:spPr bwMode="auto">
          <a:xfrm>
            <a:off x="533400" y="4419600"/>
            <a:ext cx="609600" cy="175260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7225" name="Rectangle 9"/>
          <p:cNvSpPr>
            <a:spLocks noChangeArrowheads="1"/>
          </p:cNvSpPr>
          <p:nvPr/>
        </p:nvSpPr>
        <p:spPr bwMode="auto">
          <a:xfrm>
            <a:off x="8077200" y="2057400"/>
            <a:ext cx="609600" cy="1295400"/>
          </a:xfrm>
          <a:prstGeom prst="rect">
            <a:avLst/>
          </a:prstGeom>
          <a:noFill/>
          <a:ln w="762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7226" name="Rectangle 10"/>
          <p:cNvSpPr>
            <a:spLocks noChangeArrowheads="1"/>
          </p:cNvSpPr>
          <p:nvPr/>
        </p:nvSpPr>
        <p:spPr bwMode="auto">
          <a:xfrm>
            <a:off x="8077200" y="3429000"/>
            <a:ext cx="609600" cy="1371600"/>
          </a:xfrm>
          <a:prstGeom prst="rect">
            <a:avLst/>
          </a:prstGeom>
          <a:noFill/>
          <a:ln w="762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7227" name="Rectangle 11"/>
          <p:cNvSpPr>
            <a:spLocks noChangeArrowheads="1"/>
          </p:cNvSpPr>
          <p:nvPr/>
        </p:nvSpPr>
        <p:spPr bwMode="auto">
          <a:xfrm>
            <a:off x="8077200" y="4800600"/>
            <a:ext cx="609600" cy="152400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7228" name="Rectangle 12"/>
          <p:cNvSpPr>
            <a:spLocks noChangeArrowheads="1"/>
          </p:cNvSpPr>
          <p:nvPr/>
        </p:nvSpPr>
        <p:spPr bwMode="auto">
          <a:xfrm>
            <a:off x="4495800" y="1905000"/>
            <a:ext cx="685800" cy="4572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7229" name="Rectangle 13"/>
          <p:cNvSpPr>
            <a:spLocks noChangeArrowheads="1"/>
          </p:cNvSpPr>
          <p:nvPr/>
        </p:nvSpPr>
        <p:spPr bwMode="auto">
          <a:xfrm>
            <a:off x="4495800" y="2362200"/>
            <a:ext cx="685800" cy="4572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3200">
              <a:latin typeface="Times New Roman" charset="0"/>
            </a:endParaRPr>
          </a:p>
        </p:txBody>
      </p:sp>
      <p:sp>
        <p:nvSpPr>
          <p:cNvPr id="137230" name="Rectangle 14"/>
          <p:cNvSpPr>
            <a:spLocks noChangeArrowheads="1"/>
          </p:cNvSpPr>
          <p:nvPr/>
        </p:nvSpPr>
        <p:spPr bwMode="auto">
          <a:xfrm>
            <a:off x="4495800" y="2819400"/>
            <a:ext cx="685800" cy="4572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97</a:t>
            </a:r>
          </a:p>
        </p:txBody>
      </p:sp>
      <p:sp>
        <p:nvSpPr>
          <p:cNvPr id="137231" name="Rectangle 15"/>
          <p:cNvSpPr>
            <a:spLocks noChangeArrowheads="1"/>
          </p:cNvSpPr>
          <p:nvPr/>
        </p:nvSpPr>
        <p:spPr bwMode="auto">
          <a:xfrm>
            <a:off x="4495800" y="3276600"/>
            <a:ext cx="685800" cy="4572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13</a:t>
            </a:r>
          </a:p>
        </p:txBody>
      </p:sp>
      <p:sp>
        <p:nvSpPr>
          <p:cNvPr id="137232" name="Rectangle 16"/>
          <p:cNvSpPr>
            <a:spLocks noChangeArrowheads="1"/>
          </p:cNvSpPr>
          <p:nvPr/>
        </p:nvSpPr>
        <p:spPr bwMode="auto">
          <a:xfrm>
            <a:off x="4495800" y="3733800"/>
            <a:ext cx="685800" cy="4572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4</a:t>
            </a:r>
          </a:p>
        </p:txBody>
      </p:sp>
      <p:sp>
        <p:nvSpPr>
          <p:cNvPr id="137233" name="Text Box 17"/>
          <p:cNvSpPr txBox="1">
            <a:spLocks noChangeArrowheads="1"/>
          </p:cNvSpPr>
          <p:nvPr/>
        </p:nvSpPr>
        <p:spPr bwMode="auto">
          <a:xfrm>
            <a:off x="5621338" y="1771650"/>
            <a:ext cx="1257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3200">
                <a:latin typeface="Times New Roman" charset="0"/>
              </a:rPr>
              <a:t>Mod 5</a:t>
            </a:r>
          </a:p>
        </p:txBody>
      </p:sp>
      <p:sp>
        <p:nvSpPr>
          <p:cNvPr id="137234" name="AutoShape 18"/>
          <p:cNvSpPr>
            <a:spLocks noChangeArrowheads="1"/>
          </p:cNvSpPr>
          <p:nvPr/>
        </p:nvSpPr>
        <p:spPr bwMode="auto">
          <a:xfrm>
            <a:off x="3200400" y="5486400"/>
            <a:ext cx="4267200" cy="1143000"/>
          </a:xfrm>
          <a:prstGeom prst="cloudCallout">
            <a:avLst>
              <a:gd name="adj1" fmla="val 21838"/>
              <a:gd name="adj2" fmla="val -164722"/>
            </a:avLst>
          </a:prstGeom>
          <a:solidFill>
            <a:schemeClr val="accent2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r>
              <a:rPr lang="de-DE" sz="3200">
                <a:latin typeface="Times New Roman" charset="0"/>
              </a:rPr>
              <a:t>Build-Phase</a:t>
            </a:r>
          </a:p>
          <a:p>
            <a:r>
              <a:rPr lang="de-DE" sz="3200">
                <a:latin typeface="Times New Roman" charset="0"/>
              </a:rPr>
              <a:t>2. Partition</a:t>
            </a:r>
          </a:p>
        </p:txBody>
      </p:sp>
      <p:sp>
        <p:nvSpPr>
          <p:cNvPr id="137235" name="Line 19"/>
          <p:cNvSpPr>
            <a:spLocks noChangeShapeType="1"/>
          </p:cNvSpPr>
          <p:nvPr/>
        </p:nvSpPr>
        <p:spPr bwMode="auto">
          <a:xfrm flipH="1" flipV="1">
            <a:off x="5181600" y="3048000"/>
            <a:ext cx="297180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7236" name="Line 20"/>
          <p:cNvSpPr>
            <a:spLocks noChangeShapeType="1"/>
          </p:cNvSpPr>
          <p:nvPr/>
        </p:nvSpPr>
        <p:spPr bwMode="auto">
          <a:xfrm flipH="1" flipV="1">
            <a:off x="5181600" y="3962400"/>
            <a:ext cx="3048000" cy="152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7237" name="Line 21"/>
          <p:cNvSpPr>
            <a:spLocks noChangeShapeType="1"/>
          </p:cNvSpPr>
          <p:nvPr/>
        </p:nvSpPr>
        <p:spPr bwMode="auto">
          <a:xfrm flipH="1" flipV="1">
            <a:off x="5181600" y="3429000"/>
            <a:ext cx="2971800" cy="1219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12D1534-0184-8340-A203-0A2561AAEBF2}" type="slidenum">
              <a:rPr lang="en-US" sz="1400">
                <a:solidFill>
                  <a:srgbClr val="CC66FF"/>
                </a:solidFill>
              </a:rPr>
              <a:pPr/>
              <a:t>69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>
                <a:latin typeface="Arial Black" charset="0"/>
              </a:rPr>
              <a:t>Mengendurchschnitt mit </a:t>
            </a:r>
            <a:br>
              <a:rPr lang="de-DE" sz="2800">
                <a:latin typeface="Arial Black" charset="0"/>
              </a:rPr>
            </a:br>
            <a:r>
              <a:rPr lang="de-DE" sz="2800">
                <a:latin typeface="Arial Black" charset="0"/>
              </a:rPr>
              <a:t>einem Hash/Partitionierungs-Algorithmus</a:t>
            </a:r>
          </a:p>
        </p:txBody>
      </p:sp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3019425" y="1143000"/>
            <a:ext cx="2628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3200">
                <a:latin typeface="Times New Roman" charset="0"/>
              </a:rPr>
              <a:t>R </a:t>
            </a:r>
            <a:r>
              <a:rPr lang="de-DE" sz="3200">
                <a:latin typeface="Times New Roman" charset="0"/>
                <a:sym typeface="Symbol" charset="0"/>
              </a:rPr>
              <a:t> S = {3,   }</a:t>
            </a:r>
            <a:endParaRPr lang="de-DE" sz="3200">
              <a:latin typeface="Times New Roman" charset="0"/>
            </a:endParaRPr>
          </a:p>
        </p:txBody>
      </p:sp>
      <p:sp>
        <p:nvSpPr>
          <p:cNvPr id="139268" name="AutoShape 4"/>
          <p:cNvSpPr>
            <a:spLocks noChangeArrowheads="1"/>
          </p:cNvSpPr>
          <p:nvPr/>
        </p:nvSpPr>
        <p:spPr bwMode="auto">
          <a:xfrm>
            <a:off x="304800" y="12192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 b="1">
                <a:latin typeface="Times New Roman" charset="0"/>
              </a:rPr>
              <a:t>R</a:t>
            </a:r>
          </a:p>
          <a:p>
            <a:r>
              <a:rPr lang="de-DE" sz="2800">
                <a:latin typeface="Times New Roman" charset="0"/>
              </a:rPr>
              <a:t>3</a:t>
            </a:r>
          </a:p>
          <a:p>
            <a:r>
              <a:rPr lang="de-DE" sz="2800">
                <a:latin typeface="Times New Roman" charset="0"/>
              </a:rPr>
              <a:t>90</a:t>
            </a:r>
          </a:p>
          <a:p>
            <a:r>
              <a:rPr lang="de-DE" sz="2800">
                <a:latin typeface="Times New Roman" charset="0"/>
              </a:rPr>
              <a:t>42</a:t>
            </a:r>
          </a:p>
          <a:p>
            <a:r>
              <a:rPr lang="de-DE" sz="2800">
                <a:latin typeface="Times New Roman" charset="0"/>
              </a:rPr>
              <a:t>76</a:t>
            </a:r>
          </a:p>
          <a:p>
            <a:r>
              <a:rPr lang="de-DE" sz="2800">
                <a:latin typeface="Times New Roman" charset="0"/>
              </a:rPr>
              <a:t>13</a:t>
            </a:r>
          </a:p>
          <a:p>
            <a:r>
              <a:rPr lang="de-DE" sz="2800">
                <a:latin typeface="Times New Roman" charset="0"/>
              </a:rPr>
              <a:t>88</a:t>
            </a:r>
          </a:p>
          <a:p>
            <a:r>
              <a:rPr lang="de-DE" sz="2800">
                <a:latin typeface="Times New Roman" charset="0"/>
              </a:rPr>
              <a:t>2</a:t>
            </a:r>
          </a:p>
          <a:p>
            <a:r>
              <a:rPr lang="de-DE" sz="2800">
                <a:latin typeface="Times New Roman" charset="0"/>
              </a:rPr>
              <a:t>44</a:t>
            </a:r>
          </a:p>
          <a:p>
            <a:r>
              <a:rPr lang="de-DE" sz="2800">
                <a:latin typeface="Times New Roman" charset="0"/>
              </a:rPr>
              <a:t>5</a:t>
            </a:r>
          </a:p>
          <a:p>
            <a:r>
              <a:rPr lang="de-DE" sz="2800">
                <a:latin typeface="Times New Roman" charset="0"/>
              </a:rPr>
              <a:t>17</a:t>
            </a:r>
          </a:p>
          <a:p>
            <a:endParaRPr lang="de-DE" sz="2800">
              <a:latin typeface="Times New Roman" charset="0"/>
            </a:endParaRPr>
          </a:p>
        </p:txBody>
      </p:sp>
      <p:sp>
        <p:nvSpPr>
          <p:cNvPr id="139269" name="AutoShape 5"/>
          <p:cNvSpPr>
            <a:spLocks noChangeArrowheads="1"/>
          </p:cNvSpPr>
          <p:nvPr/>
        </p:nvSpPr>
        <p:spPr bwMode="auto">
          <a:xfrm>
            <a:off x="7848600" y="13716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de-DE" sz="2800" b="1">
                <a:latin typeface="Times New Roman" charset="0"/>
              </a:rPr>
              <a:t>S</a:t>
            </a:r>
            <a:endParaRPr lang="de-DE" sz="2800">
              <a:latin typeface="Times New Roman" charset="0"/>
            </a:endParaRP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6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27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3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97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4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13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44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17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2</a:t>
            </a:r>
          </a:p>
          <a:p>
            <a:pPr>
              <a:lnSpc>
                <a:spcPct val="110000"/>
              </a:lnSpc>
            </a:pPr>
            <a:endParaRPr lang="de-DE" sz="2800">
              <a:latin typeface="Times New Roman" charset="0"/>
            </a:endParaRPr>
          </a:p>
        </p:txBody>
      </p:sp>
      <p:sp>
        <p:nvSpPr>
          <p:cNvPr id="139270" name="Rectangle 6"/>
          <p:cNvSpPr>
            <a:spLocks noChangeArrowheads="1"/>
          </p:cNvSpPr>
          <p:nvPr/>
        </p:nvSpPr>
        <p:spPr bwMode="auto">
          <a:xfrm>
            <a:off x="533400" y="1828800"/>
            <a:ext cx="609600" cy="1295400"/>
          </a:xfrm>
          <a:prstGeom prst="rect">
            <a:avLst/>
          </a:prstGeom>
          <a:noFill/>
          <a:ln w="762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9271" name="Rectangle 7"/>
          <p:cNvSpPr>
            <a:spLocks noChangeArrowheads="1"/>
          </p:cNvSpPr>
          <p:nvPr/>
        </p:nvSpPr>
        <p:spPr bwMode="auto">
          <a:xfrm>
            <a:off x="533400" y="3124200"/>
            <a:ext cx="609600" cy="1295400"/>
          </a:xfrm>
          <a:prstGeom prst="rect">
            <a:avLst/>
          </a:prstGeom>
          <a:noFill/>
          <a:ln w="762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9272" name="Rectangle 8"/>
          <p:cNvSpPr>
            <a:spLocks noChangeArrowheads="1"/>
          </p:cNvSpPr>
          <p:nvPr/>
        </p:nvSpPr>
        <p:spPr bwMode="auto">
          <a:xfrm>
            <a:off x="533400" y="4419600"/>
            <a:ext cx="609600" cy="175260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9273" name="Rectangle 9"/>
          <p:cNvSpPr>
            <a:spLocks noChangeArrowheads="1"/>
          </p:cNvSpPr>
          <p:nvPr/>
        </p:nvSpPr>
        <p:spPr bwMode="auto">
          <a:xfrm>
            <a:off x="8077200" y="2057400"/>
            <a:ext cx="609600" cy="1295400"/>
          </a:xfrm>
          <a:prstGeom prst="rect">
            <a:avLst/>
          </a:prstGeom>
          <a:noFill/>
          <a:ln w="762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9274" name="Rectangle 10"/>
          <p:cNvSpPr>
            <a:spLocks noChangeArrowheads="1"/>
          </p:cNvSpPr>
          <p:nvPr/>
        </p:nvSpPr>
        <p:spPr bwMode="auto">
          <a:xfrm>
            <a:off x="8077200" y="3429000"/>
            <a:ext cx="609600" cy="1371600"/>
          </a:xfrm>
          <a:prstGeom prst="rect">
            <a:avLst/>
          </a:prstGeom>
          <a:noFill/>
          <a:ln w="762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9275" name="Rectangle 11"/>
          <p:cNvSpPr>
            <a:spLocks noChangeArrowheads="1"/>
          </p:cNvSpPr>
          <p:nvPr/>
        </p:nvSpPr>
        <p:spPr bwMode="auto">
          <a:xfrm>
            <a:off x="8077200" y="4800600"/>
            <a:ext cx="609600" cy="152400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9276" name="Rectangle 12"/>
          <p:cNvSpPr>
            <a:spLocks noChangeArrowheads="1"/>
          </p:cNvSpPr>
          <p:nvPr/>
        </p:nvSpPr>
        <p:spPr bwMode="auto">
          <a:xfrm>
            <a:off x="4495800" y="1905000"/>
            <a:ext cx="685800" cy="4572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9277" name="Rectangle 13"/>
          <p:cNvSpPr>
            <a:spLocks noChangeArrowheads="1"/>
          </p:cNvSpPr>
          <p:nvPr/>
        </p:nvSpPr>
        <p:spPr bwMode="auto">
          <a:xfrm>
            <a:off x="4495800" y="2362200"/>
            <a:ext cx="685800" cy="4572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3200">
              <a:latin typeface="Times New Roman" charset="0"/>
            </a:endParaRPr>
          </a:p>
        </p:txBody>
      </p:sp>
      <p:sp>
        <p:nvSpPr>
          <p:cNvPr id="139278" name="Rectangle 14"/>
          <p:cNvSpPr>
            <a:spLocks noChangeArrowheads="1"/>
          </p:cNvSpPr>
          <p:nvPr/>
        </p:nvSpPr>
        <p:spPr bwMode="auto">
          <a:xfrm>
            <a:off x="4495800" y="2819400"/>
            <a:ext cx="685800" cy="4572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97</a:t>
            </a:r>
          </a:p>
        </p:txBody>
      </p:sp>
      <p:sp>
        <p:nvSpPr>
          <p:cNvPr id="139279" name="Rectangle 15"/>
          <p:cNvSpPr>
            <a:spLocks noChangeArrowheads="1"/>
          </p:cNvSpPr>
          <p:nvPr/>
        </p:nvSpPr>
        <p:spPr bwMode="auto">
          <a:xfrm>
            <a:off x="4495800" y="3276600"/>
            <a:ext cx="685800" cy="4572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13</a:t>
            </a:r>
          </a:p>
        </p:txBody>
      </p:sp>
      <p:sp>
        <p:nvSpPr>
          <p:cNvPr id="139280" name="Rectangle 16"/>
          <p:cNvSpPr>
            <a:spLocks noChangeArrowheads="1"/>
          </p:cNvSpPr>
          <p:nvPr/>
        </p:nvSpPr>
        <p:spPr bwMode="auto">
          <a:xfrm>
            <a:off x="4495800" y="3733800"/>
            <a:ext cx="685800" cy="4572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4</a:t>
            </a:r>
          </a:p>
        </p:txBody>
      </p:sp>
      <p:sp>
        <p:nvSpPr>
          <p:cNvPr id="139281" name="Text Box 17"/>
          <p:cNvSpPr txBox="1">
            <a:spLocks noChangeArrowheads="1"/>
          </p:cNvSpPr>
          <p:nvPr/>
        </p:nvSpPr>
        <p:spPr bwMode="auto">
          <a:xfrm>
            <a:off x="2057400" y="1981200"/>
            <a:ext cx="1257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3200">
                <a:latin typeface="Times New Roman" charset="0"/>
              </a:rPr>
              <a:t>Mod 5</a:t>
            </a:r>
          </a:p>
        </p:txBody>
      </p:sp>
      <p:sp>
        <p:nvSpPr>
          <p:cNvPr id="139282" name="AutoShape 18"/>
          <p:cNvSpPr>
            <a:spLocks noChangeArrowheads="1"/>
          </p:cNvSpPr>
          <p:nvPr/>
        </p:nvSpPr>
        <p:spPr bwMode="auto">
          <a:xfrm>
            <a:off x="3200400" y="5486400"/>
            <a:ext cx="4267200" cy="1143000"/>
          </a:xfrm>
          <a:prstGeom prst="cloudCallout">
            <a:avLst>
              <a:gd name="adj1" fmla="val -44903"/>
              <a:gd name="adj2" fmla="val -185278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r>
              <a:rPr lang="de-DE" sz="3200">
                <a:latin typeface="Times New Roman" charset="0"/>
              </a:rPr>
              <a:t>Probe-Phase</a:t>
            </a:r>
          </a:p>
          <a:p>
            <a:r>
              <a:rPr lang="de-DE" sz="3200">
                <a:latin typeface="Times New Roman" charset="0"/>
              </a:rPr>
              <a:t>2. Partition</a:t>
            </a:r>
          </a:p>
        </p:txBody>
      </p:sp>
      <p:sp>
        <p:nvSpPr>
          <p:cNvPr id="139283" name="Line 19"/>
          <p:cNvSpPr>
            <a:spLocks noChangeShapeType="1"/>
          </p:cNvSpPr>
          <p:nvPr/>
        </p:nvSpPr>
        <p:spPr bwMode="auto">
          <a:xfrm flipV="1">
            <a:off x="1066800" y="2590800"/>
            <a:ext cx="34290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9284" name="Line 20"/>
          <p:cNvSpPr>
            <a:spLocks noChangeShapeType="1"/>
          </p:cNvSpPr>
          <p:nvPr/>
        </p:nvSpPr>
        <p:spPr bwMode="auto">
          <a:xfrm flipV="1">
            <a:off x="1143000" y="3429000"/>
            <a:ext cx="3352800" cy="304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139285" name="AutoShape 21"/>
          <p:cNvCxnSpPr>
            <a:cxnSpLocks noChangeShapeType="1"/>
            <a:stCxn id="139279" idx="1"/>
            <a:endCxn id="139267" idx="2"/>
          </p:cNvCxnSpPr>
          <p:nvPr/>
        </p:nvCxnSpPr>
        <p:spPr bwMode="auto">
          <a:xfrm rot="10800000">
            <a:off x="4333875" y="1722438"/>
            <a:ext cx="142875" cy="1782762"/>
          </a:xfrm>
          <a:prstGeom prst="curvedConnector2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9286" name="Line 22"/>
          <p:cNvSpPr>
            <a:spLocks noChangeShapeType="1"/>
          </p:cNvSpPr>
          <p:nvPr/>
        </p:nvSpPr>
        <p:spPr bwMode="auto">
          <a:xfrm flipV="1">
            <a:off x="1066800" y="3581400"/>
            <a:ext cx="342900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4D99739-F59F-524B-A927-7C6FB96A7BB9}" type="slidenum">
              <a:rPr lang="en-US" sz="1400">
                <a:solidFill>
                  <a:srgbClr val="CC66FF"/>
                </a:solidFill>
              </a:rPr>
              <a:pPr/>
              <a:t>7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8677275" cy="5805487"/>
          </a:xfrm>
          <a:noFill/>
        </p:spPr>
        <p:txBody>
          <a:bodyPr lIns="90488" tIns="44450" rIns="90488" bIns="44450"/>
          <a:lstStyle/>
          <a:p>
            <a:pPr>
              <a:buFont typeface="Webdings" charset="0"/>
              <a:buNone/>
            </a:pPr>
            <a:r>
              <a:rPr lang="de-DE">
                <a:latin typeface="Tahoma" charset="0"/>
              </a:rPr>
              <a:t>1. Aufbrechen von Konjunktionen im Selektionsprädikat</a:t>
            </a:r>
          </a:p>
          <a:p>
            <a:pPr>
              <a:buFont typeface="Webdings" charset="0"/>
              <a:buNone/>
            </a:pPr>
            <a:r>
              <a:rPr lang="de-DE">
                <a:latin typeface="Tahoma" charset="0"/>
              </a:rPr>
              <a:t>   		</a:t>
            </a:r>
            <a:r>
              <a:rPr lang="de-DE">
                <a:solidFill>
                  <a:srgbClr val="000000"/>
                </a:solidFill>
                <a:latin typeface="Tahoma" charset="0"/>
                <a:sym typeface="Symbol" charset="0"/>
              </a:rPr>
              <a:t></a:t>
            </a:r>
            <a:r>
              <a:rPr lang="de-DE" i="1" baseline="-25000">
                <a:latin typeface="Tahoma" charset="0"/>
              </a:rPr>
              <a:t>c</a:t>
            </a:r>
            <a:r>
              <a:rPr lang="de-DE" sz="1800" baseline="-38000">
                <a:latin typeface="Tahoma" charset="0"/>
              </a:rPr>
              <a:t>1</a:t>
            </a:r>
            <a:r>
              <a:rPr lang="de-DE" sz="1800" baseline="-38000">
                <a:latin typeface="Tahoma" charset="0"/>
                <a:sym typeface="Symbol" charset="0"/>
              </a:rPr>
              <a:t></a:t>
            </a:r>
            <a:r>
              <a:rPr lang="de-DE" i="1" baseline="-25000">
                <a:latin typeface="Tahoma" charset="0"/>
              </a:rPr>
              <a:t>c</a:t>
            </a:r>
            <a:r>
              <a:rPr lang="de-DE" sz="1800" baseline="-38000">
                <a:latin typeface="Tahoma" charset="0"/>
              </a:rPr>
              <a:t>2 </a:t>
            </a:r>
            <a:r>
              <a:rPr lang="de-DE" sz="1800" baseline="-38000">
                <a:latin typeface="Tahoma" charset="0"/>
                <a:sym typeface="Symbol" charset="0"/>
              </a:rPr>
              <a:t></a:t>
            </a:r>
            <a:r>
              <a:rPr lang="de-DE" sz="1800" baseline="-38000">
                <a:latin typeface="Tahoma" charset="0"/>
              </a:rPr>
              <a:t>...</a:t>
            </a:r>
            <a:r>
              <a:rPr lang="de-DE" sz="1800" baseline="-38000">
                <a:latin typeface="Tahoma" charset="0"/>
                <a:sym typeface="Symbol" charset="0"/>
              </a:rPr>
              <a:t></a:t>
            </a:r>
            <a:r>
              <a:rPr lang="de-DE" sz="1800" baseline="-38000">
                <a:latin typeface="Tahoma" charset="0"/>
              </a:rPr>
              <a:t> </a:t>
            </a:r>
            <a:r>
              <a:rPr lang="de-DE" i="1" baseline="-25000">
                <a:latin typeface="Tahoma" charset="0"/>
              </a:rPr>
              <a:t>c</a:t>
            </a:r>
            <a:r>
              <a:rPr lang="de-DE" sz="1800" i="1" baseline="-38000">
                <a:latin typeface="Tahoma" charset="0"/>
              </a:rPr>
              <a:t>n</a:t>
            </a:r>
            <a:r>
              <a:rPr lang="de-DE" sz="1800" baseline="-38000">
                <a:latin typeface="Tahoma" charset="0"/>
              </a:rPr>
              <a:t> </a:t>
            </a:r>
            <a:r>
              <a:rPr lang="de-DE">
                <a:latin typeface="Tahoma" charset="0"/>
              </a:rPr>
              <a:t>(</a:t>
            </a:r>
            <a:r>
              <a:rPr lang="de-DE" i="1">
                <a:latin typeface="Tahoma" charset="0"/>
              </a:rPr>
              <a:t>R </a:t>
            </a:r>
            <a:r>
              <a:rPr lang="de-DE">
                <a:latin typeface="Tahoma" charset="0"/>
              </a:rPr>
              <a:t>) </a:t>
            </a:r>
            <a:r>
              <a:rPr lang="de-DE">
                <a:latin typeface="Tahoma" charset="0"/>
                <a:sym typeface="Symbol" charset="0"/>
              </a:rPr>
              <a:t></a:t>
            </a:r>
            <a:r>
              <a:rPr lang="de-DE">
                <a:latin typeface="Tahoma" charset="0"/>
              </a:rPr>
              <a:t> </a:t>
            </a:r>
            <a:r>
              <a:rPr lang="de-DE">
                <a:solidFill>
                  <a:srgbClr val="000000"/>
                </a:solidFill>
                <a:latin typeface="Tahoma" charset="0"/>
                <a:sym typeface="Symbol" charset="0"/>
              </a:rPr>
              <a:t></a:t>
            </a:r>
            <a:r>
              <a:rPr lang="de-DE" i="1" baseline="-25000">
                <a:latin typeface="Tahoma" charset="0"/>
              </a:rPr>
              <a:t>c</a:t>
            </a:r>
            <a:r>
              <a:rPr lang="de-DE" sz="1800" baseline="-38000">
                <a:latin typeface="Tahoma" charset="0"/>
              </a:rPr>
              <a:t>1</a:t>
            </a:r>
            <a:r>
              <a:rPr lang="de-DE">
                <a:latin typeface="Tahoma" charset="0"/>
              </a:rPr>
              <a:t>(</a:t>
            </a:r>
            <a:r>
              <a:rPr lang="de-DE">
                <a:solidFill>
                  <a:srgbClr val="000000"/>
                </a:solidFill>
                <a:latin typeface="Tahoma" charset="0"/>
                <a:sym typeface="Symbol" charset="0"/>
              </a:rPr>
              <a:t></a:t>
            </a:r>
            <a:r>
              <a:rPr lang="de-DE" i="1" baseline="-25000">
                <a:latin typeface="Tahoma" charset="0"/>
              </a:rPr>
              <a:t>c</a:t>
            </a:r>
            <a:r>
              <a:rPr lang="de-DE" sz="1800" baseline="-38000">
                <a:latin typeface="Tahoma" charset="0"/>
              </a:rPr>
              <a:t>2</a:t>
            </a:r>
            <a:r>
              <a:rPr lang="de-DE">
                <a:latin typeface="Tahoma" charset="0"/>
              </a:rPr>
              <a:t> (…(</a:t>
            </a:r>
            <a:r>
              <a:rPr lang="de-DE">
                <a:solidFill>
                  <a:srgbClr val="000000"/>
                </a:solidFill>
                <a:latin typeface="Tahoma" charset="0"/>
                <a:sym typeface="Symbol" charset="0"/>
              </a:rPr>
              <a:t></a:t>
            </a:r>
            <a:r>
              <a:rPr lang="de-DE" i="1" baseline="-25000">
                <a:latin typeface="Tahoma" charset="0"/>
              </a:rPr>
              <a:t>c</a:t>
            </a:r>
            <a:r>
              <a:rPr lang="de-DE" sz="1800" i="1" baseline="-38000">
                <a:latin typeface="Tahoma" charset="0"/>
              </a:rPr>
              <a:t>n</a:t>
            </a:r>
            <a:r>
              <a:rPr lang="de-DE">
                <a:latin typeface="Tahoma" charset="0"/>
              </a:rPr>
              <a:t>(</a:t>
            </a:r>
            <a:r>
              <a:rPr lang="de-DE" i="1">
                <a:latin typeface="Tahoma" charset="0"/>
              </a:rPr>
              <a:t>R </a:t>
            </a:r>
            <a:r>
              <a:rPr lang="de-DE">
                <a:latin typeface="Tahoma" charset="0"/>
              </a:rPr>
              <a:t>)) …))</a:t>
            </a:r>
          </a:p>
          <a:p>
            <a:pPr>
              <a:buFont typeface="Webdings" charset="0"/>
              <a:buNone/>
            </a:pPr>
            <a:r>
              <a:rPr lang="de-DE">
                <a:solidFill>
                  <a:srgbClr val="000000"/>
                </a:solidFill>
                <a:latin typeface="Tahoma" charset="0"/>
                <a:sym typeface="Symbol" charset="0"/>
              </a:rPr>
              <a:t>2. </a:t>
            </a:r>
            <a:r>
              <a:rPr lang="de-DE">
                <a:latin typeface="Tahoma" charset="0"/>
              </a:rPr>
              <a:t> ist kommutativ</a:t>
            </a:r>
          </a:p>
          <a:p>
            <a:pPr>
              <a:buFont typeface="Webdings" charset="0"/>
              <a:buNone/>
            </a:pPr>
            <a:r>
              <a:rPr lang="de-DE">
                <a:latin typeface="Tahoma" charset="0"/>
              </a:rPr>
              <a:t> 		</a:t>
            </a:r>
            <a:r>
              <a:rPr lang="de-DE">
                <a:solidFill>
                  <a:srgbClr val="000000"/>
                </a:solidFill>
                <a:latin typeface="Tahoma" charset="0"/>
                <a:sym typeface="Symbol" charset="0"/>
              </a:rPr>
              <a:t></a:t>
            </a:r>
            <a:r>
              <a:rPr lang="de-DE" i="1" baseline="-25000">
                <a:latin typeface="Tahoma" charset="0"/>
              </a:rPr>
              <a:t>c</a:t>
            </a:r>
            <a:r>
              <a:rPr lang="de-DE" sz="1800" baseline="-38000">
                <a:latin typeface="Tahoma" charset="0"/>
              </a:rPr>
              <a:t>1</a:t>
            </a:r>
            <a:r>
              <a:rPr lang="de-DE">
                <a:latin typeface="Tahoma" charset="0"/>
              </a:rPr>
              <a:t>(</a:t>
            </a:r>
            <a:r>
              <a:rPr lang="de-DE">
                <a:solidFill>
                  <a:srgbClr val="000000"/>
                </a:solidFill>
                <a:latin typeface="Tahoma" charset="0"/>
                <a:sym typeface="Symbol" charset="0"/>
              </a:rPr>
              <a:t></a:t>
            </a:r>
            <a:r>
              <a:rPr lang="de-DE" i="1" baseline="-25000">
                <a:latin typeface="Tahoma" charset="0"/>
              </a:rPr>
              <a:t>c</a:t>
            </a:r>
            <a:r>
              <a:rPr lang="de-DE" sz="1800" baseline="-38000">
                <a:latin typeface="Tahoma" charset="0"/>
              </a:rPr>
              <a:t>2</a:t>
            </a:r>
            <a:r>
              <a:rPr lang="de-DE">
                <a:latin typeface="Tahoma" charset="0"/>
              </a:rPr>
              <a:t> ((</a:t>
            </a:r>
            <a:r>
              <a:rPr lang="de-DE" i="1">
                <a:latin typeface="Tahoma" charset="0"/>
              </a:rPr>
              <a:t>R </a:t>
            </a:r>
            <a:r>
              <a:rPr lang="de-DE">
                <a:latin typeface="Tahoma" charset="0"/>
              </a:rPr>
              <a:t>)) </a:t>
            </a:r>
            <a:r>
              <a:rPr lang="de-DE">
                <a:latin typeface="Tahoma" charset="0"/>
                <a:sym typeface="Symbol" charset="0"/>
              </a:rPr>
              <a:t> </a:t>
            </a:r>
            <a:r>
              <a:rPr lang="de-DE">
                <a:solidFill>
                  <a:srgbClr val="000000"/>
                </a:solidFill>
                <a:latin typeface="Tahoma" charset="0"/>
                <a:sym typeface="Symbol" charset="0"/>
              </a:rPr>
              <a:t></a:t>
            </a:r>
            <a:r>
              <a:rPr lang="de-DE" i="1" baseline="-25000">
                <a:latin typeface="Tahoma" charset="0"/>
              </a:rPr>
              <a:t>c</a:t>
            </a:r>
            <a:r>
              <a:rPr lang="de-DE" sz="1800" baseline="-38000">
                <a:latin typeface="Tahoma" charset="0"/>
              </a:rPr>
              <a:t>2</a:t>
            </a:r>
            <a:r>
              <a:rPr lang="de-DE">
                <a:latin typeface="Tahoma" charset="0"/>
              </a:rPr>
              <a:t> (</a:t>
            </a:r>
            <a:r>
              <a:rPr lang="de-DE">
                <a:solidFill>
                  <a:srgbClr val="000000"/>
                </a:solidFill>
                <a:latin typeface="Tahoma" charset="0"/>
                <a:sym typeface="Symbol" charset="0"/>
              </a:rPr>
              <a:t></a:t>
            </a:r>
            <a:r>
              <a:rPr lang="de-DE" i="1" baseline="-25000">
                <a:latin typeface="Tahoma" charset="0"/>
              </a:rPr>
              <a:t>c</a:t>
            </a:r>
            <a:r>
              <a:rPr lang="de-DE" sz="1800" baseline="-38000">
                <a:latin typeface="Tahoma" charset="0"/>
              </a:rPr>
              <a:t>1</a:t>
            </a:r>
            <a:r>
              <a:rPr lang="de-DE">
                <a:latin typeface="Tahoma" charset="0"/>
              </a:rPr>
              <a:t>((</a:t>
            </a:r>
            <a:r>
              <a:rPr lang="de-DE" i="1">
                <a:latin typeface="Tahoma" charset="0"/>
              </a:rPr>
              <a:t>R </a:t>
            </a:r>
            <a:r>
              <a:rPr lang="de-DE">
                <a:latin typeface="Tahoma" charset="0"/>
              </a:rPr>
              <a:t>)) </a:t>
            </a:r>
          </a:p>
          <a:p>
            <a:pPr>
              <a:buFont typeface="Webdings" charset="0"/>
              <a:buNone/>
            </a:pPr>
            <a:r>
              <a:rPr lang="de-DE">
                <a:solidFill>
                  <a:srgbClr val="000000"/>
                </a:solidFill>
                <a:latin typeface="Tahoma" charset="0"/>
                <a:sym typeface="Symbol" charset="0"/>
              </a:rPr>
              <a:t>3. </a:t>
            </a:r>
            <a:r>
              <a:rPr lang="de-DE">
                <a:latin typeface="Tahoma" charset="0"/>
              </a:rPr>
              <a:t> -Kaskaden: Falls </a:t>
            </a:r>
            <a:r>
              <a:rPr lang="de-DE" i="1">
                <a:latin typeface="Tahoma" charset="0"/>
              </a:rPr>
              <a:t>L</a:t>
            </a:r>
            <a:r>
              <a:rPr lang="de-DE" baseline="-25000">
                <a:latin typeface="Tahoma" charset="0"/>
              </a:rPr>
              <a:t>1</a:t>
            </a:r>
            <a:r>
              <a:rPr lang="de-DE">
                <a:latin typeface="Tahoma" charset="0"/>
              </a:rPr>
              <a:t> </a:t>
            </a:r>
            <a:r>
              <a:rPr lang="de-DE">
                <a:latin typeface="Tahoma" charset="0"/>
                <a:sym typeface="Symbol" charset="0"/>
              </a:rPr>
              <a:t> </a:t>
            </a:r>
            <a:r>
              <a:rPr lang="de-DE" i="1">
                <a:latin typeface="Tahoma" charset="0"/>
              </a:rPr>
              <a:t>L</a:t>
            </a:r>
            <a:r>
              <a:rPr lang="de-DE" baseline="-25000">
                <a:latin typeface="Tahoma" charset="0"/>
              </a:rPr>
              <a:t>2 </a:t>
            </a:r>
            <a:r>
              <a:rPr lang="de-DE">
                <a:latin typeface="Tahoma" charset="0"/>
                <a:sym typeface="Symbol" charset="0"/>
              </a:rPr>
              <a:t> …   </a:t>
            </a:r>
            <a:r>
              <a:rPr lang="de-DE" i="1">
                <a:latin typeface="Tahoma" charset="0"/>
              </a:rPr>
              <a:t>L</a:t>
            </a:r>
            <a:r>
              <a:rPr lang="de-DE" i="1" baseline="-25000">
                <a:latin typeface="Tahoma" charset="0"/>
              </a:rPr>
              <a:t>n</a:t>
            </a:r>
            <a:r>
              <a:rPr lang="de-DE">
                <a:latin typeface="Tahoma" charset="0"/>
              </a:rPr>
              <a:t>, dann gilt</a:t>
            </a:r>
          </a:p>
          <a:p>
            <a:pPr>
              <a:buFont typeface="Webdings" charset="0"/>
              <a:buNone/>
            </a:pPr>
            <a:r>
              <a:rPr lang="de-DE">
                <a:latin typeface="Tahoma" charset="0"/>
              </a:rPr>
              <a:t>		</a:t>
            </a:r>
            <a:r>
              <a:rPr lang="de-DE">
                <a:solidFill>
                  <a:srgbClr val="000000"/>
                </a:solidFill>
                <a:latin typeface="Tahoma" charset="0"/>
                <a:sym typeface="Symbol" charset="0"/>
              </a:rPr>
              <a:t></a:t>
            </a:r>
            <a:r>
              <a:rPr lang="de-DE" i="1" baseline="-25000">
                <a:latin typeface="Tahoma" charset="0"/>
              </a:rPr>
              <a:t>L</a:t>
            </a:r>
            <a:r>
              <a:rPr lang="de-DE" sz="1800" baseline="-38000">
                <a:latin typeface="Tahoma" charset="0"/>
              </a:rPr>
              <a:t>1</a:t>
            </a:r>
            <a:r>
              <a:rPr lang="de-DE">
                <a:latin typeface="Tahoma" charset="0"/>
              </a:rPr>
              <a:t>(</a:t>
            </a:r>
            <a:r>
              <a:rPr lang="de-DE">
                <a:solidFill>
                  <a:srgbClr val="000000"/>
                </a:solidFill>
                <a:latin typeface="Tahoma" charset="0"/>
                <a:sym typeface="Symbol" charset="0"/>
              </a:rPr>
              <a:t> </a:t>
            </a:r>
            <a:r>
              <a:rPr lang="de-DE" i="1" baseline="-25000">
                <a:latin typeface="Tahoma" charset="0"/>
              </a:rPr>
              <a:t>L</a:t>
            </a:r>
            <a:r>
              <a:rPr lang="de-DE" sz="1800" baseline="-38000">
                <a:latin typeface="Tahoma" charset="0"/>
              </a:rPr>
              <a:t>2</a:t>
            </a:r>
            <a:r>
              <a:rPr lang="de-DE">
                <a:latin typeface="Tahoma" charset="0"/>
              </a:rPr>
              <a:t> (…(</a:t>
            </a:r>
            <a:r>
              <a:rPr lang="de-DE">
                <a:solidFill>
                  <a:srgbClr val="000000"/>
                </a:solidFill>
                <a:latin typeface="Tahoma" charset="0"/>
                <a:sym typeface="Symbol" charset="0"/>
              </a:rPr>
              <a:t> </a:t>
            </a:r>
            <a:r>
              <a:rPr lang="de-DE" i="1" baseline="-25000">
                <a:latin typeface="Tahoma" charset="0"/>
              </a:rPr>
              <a:t>L</a:t>
            </a:r>
            <a:r>
              <a:rPr lang="de-DE" sz="1800" i="1" baseline="-38000">
                <a:latin typeface="Tahoma" charset="0"/>
              </a:rPr>
              <a:t>n</a:t>
            </a:r>
            <a:r>
              <a:rPr lang="de-DE">
                <a:latin typeface="Tahoma" charset="0"/>
              </a:rPr>
              <a:t>(</a:t>
            </a:r>
            <a:r>
              <a:rPr lang="de-DE" i="1">
                <a:latin typeface="Tahoma" charset="0"/>
              </a:rPr>
              <a:t>R </a:t>
            </a:r>
            <a:r>
              <a:rPr lang="de-DE">
                <a:latin typeface="Tahoma" charset="0"/>
              </a:rPr>
              <a:t>)) …)) </a:t>
            </a:r>
            <a:r>
              <a:rPr lang="de-DE">
                <a:latin typeface="Tahoma" charset="0"/>
                <a:sym typeface="Symbol" charset="0"/>
              </a:rPr>
              <a:t></a:t>
            </a:r>
            <a:r>
              <a:rPr lang="de-DE">
                <a:latin typeface="Tahoma" charset="0"/>
              </a:rPr>
              <a:t> </a:t>
            </a:r>
            <a:r>
              <a:rPr lang="de-DE">
                <a:solidFill>
                  <a:srgbClr val="000000"/>
                </a:solidFill>
                <a:latin typeface="Tahoma" charset="0"/>
                <a:sym typeface="Symbol" charset="0"/>
              </a:rPr>
              <a:t></a:t>
            </a:r>
            <a:r>
              <a:rPr lang="de-DE" i="1" baseline="-25000">
                <a:latin typeface="Tahoma" charset="0"/>
              </a:rPr>
              <a:t>L</a:t>
            </a:r>
            <a:r>
              <a:rPr lang="de-DE" sz="1800" baseline="-38000">
                <a:latin typeface="Tahoma" charset="0"/>
              </a:rPr>
              <a:t>1 </a:t>
            </a:r>
            <a:r>
              <a:rPr lang="de-DE">
                <a:latin typeface="Tahoma" charset="0"/>
              </a:rPr>
              <a:t>(</a:t>
            </a:r>
            <a:r>
              <a:rPr lang="de-DE" i="1">
                <a:latin typeface="Tahoma" charset="0"/>
              </a:rPr>
              <a:t>R </a:t>
            </a:r>
            <a:r>
              <a:rPr lang="de-DE">
                <a:latin typeface="Tahoma" charset="0"/>
              </a:rPr>
              <a:t>)</a:t>
            </a:r>
          </a:p>
          <a:p>
            <a:pPr>
              <a:buFont typeface="Webdings" charset="0"/>
              <a:buNone/>
            </a:pPr>
            <a:r>
              <a:rPr lang="de-DE">
                <a:latin typeface="Tahoma" charset="0"/>
              </a:rPr>
              <a:t>4. Vertauschen von </a:t>
            </a:r>
            <a:r>
              <a:rPr lang="de-DE">
                <a:solidFill>
                  <a:srgbClr val="000000"/>
                </a:solidFill>
                <a:latin typeface="Tahoma" charset="0"/>
                <a:sym typeface="Symbol" charset="0"/>
              </a:rPr>
              <a:t></a:t>
            </a:r>
            <a:r>
              <a:rPr lang="de-DE">
                <a:latin typeface="Tahoma" charset="0"/>
              </a:rPr>
              <a:t> und </a:t>
            </a:r>
            <a:r>
              <a:rPr lang="de-DE">
                <a:solidFill>
                  <a:srgbClr val="000000"/>
                </a:solidFill>
                <a:latin typeface="Tahoma" charset="0"/>
                <a:sym typeface="Symbol" charset="0"/>
              </a:rPr>
              <a:t></a:t>
            </a:r>
            <a:r>
              <a:rPr lang="de-DE">
                <a:latin typeface="Tahoma" charset="0"/>
              </a:rPr>
              <a:t> </a:t>
            </a:r>
          </a:p>
          <a:p>
            <a:pPr>
              <a:buFont typeface="Webdings" charset="0"/>
              <a:buNone/>
            </a:pPr>
            <a:r>
              <a:rPr lang="de-DE">
                <a:latin typeface="Tahoma" charset="0"/>
              </a:rPr>
              <a:t>	Falls die Selektion sich nur auf die Attribute </a:t>
            </a:r>
            <a:r>
              <a:rPr lang="de-DE" i="1">
                <a:latin typeface="Tahoma" charset="0"/>
              </a:rPr>
              <a:t>A</a:t>
            </a:r>
            <a:r>
              <a:rPr lang="de-DE" baseline="-25000">
                <a:latin typeface="Tahoma" charset="0"/>
              </a:rPr>
              <a:t>1</a:t>
            </a:r>
            <a:r>
              <a:rPr lang="de-DE">
                <a:latin typeface="Tahoma" charset="0"/>
              </a:rPr>
              <a:t>, …, </a:t>
            </a:r>
            <a:r>
              <a:rPr lang="de-DE" i="1">
                <a:latin typeface="Tahoma" charset="0"/>
              </a:rPr>
              <a:t>A</a:t>
            </a:r>
            <a:r>
              <a:rPr lang="de-DE" i="1" baseline="-25000">
                <a:latin typeface="Tahoma" charset="0"/>
              </a:rPr>
              <a:t>n</a:t>
            </a:r>
            <a:r>
              <a:rPr lang="de-DE">
                <a:latin typeface="Tahoma" charset="0"/>
              </a:rPr>
              <a:t> der Projektionsliste bezieht, können die beiden Operationen vertauscht werden</a:t>
            </a:r>
          </a:p>
          <a:p>
            <a:pPr>
              <a:buFont typeface="Webdings" charset="0"/>
              <a:buNone/>
            </a:pPr>
            <a:r>
              <a:rPr lang="de-DE">
                <a:latin typeface="Tahoma" charset="0"/>
              </a:rPr>
              <a:t>       	</a:t>
            </a:r>
            <a:r>
              <a:rPr lang="de-DE">
                <a:solidFill>
                  <a:srgbClr val="000000"/>
                </a:solidFill>
                <a:latin typeface="Tahoma" charset="0"/>
                <a:sym typeface="Symbol" charset="0"/>
              </a:rPr>
              <a:t></a:t>
            </a:r>
            <a:r>
              <a:rPr lang="de-DE" i="1" baseline="-25000">
                <a:latin typeface="Tahoma" charset="0"/>
              </a:rPr>
              <a:t>A</a:t>
            </a:r>
            <a:r>
              <a:rPr lang="de-DE" sz="1800" baseline="-40000">
                <a:latin typeface="Tahoma" charset="0"/>
              </a:rPr>
              <a:t>1</a:t>
            </a:r>
            <a:r>
              <a:rPr lang="de-DE" baseline="-25000">
                <a:latin typeface="Tahoma" charset="0"/>
              </a:rPr>
              <a:t>, …, </a:t>
            </a:r>
            <a:r>
              <a:rPr lang="de-DE" i="1" baseline="-25000">
                <a:latin typeface="Tahoma" charset="0"/>
              </a:rPr>
              <a:t>A</a:t>
            </a:r>
            <a:r>
              <a:rPr lang="de-DE" sz="1800" i="1" baseline="-40000">
                <a:latin typeface="Tahoma" charset="0"/>
              </a:rPr>
              <a:t>n</a:t>
            </a:r>
            <a:r>
              <a:rPr lang="de-DE">
                <a:latin typeface="Tahoma" charset="0"/>
              </a:rPr>
              <a:t> (</a:t>
            </a:r>
            <a:r>
              <a:rPr lang="de-DE">
                <a:solidFill>
                  <a:srgbClr val="000000"/>
                </a:solidFill>
                <a:latin typeface="Tahoma" charset="0"/>
                <a:sym typeface="Symbol" charset="0"/>
              </a:rPr>
              <a:t></a:t>
            </a:r>
            <a:r>
              <a:rPr lang="de-DE" i="1" baseline="-25000">
                <a:latin typeface="Tahoma" charset="0"/>
              </a:rPr>
              <a:t>c</a:t>
            </a:r>
            <a:r>
              <a:rPr lang="de-DE">
                <a:latin typeface="Tahoma" charset="0"/>
              </a:rPr>
              <a:t>(</a:t>
            </a:r>
            <a:r>
              <a:rPr lang="de-DE" i="1">
                <a:latin typeface="Tahoma" charset="0"/>
              </a:rPr>
              <a:t>R </a:t>
            </a:r>
            <a:r>
              <a:rPr lang="de-DE">
                <a:latin typeface="Tahoma" charset="0"/>
              </a:rPr>
              <a:t>)) </a:t>
            </a:r>
            <a:r>
              <a:rPr lang="de-DE">
                <a:latin typeface="Tahoma" charset="0"/>
                <a:sym typeface="Symbol" charset="0"/>
              </a:rPr>
              <a:t></a:t>
            </a:r>
            <a:r>
              <a:rPr lang="de-DE">
                <a:latin typeface="Tahoma" charset="0"/>
              </a:rPr>
              <a:t> </a:t>
            </a:r>
            <a:r>
              <a:rPr lang="de-DE">
                <a:solidFill>
                  <a:srgbClr val="000000"/>
                </a:solidFill>
                <a:latin typeface="Tahoma" charset="0"/>
                <a:sym typeface="Symbol" charset="0"/>
              </a:rPr>
              <a:t></a:t>
            </a:r>
            <a:r>
              <a:rPr lang="de-DE" i="1" baseline="-25000">
                <a:latin typeface="Tahoma" charset="0"/>
              </a:rPr>
              <a:t>c</a:t>
            </a:r>
            <a:r>
              <a:rPr lang="de-DE">
                <a:latin typeface="Tahoma" charset="0"/>
              </a:rPr>
              <a:t> (</a:t>
            </a:r>
            <a:r>
              <a:rPr lang="de-DE">
                <a:solidFill>
                  <a:srgbClr val="000000"/>
                </a:solidFill>
                <a:latin typeface="Tahoma" charset="0"/>
                <a:sym typeface="Symbol" charset="0"/>
              </a:rPr>
              <a:t></a:t>
            </a:r>
            <a:r>
              <a:rPr lang="de-DE" i="1" baseline="-25000">
                <a:latin typeface="Tahoma" charset="0"/>
              </a:rPr>
              <a:t>A</a:t>
            </a:r>
            <a:r>
              <a:rPr lang="de-DE" sz="1800" baseline="-40000">
                <a:latin typeface="Tahoma" charset="0"/>
              </a:rPr>
              <a:t>1</a:t>
            </a:r>
            <a:r>
              <a:rPr lang="de-DE" baseline="-25000">
                <a:latin typeface="Tahoma" charset="0"/>
              </a:rPr>
              <a:t>, …, </a:t>
            </a:r>
            <a:r>
              <a:rPr lang="de-DE" i="1" baseline="-25000">
                <a:latin typeface="Tahoma" charset="0"/>
              </a:rPr>
              <a:t>A</a:t>
            </a:r>
            <a:r>
              <a:rPr lang="de-DE" sz="1800" i="1" baseline="-40000">
                <a:latin typeface="Tahoma" charset="0"/>
              </a:rPr>
              <a:t>n</a:t>
            </a:r>
            <a:r>
              <a:rPr lang="de-DE">
                <a:latin typeface="Tahoma" charset="0"/>
              </a:rPr>
              <a:t>(</a:t>
            </a:r>
            <a:r>
              <a:rPr lang="de-DE" i="1">
                <a:latin typeface="Tahoma" charset="0"/>
              </a:rPr>
              <a:t>R </a:t>
            </a:r>
            <a:r>
              <a:rPr lang="de-DE">
                <a:latin typeface="Tahoma" charset="0"/>
              </a:rPr>
              <a:t>))</a:t>
            </a:r>
          </a:p>
          <a:p>
            <a:pPr>
              <a:buFont typeface="Webdings" charset="0"/>
              <a:buNone/>
            </a:pPr>
            <a:r>
              <a:rPr lang="de-DE">
                <a:latin typeface="Tahoma" charset="0"/>
              </a:rPr>
              <a:t>5. </a:t>
            </a:r>
            <a:r>
              <a:rPr lang="de-DE">
                <a:latin typeface="Tahoma" charset="0"/>
                <a:sym typeface="Euclid Symbol" charset="0"/>
              </a:rPr>
              <a:t>X, </a:t>
            </a:r>
            <a:r>
              <a:rPr lang="de-DE">
                <a:latin typeface="Tahoma" charset="0"/>
                <a:sym typeface="Symbol" charset="0"/>
              </a:rPr>
              <a:t>, </a:t>
            </a:r>
            <a:r>
              <a:rPr lang="de-DE">
                <a:latin typeface="Tahoma" charset="0"/>
                <a:sym typeface="Euclid Symbol" charset="0"/>
              </a:rPr>
              <a:t> </a:t>
            </a:r>
            <a:r>
              <a:rPr lang="de-DE">
                <a:latin typeface="Tahoma" charset="0"/>
              </a:rPr>
              <a:t>und </a:t>
            </a:r>
            <a:r>
              <a:rPr lang="de-DE">
                <a:latin typeface="JoinFont" charset="0"/>
                <a:sym typeface="Symbol" charset="0"/>
              </a:rPr>
              <a:t>A</a:t>
            </a:r>
            <a:r>
              <a:rPr lang="de-DE">
                <a:latin typeface="Tahoma" charset="0"/>
              </a:rPr>
              <a:t> sind kommutativ</a:t>
            </a:r>
          </a:p>
          <a:p>
            <a:pPr>
              <a:buFont typeface="Webdings" charset="0"/>
              <a:buNone/>
            </a:pPr>
            <a:r>
              <a:rPr lang="de-DE">
                <a:latin typeface="Tahoma" charset="0"/>
              </a:rPr>
              <a:t>		</a:t>
            </a:r>
            <a:r>
              <a:rPr lang="de-DE" i="1">
                <a:latin typeface="Tahoma" charset="0"/>
              </a:rPr>
              <a:t>R</a:t>
            </a:r>
            <a:r>
              <a:rPr lang="de-DE">
                <a:latin typeface="Tahoma" charset="0"/>
              </a:rPr>
              <a:t> </a:t>
            </a:r>
            <a:r>
              <a:rPr lang="de-DE">
                <a:latin typeface="JoinFont" charset="0"/>
                <a:sym typeface="Symbol" charset="0"/>
              </a:rPr>
              <a:t>A</a:t>
            </a:r>
            <a:r>
              <a:rPr lang="de-DE" i="1" baseline="-25000">
                <a:latin typeface="Tahoma" charset="0"/>
              </a:rPr>
              <a:t>c</a:t>
            </a:r>
            <a:r>
              <a:rPr lang="de-DE">
                <a:latin typeface="IPDMath" charset="0"/>
                <a:sym typeface="Symbol" charset="0"/>
              </a:rPr>
              <a:t> </a:t>
            </a:r>
            <a:r>
              <a:rPr lang="de-DE" i="1">
                <a:latin typeface="Tahoma" charset="0"/>
              </a:rPr>
              <a:t>S</a:t>
            </a:r>
            <a:r>
              <a:rPr lang="de-DE">
                <a:latin typeface="Tahoma" charset="0"/>
              </a:rPr>
              <a:t> </a:t>
            </a:r>
            <a:r>
              <a:rPr lang="de-DE">
                <a:latin typeface="Tahoma" charset="0"/>
                <a:sym typeface="Symbol" charset="0"/>
              </a:rPr>
              <a:t></a:t>
            </a:r>
            <a:r>
              <a:rPr lang="de-DE">
                <a:latin typeface="Tahoma" charset="0"/>
              </a:rPr>
              <a:t> </a:t>
            </a:r>
            <a:r>
              <a:rPr lang="de-DE" i="1">
                <a:latin typeface="Tahoma" charset="0"/>
              </a:rPr>
              <a:t>S </a:t>
            </a:r>
            <a:r>
              <a:rPr lang="de-DE">
                <a:latin typeface="JoinFont" charset="0"/>
                <a:sym typeface="Symbol" charset="0"/>
              </a:rPr>
              <a:t>A</a:t>
            </a:r>
            <a:r>
              <a:rPr lang="de-DE" i="1" baseline="-25000">
                <a:latin typeface="Tahoma" charset="0"/>
              </a:rPr>
              <a:t>c</a:t>
            </a:r>
            <a:r>
              <a:rPr lang="de-DE">
                <a:latin typeface="Tahoma" charset="0"/>
              </a:rPr>
              <a:t> </a:t>
            </a:r>
            <a:r>
              <a:rPr lang="de-DE" i="1">
                <a:latin typeface="Tahoma" charset="0"/>
              </a:rPr>
              <a:t>R</a:t>
            </a:r>
            <a:r>
              <a:rPr lang="de-DE">
                <a:latin typeface="IPDMath" charset="0"/>
                <a:sym typeface="Symbol" charset="0"/>
              </a:rPr>
              <a:t>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280988" y="447675"/>
            <a:ext cx="8650287" cy="542925"/>
          </a:xfrm>
          <a:noFill/>
        </p:spPr>
        <p:txBody>
          <a:bodyPr lIns="90488" tIns="44450" rIns="90488" bIns="44450"/>
          <a:lstStyle/>
          <a:p>
            <a:r>
              <a:rPr lang="de-DE" sz="3200">
                <a:latin typeface="Arial Black" charset="0"/>
              </a:rPr>
              <a:t>Äquivalenzerhaltende Transformationsregeln</a:t>
            </a:r>
            <a:endParaRPr lang="de-DE">
              <a:latin typeface="Arial Black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02C1C77-EABB-F446-A827-8458339B37D6}" type="slidenum">
              <a:rPr lang="en-US" sz="1400">
                <a:solidFill>
                  <a:srgbClr val="CC66FF"/>
                </a:solidFill>
              </a:rPr>
              <a:pPr/>
              <a:t>70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>
                <a:latin typeface="Arial Black" charset="0"/>
              </a:rPr>
              <a:t>Mengendurchschnitt mit </a:t>
            </a:r>
            <a:br>
              <a:rPr lang="de-DE" sz="2800">
                <a:latin typeface="Arial Black" charset="0"/>
              </a:rPr>
            </a:br>
            <a:r>
              <a:rPr lang="de-DE" sz="2800">
                <a:latin typeface="Arial Black" charset="0"/>
              </a:rPr>
              <a:t>einem Hash/Partitionierungs-Algorithmus</a:t>
            </a:r>
          </a:p>
        </p:txBody>
      </p:sp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2816225" y="1143000"/>
            <a:ext cx="3035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3200">
                <a:latin typeface="Times New Roman" charset="0"/>
              </a:rPr>
              <a:t>R </a:t>
            </a:r>
            <a:r>
              <a:rPr lang="de-DE" sz="3200">
                <a:latin typeface="Times New Roman" charset="0"/>
                <a:sym typeface="Symbol" charset="0"/>
              </a:rPr>
              <a:t> S = {</a:t>
            </a:r>
            <a:r>
              <a:rPr lang="de-DE" sz="3200">
                <a:solidFill>
                  <a:srgbClr val="0000FF"/>
                </a:solidFill>
                <a:latin typeface="Times New Roman" charset="0"/>
                <a:sym typeface="Symbol" charset="0"/>
              </a:rPr>
              <a:t>3</a:t>
            </a:r>
            <a:r>
              <a:rPr lang="de-DE" sz="3200">
                <a:latin typeface="Times New Roman" charset="0"/>
                <a:sym typeface="Symbol" charset="0"/>
              </a:rPr>
              <a:t>, </a:t>
            </a:r>
            <a:r>
              <a:rPr lang="de-DE" sz="3200">
                <a:solidFill>
                  <a:srgbClr val="008000"/>
                </a:solidFill>
                <a:latin typeface="Times New Roman" charset="0"/>
                <a:sym typeface="Symbol" charset="0"/>
              </a:rPr>
              <a:t>13</a:t>
            </a:r>
            <a:r>
              <a:rPr lang="de-DE" sz="3200">
                <a:latin typeface="Times New Roman" charset="0"/>
                <a:sym typeface="Symbol" charset="0"/>
              </a:rPr>
              <a:t>  }</a:t>
            </a:r>
            <a:endParaRPr lang="de-DE" sz="3200">
              <a:latin typeface="Times New Roman" charset="0"/>
            </a:endParaRPr>
          </a:p>
        </p:txBody>
      </p:sp>
      <p:sp>
        <p:nvSpPr>
          <p:cNvPr id="141316" name="AutoShape 4"/>
          <p:cNvSpPr>
            <a:spLocks noChangeArrowheads="1"/>
          </p:cNvSpPr>
          <p:nvPr/>
        </p:nvSpPr>
        <p:spPr bwMode="auto">
          <a:xfrm>
            <a:off x="304800" y="12192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 b="1">
                <a:latin typeface="Times New Roman" charset="0"/>
              </a:rPr>
              <a:t>R</a:t>
            </a:r>
          </a:p>
          <a:p>
            <a:r>
              <a:rPr lang="de-DE" sz="2800">
                <a:latin typeface="Times New Roman" charset="0"/>
              </a:rPr>
              <a:t>3</a:t>
            </a:r>
          </a:p>
          <a:p>
            <a:r>
              <a:rPr lang="de-DE" sz="2800">
                <a:latin typeface="Times New Roman" charset="0"/>
              </a:rPr>
              <a:t>90</a:t>
            </a:r>
          </a:p>
          <a:p>
            <a:r>
              <a:rPr lang="de-DE" sz="2800">
                <a:latin typeface="Times New Roman" charset="0"/>
              </a:rPr>
              <a:t>42</a:t>
            </a:r>
          </a:p>
          <a:p>
            <a:r>
              <a:rPr lang="de-DE" sz="2800">
                <a:latin typeface="Times New Roman" charset="0"/>
              </a:rPr>
              <a:t>76</a:t>
            </a:r>
          </a:p>
          <a:p>
            <a:r>
              <a:rPr lang="de-DE" sz="2800">
                <a:latin typeface="Times New Roman" charset="0"/>
              </a:rPr>
              <a:t>13</a:t>
            </a:r>
          </a:p>
          <a:p>
            <a:r>
              <a:rPr lang="de-DE" sz="2800">
                <a:latin typeface="Times New Roman" charset="0"/>
              </a:rPr>
              <a:t>88</a:t>
            </a:r>
          </a:p>
          <a:p>
            <a:r>
              <a:rPr lang="de-DE" sz="2800">
                <a:latin typeface="Times New Roman" charset="0"/>
              </a:rPr>
              <a:t>2</a:t>
            </a:r>
          </a:p>
          <a:p>
            <a:r>
              <a:rPr lang="de-DE" sz="2800">
                <a:latin typeface="Times New Roman" charset="0"/>
              </a:rPr>
              <a:t>44</a:t>
            </a:r>
          </a:p>
          <a:p>
            <a:r>
              <a:rPr lang="de-DE" sz="2800">
                <a:latin typeface="Times New Roman" charset="0"/>
              </a:rPr>
              <a:t>5</a:t>
            </a:r>
          </a:p>
          <a:p>
            <a:r>
              <a:rPr lang="de-DE" sz="2800">
                <a:latin typeface="Times New Roman" charset="0"/>
              </a:rPr>
              <a:t>17</a:t>
            </a:r>
          </a:p>
          <a:p>
            <a:endParaRPr lang="de-DE" sz="2800">
              <a:latin typeface="Times New Roman" charset="0"/>
            </a:endParaRPr>
          </a:p>
        </p:txBody>
      </p:sp>
      <p:sp>
        <p:nvSpPr>
          <p:cNvPr id="141317" name="AutoShape 5"/>
          <p:cNvSpPr>
            <a:spLocks noChangeArrowheads="1"/>
          </p:cNvSpPr>
          <p:nvPr/>
        </p:nvSpPr>
        <p:spPr bwMode="auto">
          <a:xfrm>
            <a:off x="7848600" y="13716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de-DE" sz="2800" b="1">
                <a:latin typeface="Times New Roman" charset="0"/>
              </a:rPr>
              <a:t>S</a:t>
            </a:r>
            <a:endParaRPr lang="de-DE" sz="2800">
              <a:latin typeface="Times New Roman" charset="0"/>
            </a:endParaRP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6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27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3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97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4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13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44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17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2</a:t>
            </a:r>
          </a:p>
          <a:p>
            <a:pPr>
              <a:lnSpc>
                <a:spcPct val="110000"/>
              </a:lnSpc>
            </a:pPr>
            <a:endParaRPr lang="de-DE" sz="2800">
              <a:latin typeface="Times New Roman" charset="0"/>
            </a:endParaRPr>
          </a:p>
        </p:txBody>
      </p:sp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533400" y="1828800"/>
            <a:ext cx="609600" cy="1295400"/>
          </a:xfrm>
          <a:prstGeom prst="rect">
            <a:avLst/>
          </a:prstGeom>
          <a:noFill/>
          <a:ln w="762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1319" name="Rectangle 7"/>
          <p:cNvSpPr>
            <a:spLocks noChangeArrowheads="1"/>
          </p:cNvSpPr>
          <p:nvPr/>
        </p:nvSpPr>
        <p:spPr bwMode="auto">
          <a:xfrm>
            <a:off x="533400" y="3124200"/>
            <a:ext cx="609600" cy="1295400"/>
          </a:xfrm>
          <a:prstGeom prst="rect">
            <a:avLst/>
          </a:prstGeom>
          <a:noFill/>
          <a:ln w="762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1320" name="Rectangle 8"/>
          <p:cNvSpPr>
            <a:spLocks noChangeArrowheads="1"/>
          </p:cNvSpPr>
          <p:nvPr/>
        </p:nvSpPr>
        <p:spPr bwMode="auto">
          <a:xfrm>
            <a:off x="533400" y="4419600"/>
            <a:ext cx="609600" cy="175260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1321" name="Rectangle 9"/>
          <p:cNvSpPr>
            <a:spLocks noChangeArrowheads="1"/>
          </p:cNvSpPr>
          <p:nvPr/>
        </p:nvSpPr>
        <p:spPr bwMode="auto">
          <a:xfrm>
            <a:off x="8077200" y="2057400"/>
            <a:ext cx="609600" cy="1295400"/>
          </a:xfrm>
          <a:prstGeom prst="rect">
            <a:avLst/>
          </a:prstGeom>
          <a:noFill/>
          <a:ln w="762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1322" name="Rectangle 10"/>
          <p:cNvSpPr>
            <a:spLocks noChangeArrowheads="1"/>
          </p:cNvSpPr>
          <p:nvPr/>
        </p:nvSpPr>
        <p:spPr bwMode="auto">
          <a:xfrm>
            <a:off x="8077200" y="3429000"/>
            <a:ext cx="609600" cy="1371600"/>
          </a:xfrm>
          <a:prstGeom prst="rect">
            <a:avLst/>
          </a:prstGeom>
          <a:noFill/>
          <a:ln w="762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1323" name="Rectangle 11"/>
          <p:cNvSpPr>
            <a:spLocks noChangeArrowheads="1"/>
          </p:cNvSpPr>
          <p:nvPr/>
        </p:nvSpPr>
        <p:spPr bwMode="auto">
          <a:xfrm>
            <a:off x="8077200" y="4800600"/>
            <a:ext cx="609600" cy="152400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1324" name="Rectangle 12"/>
          <p:cNvSpPr>
            <a:spLocks noChangeArrowheads="1"/>
          </p:cNvSpPr>
          <p:nvPr/>
        </p:nvSpPr>
        <p:spPr bwMode="auto">
          <a:xfrm>
            <a:off x="4495800" y="1905000"/>
            <a:ext cx="685800" cy="4572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41325" name="Rectangle 13"/>
          <p:cNvSpPr>
            <a:spLocks noChangeArrowheads="1"/>
          </p:cNvSpPr>
          <p:nvPr/>
        </p:nvSpPr>
        <p:spPr bwMode="auto">
          <a:xfrm>
            <a:off x="4495800" y="2362200"/>
            <a:ext cx="685800" cy="4572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3200">
              <a:latin typeface="Times New Roman" charset="0"/>
            </a:endParaRPr>
          </a:p>
        </p:txBody>
      </p:sp>
      <p:sp>
        <p:nvSpPr>
          <p:cNvPr id="141326" name="Rectangle 14"/>
          <p:cNvSpPr>
            <a:spLocks noChangeArrowheads="1"/>
          </p:cNvSpPr>
          <p:nvPr/>
        </p:nvSpPr>
        <p:spPr bwMode="auto">
          <a:xfrm>
            <a:off x="4495800" y="2819400"/>
            <a:ext cx="685800" cy="4572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97</a:t>
            </a:r>
          </a:p>
        </p:txBody>
      </p:sp>
      <p:sp>
        <p:nvSpPr>
          <p:cNvPr id="141327" name="Rectangle 15"/>
          <p:cNvSpPr>
            <a:spLocks noChangeArrowheads="1"/>
          </p:cNvSpPr>
          <p:nvPr/>
        </p:nvSpPr>
        <p:spPr bwMode="auto">
          <a:xfrm>
            <a:off x="4495800" y="3276600"/>
            <a:ext cx="685800" cy="4572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13</a:t>
            </a:r>
          </a:p>
        </p:txBody>
      </p:sp>
      <p:sp>
        <p:nvSpPr>
          <p:cNvPr id="141328" name="Rectangle 16"/>
          <p:cNvSpPr>
            <a:spLocks noChangeArrowheads="1"/>
          </p:cNvSpPr>
          <p:nvPr/>
        </p:nvSpPr>
        <p:spPr bwMode="auto">
          <a:xfrm>
            <a:off x="4495800" y="3733800"/>
            <a:ext cx="685800" cy="4572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4</a:t>
            </a:r>
          </a:p>
        </p:txBody>
      </p:sp>
      <p:sp>
        <p:nvSpPr>
          <p:cNvPr id="141329" name="Text Box 17"/>
          <p:cNvSpPr txBox="1">
            <a:spLocks noChangeArrowheads="1"/>
          </p:cNvSpPr>
          <p:nvPr/>
        </p:nvSpPr>
        <p:spPr bwMode="auto">
          <a:xfrm>
            <a:off x="2133600" y="2057400"/>
            <a:ext cx="1257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3200">
                <a:latin typeface="Times New Roman" charset="0"/>
              </a:rPr>
              <a:t>Mod 5</a:t>
            </a:r>
          </a:p>
        </p:txBody>
      </p:sp>
      <p:sp>
        <p:nvSpPr>
          <p:cNvPr id="141330" name="AutoShape 18"/>
          <p:cNvSpPr>
            <a:spLocks noChangeArrowheads="1"/>
          </p:cNvSpPr>
          <p:nvPr/>
        </p:nvSpPr>
        <p:spPr bwMode="auto">
          <a:xfrm>
            <a:off x="3200400" y="5486400"/>
            <a:ext cx="4267200" cy="1143000"/>
          </a:xfrm>
          <a:prstGeom prst="cloudCallout">
            <a:avLst>
              <a:gd name="adj1" fmla="val -44903"/>
              <a:gd name="adj2" fmla="val -185278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r>
              <a:rPr lang="de-DE" sz="3200">
                <a:latin typeface="Times New Roman" charset="0"/>
              </a:rPr>
              <a:t>Probe-Phase</a:t>
            </a:r>
          </a:p>
          <a:p>
            <a:r>
              <a:rPr lang="de-DE" sz="3200">
                <a:latin typeface="Times New Roman" charset="0"/>
              </a:rPr>
              <a:t>2. Partition</a:t>
            </a:r>
          </a:p>
        </p:txBody>
      </p:sp>
      <p:sp>
        <p:nvSpPr>
          <p:cNvPr id="141331" name="Line 19"/>
          <p:cNvSpPr>
            <a:spLocks noChangeShapeType="1"/>
          </p:cNvSpPr>
          <p:nvPr/>
        </p:nvSpPr>
        <p:spPr bwMode="auto">
          <a:xfrm flipV="1">
            <a:off x="1066800" y="2590800"/>
            <a:ext cx="34290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1332" name="Line 20"/>
          <p:cNvSpPr>
            <a:spLocks noChangeShapeType="1"/>
          </p:cNvSpPr>
          <p:nvPr/>
        </p:nvSpPr>
        <p:spPr bwMode="auto">
          <a:xfrm flipV="1">
            <a:off x="1143000" y="3429000"/>
            <a:ext cx="3352800" cy="304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141333" name="AutoShape 21"/>
          <p:cNvCxnSpPr>
            <a:cxnSpLocks noChangeShapeType="1"/>
            <a:stCxn id="141327" idx="1"/>
            <a:endCxn id="141315" idx="2"/>
          </p:cNvCxnSpPr>
          <p:nvPr/>
        </p:nvCxnSpPr>
        <p:spPr bwMode="auto">
          <a:xfrm rot="10800000">
            <a:off x="4333875" y="1722438"/>
            <a:ext cx="142875" cy="1782762"/>
          </a:xfrm>
          <a:prstGeom prst="curvedConnector2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1334" name="Line 22"/>
          <p:cNvSpPr>
            <a:spLocks noChangeShapeType="1"/>
          </p:cNvSpPr>
          <p:nvPr/>
        </p:nvSpPr>
        <p:spPr bwMode="auto">
          <a:xfrm flipV="1">
            <a:off x="1066800" y="3581400"/>
            <a:ext cx="342900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0F35CAE-9AD5-304A-875F-02AB85EF6BAC}" type="slidenum">
              <a:rPr lang="en-US" sz="1400">
                <a:solidFill>
                  <a:srgbClr val="CC66FF"/>
                </a:solidFill>
              </a:rPr>
              <a:pPr/>
              <a:t>71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>
                <a:latin typeface="Arial Black" charset="0"/>
              </a:rPr>
              <a:t>Mengendurchschnitt mit </a:t>
            </a:r>
            <a:br>
              <a:rPr lang="de-DE" sz="2800">
                <a:latin typeface="Arial Black" charset="0"/>
              </a:rPr>
            </a:br>
            <a:r>
              <a:rPr lang="de-DE" sz="2800">
                <a:latin typeface="Arial Black" charset="0"/>
              </a:rPr>
              <a:t>einem Hash/Partitionierungs-Algorithmus</a:t>
            </a:r>
          </a:p>
        </p:txBody>
      </p:sp>
      <p:sp>
        <p:nvSpPr>
          <p:cNvPr id="143363" name="AutoShape 3"/>
          <p:cNvSpPr>
            <a:spLocks noChangeArrowheads="1"/>
          </p:cNvSpPr>
          <p:nvPr/>
        </p:nvSpPr>
        <p:spPr bwMode="auto">
          <a:xfrm>
            <a:off x="304800" y="16002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 b="1">
                <a:latin typeface="Times New Roman" charset="0"/>
              </a:rPr>
              <a:t>R</a:t>
            </a:r>
          </a:p>
          <a:p>
            <a:r>
              <a:rPr lang="de-DE" sz="2800">
                <a:latin typeface="Times New Roman" charset="0"/>
              </a:rPr>
              <a:t>2</a:t>
            </a:r>
          </a:p>
          <a:p>
            <a:r>
              <a:rPr lang="de-DE" sz="2800">
                <a:latin typeface="Times New Roman" charset="0"/>
              </a:rPr>
              <a:t>3</a:t>
            </a:r>
          </a:p>
          <a:p>
            <a:r>
              <a:rPr lang="de-DE" sz="2800">
                <a:latin typeface="Times New Roman" charset="0"/>
              </a:rPr>
              <a:t>44</a:t>
            </a:r>
          </a:p>
          <a:p>
            <a:r>
              <a:rPr lang="de-DE" sz="2800">
                <a:latin typeface="Times New Roman" charset="0"/>
              </a:rPr>
              <a:t>5</a:t>
            </a:r>
          </a:p>
          <a:p>
            <a:r>
              <a:rPr lang="de-DE" sz="2800">
                <a:latin typeface="Times New Roman" charset="0"/>
              </a:rPr>
              <a:t>76</a:t>
            </a:r>
          </a:p>
          <a:p>
            <a:r>
              <a:rPr lang="de-DE" sz="2800">
                <a:latin typeface="Times New Roman" charset="0"/>
              </a:rPr>
              <a:t>90</a:t>
            </a:r>
          </a:p>
          <a:p>
            <a:r>
              <a:rPr lang="de-DE" sz="2800">
                <a:latin typeface="Times New Roman" charset="0"/>
              </a:rPr>
              <a:t>13</a:t>
            </a:r>
          </a:p>
          <a:p>
            <a:r>
              <a:rPr lang="de-DE" sz="2800">
                <a:latin typeface="Times New Roman" charset="0"/>
              </a:rPr>
              <a:t>17</a:t>
            </a:r>
          </a:p>
          <a:p>
            <a:r>
              <a:rPr lang="de-DE" sz="2800">
                <a:latin typeface="Times New Roman" charset="0"/>
              </a:rPr>
              <a:t>42</a:t>
            </a:r>
          </a:p>
          <a:p>
            <a:r>
              <a:rPr lang="de-DE" sz="2800">
                <a:latin typeface="Times New Roman" charset="0"/>
              </a:rPr>
              <a:t>88</a:t>
            </a:r>
          </a:p>
          <a:p>
            <a:endParaRPr lang="de-DE" sz="2800">
              <a:latin typeface="Times New Roman" charset="0"/>
            </a:endParaRPr>
          </a:p>
        </p:txBody>
      </p:sp>
      <p:sp>
        <p:nvSpPr>
          <p:cNvPr id="143364" name="AutoShape 4"/>
          <p:cNvSpPr>
            <a:spLocks noChangeArrowheads="1"/>
          </p:cNvSpPr>
          <p:nvPr/>
        </p:nvSpPr>
        <p:spPr bwMode="auto">
          <a:xfrm>
            <a:off x="7924800" y="16002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de-DE" sz="2800" b="1">
                <a:latin typeface="Times New Roman" charset="0"/>
              </a:rPr>
              <a:t>S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44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17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97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4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6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27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2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13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3</a:t>
            </a:r>
          </a:p>
          <a:p>
            <a:pPr>
              <a:lnSpc>
                <a:spcPct val="110000"/>
              </a:lnSpc>
            </a:pPr>
            <a:endParaRPr lang="de-DE" sz="2800">
              <a:latin typeface="Times New Roman" charset="0"/>
            </a:endParaRPr>
          </a:p>
        </p:txBody>
      </p:sp>
      <p:sp>
        <p:nvSpPr>
          <p:cNvPr id="143365" name="AutoShape 5"/>
          <p:cNvSpPr>
            <a:spLocks noChangeArrowheads="1"/>
          </p:cNvSpPr>
          <p:nvPr/>
        </p:nvSpPr>
        <p:spPr bwMode="auto">
          <a:xfrm>
            <a:off x="2590800" y="16764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 b="1">
                <a:latin typeface="Times New Roman" charset="0"/>
              </a:rPr>
              <a:t>R</a:t>
            </a:r>
          </a:p>
          <a:p>
            <a:r>
              <a:rPr lang="de-DE" sz="2800">
                <a:latin typeface="Times New Roman" charset="0"/>
              </a:rPr>
              <a:t>3</a:t>
            </a:r>
          </a:p>
          <a:p>
            <a:r>
              <a:rPr lang="de-DE" sz="2800">
                <a:latin typeface="Times New Roman" charset="0"/>
              </a:rPr>
              <a:t>90</a:t>
            </a:r>
          </a:p>
          <a:p>
            <a:r>
              <a:rPr lang="de-DE" sz="2800">
                <a:latin typeface="Times New Roman" charset="0"/>
              </a:rPr>
              <a:t>42</a:t>
            </a:r>
          </a:p>
          <a:p>
            <a:r>
              <a:rPr lang="de-DE" sz="2800">
                <a:latin typeface="Times New Roman" charset="0"/>
              </a:rPr>
              <a:t>76</a:t>
            </a:r>
          </a:p>
          <a:p>
            <a:r>
              <a:rPr lang="de-DE" sz="2800">
                <a:latin typeface="Times New Roman" charset="0"/>
              </a:rPr>
              <a:t>13</a:t>
            </a:r>
          </a:p>
          <a:p>
            <a:r>
              <a:rPr lang="de-DE" sz="2800">
                <a:latin typeface="Times New Roman" charset="0"/>
              </a:rPr>
              <a:t>88</a:t>
            </a:r>
          </a:p>
          <a:p>
            <a:r>
              <a:rPr lang="de-DE" sz="2800">
                <a:latin typeface="Times New Roman" charset="0"/>
              </a:rPr>
              <a:t>2</a:t>
            </a:r>
          </a:p>
          <a:p>
            <a:r>
              <a:rPr lang="de-DE" sz="2800">
                <a:latin typeface="Times New Roman" charset="0"/>
              </a:rPr>
              <a:t>44</a:t>
            </a:r>
          </a:p>
          <a:p>
            <a:r>
              <a:rPr lang="de-DE" sz="2800">
                <a:latin typeface="Times New Roman" charset="0"/>
              </a:rPr>
              <a:t>5</a:t>
            </a:r>
          </a:p>
          <a:p>
            <a:r>
              <a:rPr lang="de-DE" sz="2800">
                <a:latin typeface="Times New Roman" charset="0"/>
              </a:rPr>
              <a:t>17</a:t>
            </a:r>
          </a:p>
          <a:p>
            <a:endParaRPr lang="de-DE" sz="2800">
              <a:latin typeface="Times New Roman" charset="0"/>
            </a:endParaRPr>
          </a:p>
        </p:txBody>
      </p:sp>
      <p:sp>
        <p:nvSpPr>
          <p:cNvPr id="143366" name="AutoShape 6"/>
          <p:cNvSpPr>
            <a:spLocks noChangeArrowheads="1"/>
          </p:cNvSpPr>
          <p:nvPr/>
        </p:nvSpPr>
        <p:spPr bwMode="auto">
          <a:xfrm>
            <a:off x="5105400" y="16764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de-DE" sz="2800" b="1">
                <a:latin typeface="Times New Roman" charset="0"/>
              </a:rPr>
              <a:t>S</a:t>
            </a:r>
            <a:endParaRPr lang="de-DE" sz="2800">
              <a:latin typeface="Times New Roman" charset="0"/>
            </a:endParaRP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6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27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3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97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4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13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44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17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2</a:t>
            </a:r>
          </a:p>
          <a:p>
            <a:pPr>
              <a:lnSpc>
                <a:spcPct val="110000"/>
              </a:lnSpc>
            </a:pPr>
            <a:endParaRPr lang="de-DE" sz="2800">
              <a:latin typeface="Times New Roman" charset="0"/>
            </a:endParaRPr>
          </a:p>
        </p:txBody>
      </p:sp>
      <p:grpSp>
        <p:nvGrpSpPr>
          <p:cNvPr id="143367" name="Group 7"/>
          <p:cNvGrpSpPr>
            <a:grpSpLocks/>
          </p:cNvGrpSpPr>
          <p:nvPr/>
        </p:nvGrpSpPr>
        <p:grpSpPr bwMode="auto">
          <a:xfrm>
            <a:off x="1676400" y="2895600"/>
            <a:ext cx="914400" cy="1981200"/>
            <a:chOff x="864" y="1680"/>
            <a:chExt cx="576" cy="1248"/>
          </a:xfrm>
        </p:grpSpPr>
        <p:sp>
          <p:nvSpPr>
            <p:cNvPr id="143383" name="Line 8"/>
            <p:cNvSpPr>
              <a:spLocks noChangeShapeType="1"/>
            </p:cNvSpPr>
            <p:nvPr/>
          </p:nvSpPr>
          <p:spPr bwMode="auto">
            <a:xfrm flipV="1">
              <a:off x="864" y="1680"/>
              <a:ext cx="576" cy="624"/>
            </a:xfrm>
            <a:prstGeom prst="line">
              <a:avLst/>
            </a:prstGeom>
            <a:noFill/>
            <a:ln w="76200">
              <a:solidFill>
                <a:srgbClr val="33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3384" name="Line 9"/>
            <p:cNvSpPr>
              <a:spLocks noChangeShapeType="1"/>
            </p:cNvSpPr>
            <p:nvPr/>
          </p:nvSpPr>
          <p:spPr bwMode="auto">
            <a:xfrm>
              <a:off x="864" y="2304"/>
              <a:ext cx="528" cy="0"/>
            </a:xfrm>
            <a:prstGeom prst="line">
              <a:avLst/>
            </a:prstGeom>
            <a:noFill/>
            <a:ln w="76200">
              <a:solidFill>
                <a:srgbClr val="33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3385" name="Line 10"/>
            <p:cNvSpPr>
              <a:spLocks noChangeShapeType="1"/>
            </p:cNvSpPr>
            <p:nvPr/>
          </p:nvSpPr>
          <p:spPr bwMode="auto">
            <a:xfrm>
              <a:off x="864" y="2304"/>
              <a:ext cx="432" cy="624"/>
            </a:xfrm>
            <a:prstGeom prst="line">
              <a:avLst/>
            </a:prstGeom>
            <a:noFill/>
            <a:ln w="76200">
              <a:solidFill>
                <a:srgbClr val="33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43368" name="Text Box 11"/>
          <p:cNvSpPr txBox="1">
            <a:spLocks noChangeArrowheads="1"/>
          </p:cNvSpPr>
          <p:nvPr/>
        </p:nvSpPr>
        <p:spPr bwMode="auto">
          <a:xfrm rot="-5400000">
            <a:off x="1029493" y="3618707"/>
            <a:ext cx="989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>
                <a:latin typeface="Times New Roman" charset="0"/>
              </a:rPr>
              <a:t>Mod 3</a:t>
            </a:r>
          </a:p>
        </p:txBody>
      </p:sp>
      <p:sp>
        <p:nvSpPr>
          <p:cNvPr id="143369" name="Rectangle 12"/>
          <p:cNvSpPr>
            <a:spLocks noChangeArrowheads="1"/>
          </p:cNvSpPr>
          <p:nvPr/>
        </p:nvSpPr>
        <p:spPr bwMode="auto">
          <a:xfrm>
            <a:off x="2819400" y="2286000"/>
            <a:ext cx="609600" cy="1295400"/>
          </a:xfrm>
          <a:prstGeom prst="rect">
            <a:avLst/>
          </a:prstGeom>
          <a:noFill/>
          <a:ln w="762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3370" name="Rectangle 13"/>
          <p:cNvSpPr>
            <a:spLocks noChangeArrowheads="1"/>
          </p:cNvSpPr>
          <p:nvPr/>
        </p:nvSpPr>
        <p:spPr bwMode="auto">
          <a:xfrm>
            <a:off x="2819400" y="3581400"/>
            <a:ext cx="609600" cy="1295400"/>
          </a:xfrm>
          <a:prstGeom prst="rect">
            <a:avLst/>
          </a:prstGeom>
          <a:noFill/>
          <a:ln w="762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3371" name="Rectangle 14"/>
          <p:cNvSpPr>
            <a:spLocks noChangeArrowheads="1"/>
          </p:cNvSpPr>
          <p:nvPr/>
        </p:nvSpPr>
        <p:spPr bwMode="auto">
          <a:xfrm>
            <a:off x="2819400" y="4876800"/>
            <a:ext cx="609600" cy="175260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3372" name="Text Box 15"/>
          <p:cNvSpPr txBox="1">
            <a:spLocks noChangeArrowheads="1"/>
          </p:cNvSpPr>
          <p:nvPr/>
        </p:nvSpPr>
        <p:spPr bwMode="auto">
          <a:xfrm rot="-5400000">
            <a:off x="7201693" y="4075907"/>
            <a:ext cx="989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>
                <a:latin typeface="Times New Roman" charset="0"/>
              </a:rPr>
              <a:t>Mod 3</a:t>
            </a:r>
          </a:p>
        </p:txBody>
      </p:sp>
      <p:sp>
        <p:nvSpPr>
          <p:cNvPr id="143373" name="Line 16"/>
          <p:cNvSpPr>
            <a:spLocks noChangeShapeType="1"/>
          </p:cNvSpPr>
          <p:nvPr/>
        </p:nvSpPr>
        <p:spPr bwMode="auto">
          <a:xfrm flipH="1" flipV="1">
            <a:off x="6400800" y="3505200"/>
            <a:ext cx="1066800" cy="838200"/>
          </a:xfrm>
          <a:prstGeom prst="line">
            <a:avLst/>
          </a:prstGeom>
          <a:noFill/>
          <a:ln w="762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3374" name="Line 17"/>
          <p:cNvSpPr>
            <a:spLocks noChangeShapeType="1"/>
          </p:cNvSpPr>
          <p:nvPr/>
        </p:nvSpPr>
        <p:spPr bwMode="auto">
          <a:xfrm flipH="1">
            <a:off x="6477000" y="4343400"/>
            <a:ext cx="990600" cy="76200"/>
          </a:xfrm>
          <a:prstGeom prst="line">
            <a:avLst/>
          </a:prstGeom>
          <a:noFill/>
          <a:ln w="762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3375" name="Line 18"/>
          <p:cNvSpPr>
            <a:spLocks noChangeShapeType="1"/>
          </p:cNvSpPr>
          <p:nvPr/>
        </p:nvSpPr>
        <p:spPr bwMode="auto">
          <a:xfrm flipH="1">
            <a:off x="6553200" y="4343400"/>
            <a:ext cx="914400" cy="838200"/>
          </a:xfrm>
          <a:prstGeom prst="line">
            <a:avLst/>
          </a:prstGeom>
          <a:noFill/>
          <a:ln w="762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3376" name="Rectangle 19"/>
          <p:cNvSpPr>
            <a:spLocks noChangeArrowheads="1"/>
          </p:cNvSpPr>
          <p:nvPr/>
        </p:nvSpPr>
        <p:spPr bwMode="auto">
          <a:xfrm>
            <a:off x="5334000" y="2362200"/>
            <a:ext cx="609600" cy="1295400"/>
          </a:xfrm>
          <a:prstGeom prst="rect">
            <a:avLst/>
          </a:prstGeom>
          <a:noFill/>
          <a:ln w="762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3377" name="Rectangle 20"/>
          <p:cNvSpPr>
            <a:spLocks noChangeArrowheads="1"/>
          </p:cNvSpPr>
          <p:nvPr/>
        </p:nvSpPr>
        <p:spPr bwMode="auto">
          <a:xfrm>
            <a:off x="5334000" y="3733800"/>
            <a:ext cx="609600" cy="1371600"/>
          </a:xfrm>
          <a:prstGeom prst="rect">
            <a:avLst/>
          </a:prstGeom>
          <a:noFill/>
          <a:ln w="762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3378" name="Rectangle 21"/>
          <p:cNvSpPr>
            <a:spLocks noChangeArrowheads="1"/>
          </p:cNvSpPr>
          <p:nvPr/>
        </p:nvSpPr>
        <p:spPr bwMode="auto">
          <a:xfrm>
            <a:off x="5334000" y="5105400"/>
            <a:ext cx="609600" cy="152400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3379" name="AutoShape 22"/>
          <p:cNvSpPr>
            <a:spLocks noChangeArrowheads="1"/>
          </p:cNvSpPr>
          <p:nvPr/>
        </p:nvSpPr>
        <p:spPr bwMode="auto">
          <a:xfrm>
            <a:off x="3581400" y="2362200"/>
            <a:ext cx="16764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03 w 21600"/>
              <a:gd name="T13" fmla="*/ 16330 h 21600"/>
              <a:gd name="T14" fmla="*/ 19297 w 21600"/>
              <a:gd name="T15" fmla="*/ 2028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8857" y="6505"/>
                </a:lnTo>
                <a:lnTo>
                  <a:pt x="9634" y="6505"/>
                </a:lnTo>
                <a:lnTo>
                  <a:pt x="9634" y="16330"/>
                </a:lnTo>
                <a:lnTo>
                  <a:pt x="3838" y="16330"/>
                </a:lnTo>
                <a:lnTo>
                  <a:pt x="3838" y="15013"/>
                </a:lnTo>
                <a:lnTo>
                  <a:pt x="0" y="18307"/>
                </a:lnTo>
                <a:lnTo>
                  <a:pt x="3838" y="21600"/>
                </a:lnTo>
                <a:lnTo>
                  <a:pt x="3838" y="20283"/>
                </a:lnTo>
                <a:lnTo>
                  <a:pt x="17762" y="20283"/>
                </a:lnTo>
                <a:lnTo>
                  <a:pt x="17762" y="21600"/>
                </a:lnTo>
                <a:lnTo>
                  <a:pt x="21600" y="18307"/>
                </a:lnTo>
                <a:lnTo>
                  <a:pt x="17762" y="15013"/>
                </a:lnTo>
                <a:lnTo>
                  <a:pt x="17762" y="16330"/>
                </a:lnTo>
                <a:lnTo>
                  <a:pt x="11966" y="16330"/>
                </a:lnTo>
                <a:lnTo>
                  <a:pt x="11966" y="6505"/>
                </a:lnTo>
                <a:lnTo>
                  <a:pt x="12743" y="6505"/>
                </a:lnTo>
                <a:lnTo>
                  <a:pt x="10800" y="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43380" name="AutoShape 23"/>
          <p:cNvSpPr>
            <a:spLocks noChangeArrowheads="1"/>
          </p:cNvSpPr>
          <p:nvPr/>
        </p:nvSpPr>
        <p:spPr bwMode="auto">
          <a:xfrm>
            <a:off x="3581400" y="3581400"/>
            <a:ext cx="16764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03 w 21600"/>
              <a:gd name="T13" fmla="*/ 16330 h 21600"/>
              <a:gd name="T14" fmla="*/ 19297 w 21600"/>
              <a:gd name="T15" fmla="*/ 2028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8857" y="6505"/>
                </a:lnTo>
                <a:lnTo>
                  <a:pt x="9634" y="6505"/>
                </a:lnTo>
                <a:lnTo>
                  <a:pt x="9634" y="16330"/>
                </a:lnTo>
                <a:lnTo>
                  <a:pt x="3838" y="16330"/>
                </a:lnTo>
                <a:lnTo>
                  <a:pt x="3838" y="15013"/>
                </a:lnTo>
                <a:lnTo>
                  <a:pt x="0" y="18307"/>
                </a:lnTo>
                <a:lnTo>
                  <a:pt x="3838" y="21600"/>
                </a:lnTo>
                <a:lnTo>
                  <a:pt x="3838" y="20283"/>
                </a:lnTo>
                <a:lnTo>
                  <a:pt x="17762" y="20283"/>
                </a:lnTo>
                <a:lnTo>
                  <a:pt x="17762" y="21600"/>
                </a:lnTo>
                <a:lnTo>
                  <a:pt x="21600" y="18307"/>
                </a:lnTo>
                <a:lnTo>
                  <a:pt x="17762" y="15013"/>
                </a:lnTo>
                <a:lnTo>
                  <a:pt x="17762" y="16330"/>
                </a:lnTo>
                <a:lnTo>
                  <a:pt x="11966" y="16330"/>
                </a:lnTo>
                <a:lnTo>
                  <a:pt x="11966" y="6505"/>
                </a:lnTo>
                <a:lnTo>
                  <a:pt x="12743" y="6505"/>
                </a:lnTo>
                <a:lnTo>
                  <a:pt x="10800" y="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43381" name="AutoShape 24"/>
          <p:cNvSpPr>
            <a:spLocks noChangeArrowheads="1"/>
          </p:cNvSpPr>
          <p:nvPr/>
        </p:nvSpPr>
        <p:spPr bwMode="auto">
          <a:xfrm>
            <a:off x="3581400" y="4800600"/>
            <a:ext cx="16764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03 w 21600"/>
              <a:gd name="T13" fmla="*/ 16330 h 21600"/>
              <a:gd name="T14" fmla="*/ 19297 w 21600"/>
              <a:gd name="T15" fmla="*/ 2028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8857" y="6505"/>
                </a:lnTo>
                <a:lnTo>
                  <a:pt x="9634" y="6505"/>
                </a:lnTo>
                <a:lnTo>
                  <a:pt x="9634" y="16330"/>
                </a:lnTo>
                <a:lnTo>
                  <a:pt x="3838" y="16330"/>
                </a:lnTo>
                <a:lnTo>
                  <a:pt x="3838" y="15013"/>
                </a:lnTo>
                <a:lnTo>
                  <a:pt x="0" y="18307"/>
                </a:lnTo>
                <a:lnTo>
                  <a:pt x="3838" y="21600"/>
                </a:lnTo>
                <a:lnTo>
                  <a:pt x="3838" y="20283"/>
                </a:lnTo>
                <a:lnTo>
                  <a:pt x="17762" y="20283"/>
                </a:lnTo>
                <a:lnTo>
                  <a:pt x="17762" y="21600"/>
                </a:lnTo>
                <a:lnTo>
                  <a:pt x="21600" y="18307"/>
                </a:lnTo>
                <a:lnTo>
                  <a:pt x="17762" y="15013"/>
                </a:lnTo>
                <a:lnTo>
                  <a:pt x="17762" y="16330"/>
                </a:lnTo>
                <a:lnTo>
                  <a:pt x="11966" y="16330"/>
                </a:lnTo>
                <a:lnTo>
                  <a:pt x="11966" y="6505"/>
                </a:lnTo>
                <a:lnTo>
                  <a:pt x="12743" y="6505"/>
                </a:lnTo>
                <a:lnTo>
                  <a:pt x="10800" y="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43382" name="Text Box 25"/>
          <p:cNvSpPr txBox="1">
            <a:spLocks noChangeArrowheads="1"/>
          </p:cNvSpPr>
          <p:nvPr/>
        </p:nvSpPr>
        <p:spPr bwMode="auto">
          <a:xfrm>
            <a:off x="2054225" y="1143000"/>
            <a:ext cx="4559300" cy="57943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3200">
                <a:latin typeface="Times New Roman" charset="0"/>
              </a:rPr>
              <a:t>R </a:t>
            </a:r>
            <a:r>
              <a:rPr lang="de-DE" sz="3200">
                <a:latin typeface="Times New Roman" charset="0"/>
                <a:sym typeface="Symbol" charset="0"/>
              </a:rPr>
              <a:t> S = {</a:t>
            </a:r>
            <a:r>
              <a:rPr lang="de-DE" sz="3200">
                <a:solidFill>
                  <a:srgbClr val="0000FF"/>
                </a:solidFill>
                <a:latin typeface="Times New Roman" charset="0"/>
                <a:sym typeface="Symbol" charset="0"/>
              </a:rPr>
              <a:t>3</a:t>
            </a:r>
            <a:r>
              <a:rPr lang="de-DE" sz="3200">
                <a:latin typeface="Times New Roman" charset="0"/>
                <a:sym typeface="Symbol" charset="0"/>
              </a:rPr>
              <a:t>, </a:t>
            </a:r>
            <a:r>
              <a:rPr lang="de-DE" sz="3200">
                <a:solidFill>
                  <a:srgbClr val="008000"/>
                </a:solidFill>
                <a:latin typeface="Times New Roman" charset="0"/>
                <a:sym typeface="Symbol" charset="0"/>
              </a:rPr>
              <a:t>13, </a:t>
            </a:r>
            <a:r>
              <a:rPr lang="de-DE" sz="3200">
                <a:solidFill>
                  <a:schemeClr val="accent1"/>
                </a:solidFill>
                <a:latin typeface="Times New Roman" charset="0"/>
                <a:sym typeface="Symbol" charset="0"/>
              </a:rPr>
              <a:t>2, 44, 17</a:t>
            </a:r>
            <a:r>
              <a:rPr lang="de-DE" sz="3200">
                <a:latin typeface="Times New Roman" charset="0"/>
                <a:sym typeface="Symbol" charset="0"/>
              </a:rPr>
              <a:t> }</a:t>
            </a:r>
            <a:endParaRPr lang="de-DE" sz="3200">
              <a:latin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DD158EF-85AB-AA45-9E10-71BE78DB9A7B}" type="slidenum">
              <a:rPr lang="en-US" sz="1400">
                <a:solidFill>
                  <a:srgbClr val="CC66FF"/>
                </a:solidFill>
              </a:rPr>
              <a:pPr/>
              <a:t>72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Vergleich: Sort/Merge-Join versus Hash-Join</a:t>
            </a:r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304800" y="1295400"/>
            <a:ext cx="1143000" cy="21336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de-DE">
                <a:latin typeface="Times New Roman" charset="0"/>
              </a:rPr>
              <a:t>R</a:t>
            </a:r>
          </a:p>
        </p:txBody>
      </p:sp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2209800" y="1295400"/>
            <a:ext cx="990600" cy="6858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endParaRPr lang="de-DE"/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2209800" y="1981200"/>
            <a:ext cx="990600" cy="6858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de-DE">
                <a:latin typeface="Times New Roman" charset="0"/>
              </a:rPr>
              <a:t>run</a:t>
            </a:r>
          </a:p>
        </p:txBody>
      </p:sp>
      <p:sp>
        <p:nvSpPr>
          <p:cNvPr id="145414" name="Rectangle 6"/>
          <p:cNvSpPr>
            <a:spLocks noChangeArrowheads="1"/>
          </p:cNvSpPr>
          <p:nvPr/>
        </p:nvSpPr>
        <p:spPr bwMode="auto">
          <a:xfrm>
            <a:off x="2209800" y="2667000"/>
            <a:ext cx="990600" cy="7620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endParaRPr lang="de-DE"/>
          </a:p>
        </p:txBody>
      </p:sp>
      <p:sp>
        <p:nvSpPr>
          <p:cNvPr id="145415" name="Line 7"/>
          <p:cNvSpPr>
            <a:spLocks noChangeShapeType="1"/>
          </p:cNvSpPr>
          <p:nvPr/>
        </p:nvSpPr>
        <p:spPr bwMode="auto">
          <a:xfrm>
            <a:off x="1600200" y="1600200"/>
            <a:ext cx="4572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de-DE"/>
          </a:p>
        </p:txBody>
      </p:sp>
      <p:sp>
        <p:nvSpPr>
          <p:cNvPr id="145416" name="Line 8"/>
          <p:cNvSpPr>
            <a:spLocks noChangeShapeType="1"/>
          </p:cNvSpPr>
          <p:nvPr/>
        </p:nvSpPr>
        <p:spPr bwMode="auto">
          <a:xfrm>
            <a:off x="1600200" y="2286000"/>
            <a:ext cx="4572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de-DE"/>
          </a:p>
        </p:txBody>
      </p:sp>
      <p:sp>
        <p:nvSpPr>
          <p:cNvPr id="145417" name="Line 9"/>
          <p:cNvSpPr>
            <a:spLocks noChangeShapeType="1"/>
          </p:cNvSpPr>
          <p:nvPr/>
        </p:nvSpPr>
        <p:spPr bwMode="auto">
          <a:xfrm>
            <a:off x="1600200" y="2971800"/>
            <a:ext cx="4572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de-DE"/>
          </a:p>
        </p:txBody>
      </p:sp>
      <p:sp>
        <p:nvSpPr>
          <p:cNvPr id="145418" name="Rectangle 10"/>
          <p:cNvSpPr>
            <a:spLocks noChangeArrowheads="1"/>
          </p:cNvSpPr>
          <p:nvPr/>
        </p:nvSpPr>
        <p:spPr bwMode="auto">
          <a:xfrm>
            <a:off x="6324600" y="1295400"/>
            <a:ext cx="990600" cy="6858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endParaRPr lang="de-DE"/>
          </a:p>
        </p:txBody>
      </p:sp>
      <p:sp>
        <p:nvSpPr>
          <p:cNvPr id="145419" name="Rectangle 11"/>
          <p:cNvSpPr>
            <a:spLocks noChangeArrowheads="1"/>
          </p:cNvSpPr>
          <p:nvPr/>
        </p:nvSpPr>
        <p:spPr bwMode="auto">
          <a:xfrm>
            <a:off x="6324600" y="1981200"/>
            <a:ext cx="990600" cy="6858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de-DE">
                <a:latin typeface="Times New Roman" charset="0"/>
              </a:rPr>
              <a:t>run</a:t>
            </a:r>
          </a:p>
        </p:txBody>
      </p:sp>
      <p:sp>
        <p:nvSpPr>
          <p:cNvPr id="145420" name="Rectangle 12"/>
          <p:cNvSpPr>
            <a:spLocks noChangeArrowheads="1"/>
          </p:cNvSpPr>
          <p:nvPr/>
        </p:nvSpPr>
        <p:spPr bwMode="auto">
          <a:xfrm>
            <a:off x="6324600" y="2667000"/>
            <a:ext cx="990600" cy="7620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endParaRPr lang="de-DE"/>
          </a:p>
        </p:txBody>
      </p:sp>
      <p:sp>
        <p:nvSpPr>
          <p:cNvPr id="145421" name="Rectangle 13"/>
          <p:cNvSpPr>
            <a:spLocks noChangeArrowheads="1"/>
          </p:cNvSpPr>
          <p:nvPr/>
        </p:nvSpPr>
        <p:spPr bwMode="auto">
          <a:xfrm>
            <a:off x="8001000" y="1295400"/>
            <a:ext cx="1143000" cy="21336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de-DE">
                <a:latin typeface="Times New Roman" charset="0"/>
              </a:rPr>
              <a:t>S</a:t>
            </a:r>
          </a:p>
        </p:txBody>
      </p:sp>
      <p:sp>
        <p:nvSpPr>
          <p:cNvPr id="145422" name="Line 14"/>
          <p:cNvSpPr>
            <a:spLocks noChangeShapeType="1"/>
          </p:cNvSpPr>
          <p:nvPr/>
        </p:nvSpPr>
        <p:spPr bwMode="auto">
          <a:xfrm flipH="1">
            <a:off x="7391400" y="1600200"/>
            <a:ext cx="4572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de-DE"/>
          </a:p>
        </p:txBody>
      </p:sp>
      <p:sp>
        <p:nvSpPr>
          <p:cNvPr id="145423" name="Line 15"/>
          <p:cNvSpPr>
            <a:spLocks noChangeShapeType="1"/>
          </p:cNvSpPr>
          <p:nvPr/>
        </p:nvSpPr>
        <p:spPr bwMode="auto">
          <a:xfrm flipH="1">
            <a:off x="7391400" y="2286000"/>
            <a:ext cx="4572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de-DE"/>
          </a:p>
        </p:txBody>
      </p:sp>
      <p:sp>
        <p:nvSpPr>
          <p:cNvPr id="145424" name="Line 16"/>
          <p:cNvSpPr>
            <a:spLocks noChangeShapeType="1"/>
          </p:cNvSpPr>
          <p:nvPr/>
        </p:nvSpPr>
        <p:spPr bwMode="auto">
          <a:xfrm flipH="1">
            <a:off x="7391400" y="2971800"/>
            <a:ext cx="4572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de-DE"/>
          </a:p>
        </p:txBody>
      </p:sp>
      <p:sp>
        <p:nvSpPr>
          <p:cNvPr id="145425" name="AutoShape 17"/>
          <p:cNvSpPr>
            <a:spLocks noChangeArrowheads="1"/>
          </p:cNvSpPr>
          <p:nvPr/>
        </p:nvSpPr>
        <p:spPr bwMode="auto">
          <a:xfrm rot="5365605">
            <a:off x="2895600" y="2133600"/>
            <a:ext cx="2133600" cy="457200"/>
          </a:xfrm>
          <a:prstGeom prst="flowChartExtract">
            <a:avLst/>
          </a:prstGeom>
          <a:solidFill>
            <a:schemeClr val="accent1"/>
          </a:solidFill>
          <a:ln w="57150">
            <a:solidFill>
              <a:schemeClr val="folHlink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de-DE">
                <a:latin typeface="Times New Roman" charset="0"/>
              </a:rPr>
              <a:t>merge</a:t>
            </a:r>
          </a:p>
        </p:txBody>
      </p:sp>
      <p:sp>
        <p:nvSpPr>
          <p:cNvPr id="145426" name="AutoShape 18"/>
          <p:cNvSpPr>
            <a:spLocks noChangeArrowheads="1"/>
          </p:cNvSpPr>
          <p:nvPr/>
        </p:nvSpPr>
        <p:spPr bwMode="auto">
          <a:xfrm rot="-5434395">
            <a:off x="4495800" y="2133600"/>
            <a:ext cx="2133600" cy="457200"/>
          </a:xfrm>
          <a:prstGeom prst="flowChartExtract">
            <a:avLst/>
          </a:prstGeom>
          <a:solidFill>
            <a:schemeClr val="accent1"/>
          </a:solidFill>
          <a:ln w="57150">
            <a:solidFill>
              <a:schemeClr val="folHlink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de-DE">
                <a:latin typeface="Times New Roman" charset="0"/>
              </a:rPr>
              <a:t>merge</a:t>
            </a:r>
          </a:p>
        </p:txBody>
      </p:sp>
      <p:sp>
        <p:nvSpPr>
          <p:cNvPr id="145427" name="Line 19"/>
          <p:cNvSpPr>
            <a:spLocks noChangeShapeType="1"/>
          </p:cNvSpPr>
          <p:nvPr/>
        </p:nvSpPr>
        <p:spPr bwMode="auto">
          <a:xfrm>
            <a:off x="3276600" y="1371600"/>
            <a:ext cx="304800" cy="7620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de-DE"/>
          </a:p>
        </p:txBody>
      </p:sp>
      <p:sp>
        <p:nvSpPr>
          <p:cNvPr id="145428" name="Line 20"/>
          <p:cNvSpPr>
            <a:spLocks noChangeShapeType="1"/>
          </p:cNvSpPr>
          <p:nvPr/>
        </p:nvSpPr>
        <p:spPr bwMode="auto">
          <a:xfrm>
            <a:off x="3276600" y="2209800"/>
            <a:ext cx="381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de-DE"/>
          </a:p>
        </p:txBody>
      </p:sp>
      <p:sp>
        <p:nvSpPr>
          <p:cNvPr id="145429" name="Line 21"/>
          <p:cNvSpPr>
            <a:spLocks noChangeShapeType="1"/>
          </p:cNvSpPr>
          <p:nvPr/>
        </p:nvSpPr>
        <p:spPr bwMode="auto">
          <a:xfrm flipV="1">
            <a:off x="3200400" y="2438400"/>
            <a:ext cx="381000" cy="3810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de-DE"/>
          </a:p>
        </p:txBody>
      </p:sp>
      <p:sp>
        <p:nvSpPr>
          <p:cNvPr id="145430" name="Line 22"/>
          <p:cNvSpPr>
            <a:spLocks noChangeShapeType="1"/>
          </p:cNvSpPr>
          <p:nvPr/>
        </p:nvSpPr>
        <p:spPr bwMode="auto">
          <a:xfrm flipH="1">
            <a:off x="5867400" y="1447800"/>
            <a:ext cx="381000" cy="4572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de-DE"/>
          </a:p>
        </p:txBody>
      </p:sp>
      <p:sp>
        <p:nvSpPr>
          <p:cNvPr id="145431" name="Line 23"/>
          <p:cNvSpPr>
            <a:spLocks noChangeShapeType="1"/>
          </p:cNvSpPr>
          <p:nvPr/>
        </p:nvSpPr>
        <p:spPr bwMode="auto">
          <a:xfrm flipH="1">
            <a:off x="5867400" y="2133600"/>
            <a:ext cx="381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de-DE"/>
          </a:p>
        </p:txBody>
      </p:sp>
      <p:sp>
        <p:nvSpPr>
          <p:cNvPr id="145432" name="Line 24"/>
          <p:cNvSpPr>
            <a:spLocks noChangeShapeType="1"/>
          </p:cNvSpPr>
          <p:nvPr/>
        </p:nvSpPr>
        <p:spPr bwMode="auto">
          <a:xfrm flipH="1" flipV="1">
            <a:off x="5867400" y="2438400"/>
            <a:ext cx="381000" cy="4572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de-DE"/>
          </a:p>
        </p:txBody>
      </p:sp>
      <p:sp>
        <p:nvSpPr>
          <p:cNvPr id="145433" name="AutoShape 25"/>
          <p:cNvSpPr>
            <a:spLocks noChangeArrowheads="1"/>
          </p:cNvSpPr>
          <p:nvPr/>
        </p:nvSpPr>
        <p:spPr bwMode="auto">
          <a:xfrm rot="5297192">
            <a:off x="4533900" y="2095500"/>
            <a:ext cx="457200" cy="533400"/>
          </a:xfrm>
          <a:prstGeom prst="flowChartCollate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de-DE"/>
          </a:p>
        </p:txBody>
      </p:sp>
      <p:sp>
        <p:nvSpPr>
          <p:cNvPr id="145434" name="Line 26"/>
          <p:cNvSpPr>
            <a:spLocks noChangeShapeType="1"/>
          </p:cNvSpPr>
          <p:nvPr/>
        </p:nvSpPr>
        <p:spPr bwMode="auto">
          <a:xfrm>
            <a:off x="4191000" y="2362200"/>
            <a:ext cx="304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de-DE"/>
          </a:p>
        </p:txBody>
      </p:sp>
      <p:sp>
        <p:nvSpPr>
          <p:cNvPr id="145435" name="Line 27"/>
          <p:cNvSpPr>
            <a:spLocks noChangeShapeType="1"/>
          </p:cNvSpPr>
          <p:nvPr/>
        </p:nvSpPr>
        <p:spPr bwMode="auto">
          <a:xfrm flipH="1">
            <a:off x="5029200" y="2362200"/>
            <a:ext cx="304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de-DE"/>
          </a:p>
        </p:txBody>
      </p:sp>
      <p:sp>
        <p:nvSpPr>
          <p:cNvPr id="145436" name="Rectangle 28"/>
          <p:cNvSpPr>
            <a:spLocks noChangeArrowheads="1"/>
          </p:cNvSpPr>
          <p:nvPr/>
        </p:nvSpPr>
        <p:spPr bwMode="auto">
          <a:xfrm>
            <a:off x="304800" y="4495800"/>
            <a:ext cx="1143000" cy="21336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de-DE">
                <a:latin typeface="Times New Roman" charset="0"/>
              </a:rPr>
              <a:t>R</a:t>
            </a:r>
          </a:p>
        </p:txBody>
      </p:sp>
      <p:sp>
        <p:nvSpPr>
          <p:cNvPr id="145437" name="Rectangle 29"/>
          <p:cNvSpPr>
            <a:spLocks noChangeArrowheads="1"/>
          </p:cNvSpPr>
          <p:nvPr/>
        </p:nvSpPr>
        <p:spPr bwMode="auto">
          <a:xfrm>
            <a:off x="2209800" y="4495800"/>
            <a:ext cx="990600" cy="6858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endParaRPr lang="de-DE"/>
          </a:p>
        </p:txBody>
      </p:sp>
      <p:sp>
        <p:nvSpPr>
          <p:cNvPr id="145438" name="Rectangle 30"/>
          <p:cNvSpPr>
            <a:spLocks noChangeArrowheads="1"/>
          </p:cNvSpPr>
          <p:nvPr/>
        </p:nvSpPr>
        <p:spPr bwMode="auto">
          <a:xfrm>
            <a:off x="2209800" y="5181600"/>
            <a:ext cx="990600" cy="6858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de-DE">
                <a:latin typeface="Times New Roman" charset="0"/>
              </a:rPr>
              <a:t>partition</a:t>
            </a:r>
          </a:p>
        </p:txBody>
      </p:sp>
      <p:sp>
        <p:nvSpPr>
          <p:cNvPr id="145439" name="Rectangle 31"/>
          <p:cNvSpPr>
            <a:spLocks noChangeArrowheads="1"/>
          </p:cNvSpPr>
          <p:nvPr/>
        </p:nvSpPr>
        <p:spPr bwMode="auto">
          <a:xfrm>
            <a:off x="2209800" y="5867400"/>
            <a:ext cx="990600" cy="7620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endParaRPr lang="de-DE"/>
          </a:p>
        </p:txBody>
      </p:sp>
      <p:sp>
        <p:nvSpPr>
          <p:cNvPr id="145440" name="Rectangle 32"/>
          <p:cNvSpPr>
            <a:spLocks noChangeArrowheads="1"/>
          </p:cNvSpPr>
          <p:nvPr/>
        </p:nvSpPr>
        <p:spPr bwMode="auto">
          <a:xfrm>
            <a:off x="6324600" y="4495800"/>
            <a:ext cx="990600" cy="6858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endParaRPr lang="de-DE"/>
          </a:p>
        </p:txBody>
      </p:sp>
      <p:sp>
        <p:nvSpPr>
          <p:cNvPr id="145441" name="Rectangle 33"/>
          <p:cNvSpPr>
            <a:spLocks noChangeArrowheads="1"/>
          </p:cNvSpPr>
          <p:nvPr/>
        </p:nvSpPr>
        <p:spPr bwMode="auto">
          <a:xfrm>
            <a:off x="6324600" y="5181600"/>
            <a:ext cx="990600" cy="6858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de-DE">
                <a:latin typeface="Times New Roman" charset="0"/>
              </a:rPr>
              <a:t>partition</a:t>
            </a:r>
          </a:p>
        </p:txBody>
      </p:sp>
      <p:sp>
        <p:nvSpPr>
          <p:cNvPr id="145442" name="Rectangle 34"/>
          <p:cNvSpPr>
            <a:spLocks noChangeArrowheads="1"/>
          </p:cNvSpPr>
          <p:nvPr/>
        </p:nvSpPr>
        <p:spPr bwMode="auto">
          <a:xfrm>
            <a:off x="6324600" y="5867400"/>
            <a:ext cx="990600" cy="7620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endParaRPr lang="de-DE"/>
          </a:p>
        </p:txBody>
      </p:sp>
      <p:sp>
        <p:nvSpPr>
          <p:cNvPr id="145443" name="Rectangle 35"/>
          <p:cNvSpPr>
            <a:spLocks noChangeArrowheads="1"/>
          </p:cNvSpPr>
          <p:nvPr/>
        </p:nvSpPr>
        <p:spPr bwMode="auto">
          <a:xfrm>
            <a:off x="8001000" y="4495800"/>
            <a:ext cx="1143000" cy="21336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de-DE">
                <a:latin typeface="Times New Roman" charset="0"/>
              </a:rPr>
              <a:t>S</a:t>
            </a:r>
          </a:p>
        </p:txBody>
      </p:sp>
      <p:sp>
        <p:nvSpPr>
          <p:cNvPr id="145444" name="AutoShape 36"/>
          <p:cNvSpPr>
            <a:spLocks noChangeArrowheads="1"/>
          </p:cNvSpPr>
          <p:nvPr/>
        </p:nvSpPr>
        <p:spPr bwMode="auto">
          <a:xfrm rot="5297192">
            <a:off x="4533900" y="4457700"/>
            <a:ext cx="457200" cy="533400"/>
          </a:xfrm>
          <a:prstGeom prst="flowChartCollate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de-DE"/>
          </a:p>
        </p:txBody>
      </p:sp>
      <p:cxnSp>
        <p:nvCxnSpPr>
          <p:cNvPr id="145445" name="AutoShape 37"/>
          <p:cNvCxnSpPr>
            <a:cxnSpLocks noChangeShapeType="1"/>
            <a:stCxn id="145436" idx="3"/>
            <a:endCxn id="145437" idx="1"/>
          </p:cNvCxnSpPr>
          <p:nvPr/>
        </p:nvCxnSpPr>
        <p:spPr bwMode="auto">
          <a:xfrm flipV="1">
            <a:off x="1476375" y="4838700"/>
            <a:ext cx="704850" cy="723900"/>
          </a:xfrm>
          <a:prstGeom prst="straightConnector1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5446" name="AutoShape 38"/>
          <p:cNvCxnSpPr>
            <a:cxnSpLocks noChangeShapeType="1"/>
            <a:stCxn id="145436" idx="3"/>
            <a:endCxn id="145438" idx="1"/>
          </p:cNvCxnSpPr>
          <p:nvPr/>
        </p:nvCxnSpPr>
        <p:spPr bwMode="auto">
          <a:xfrm flipV="1">
            <a:off x="1476375" y="5524500"/>
            <a:ext cx="704850" cy="38100"/>
          </a:xfrm>
          <a:prstGeom prst="straightConnector1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5447" name="AutoShape 39"/>
          <p:cNvCxnSpPr>
            <a:cxnSpLocks noChangeShapeType="1"/>
            <a:stCxn id="145436" idx="3"/>
            <a:endCxn id="145439" idx="1"/>
          </p:cNvCxnSpPr>
          <p:nvPr/>
        </p:nvCxnSpPr>
        <p:spPr bwMode="auto">
          <a:xfrm>
            <a:off x="1476375" y="5562600"/>
            <a:ext cx="704850" cy="685800"/>
          </a:xfrm>
          <a:prstGeom prst="straightConnector1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5448" name="AutoShape 40"/>
          <p:cNvCxnSpPr>
            <a:cxnSpLocks noChangeShapeType="1"/>
            <a:stCxn id="145443" idx="1"/>
            <a:endCxn id="145440" idx="3"/>
          </p:cNvCxnSpPr>
          <p:nvPr/>
        </p:nvCxnSpPr>
        <p:spPr bwMode="auto">
          <a:xfrm flipH="1" flipV="1">
            <a:off x="7343775" y="4838700"/>
            <a:ext cx="628650" cy="723900"/>
          </a:xfrm>
          <a:prstGeom prst="straightConnector1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5449" name="AutoShape 41"/>
          <p:cNvCxnSpPr>
            <a:cxnSpLocks noChangeShapeType="1"/>
            <a:stCxn id="145443" idx="1"/>
            <a:endCxn id="145441" idx="3"/>
          </p:cNvCxnSpPr>
          <p:nvPr/>
        </p:nvCxnSpPr>
        <p:spPr bwMode="auto">
          <a:xfrm flipH="1" flipV="1">
            <a:off x="7343775" y="5524500"/>
            <a:ext cx="628650" cy="38100"/>
          </a:xfrm>
          <a:prstGeom prst="straightConnector1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5450" name="AutoShape 42"/>
          <p:cNvCxnSpPr>
            <a:cxnSpLocks noChangeShapeType="1"/>
            <a:stCxn id="145443" idx="1"/>
            <a:endCxn id="145442" idx="3"/>
          </p:cNvCxnSpPr>
          <p:nvPr/>
        </p:nvCxnSpPr>
        <p:spPr bwMode="auto">
          <a:xfrm flipH="1">
            <a:off x="7343775" y="5562600"/>
            <a:ext cx="628650" cy="685800"/>
          </a:xfrm>
          <a:prstGeom prst="straightConnector1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5451" name="AutoShape 43"/>
          <p:cNvSpPr>
            <a:spLocks noChangeArrowheads="1"/>
          </p:cNvSpPr>
          <p:nvPr/>
        </p:nvSpPr>
        <p:spPr bwMode="auto">
          <a:xfrm rot="5297192">
            <a:off x="4533900" y="5295900"/>
            <a:ext cx="457200" cy="533400"/>
          </a:xfrm>
          <a:prstGeom prst="flowChartCollate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de-DE"/>
          </a:p>
        </p:txBody>
      </p:sp>
      <p:sp>
        <p:nvSpPr>
          <p:cNvPr id="145452" name="AutoShape 44"/>
          <p:cNvSpPr>
            <a:spLocks noChangeArrowheads="1"/>
          </p:cNvSpPr>
          <p:nvPr/>
        </p:nvSpPr>
        <p:spPr bwMode="auto">
          <a:xfrm rot="5297192">
            <a:off x="4533900" y="6134100"/>
            <a:ext cx="457200" cy="533400"/>
          </a:xfrm>
          <a:prstGeom prst="flowChartCollate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de-DE"/>
          </a:p>
        </p:txBody>
      </p:sp>
      <p:cxnSp>
        <p:nvCxnSpPr>
          <p:cNvPr id="145453" name="AutoShape 45"/>
          <p:cNvCxnSpPr>
            <a:cxnSpLocks noChangeShapeType="1"/>
            <a:stCxn id="145437" idx="3"/>
            <a:endCxn id="145444" idx="2"/>
          </p:cNvCxnSpPr>
          <p:nvPr/>
        </p:nvCxnSpPr>
        <p:spPr bwMode="auto">
          <a:xfrm flipV="1">
            <a:off x="3228975" y="4733925"/>
            <a:ext cx="1238250" cy="104775"/>
          </a:xfrm>
          <a:prstGeom prst="straightConnector1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5454" name="AutoShape 46"/>
          <p:cNvCxnSpPr>
            <a:cxnSpLocks noChangeShapeType="1"/>
            <a:stCxn id="145438" idx="3"/>
            <a:endCxn id="145451" idx="2"/>
          </p:cNvCxnSpPr>
          <p:nvPr/>
        </p:nvCxnSpPr>
        <p:spPr bwMode="auto">
          <a:xfrm>
            <a:off x="3228975" y="5524500"/>
            <a:ext cx="1238250" cy="47625"/>
          </a:xfrm>
          <a:prstGeom prst="straightConnector1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5455" name="AutoShape 47"/>
          <p:cNvCxnSpPr>
            <a:cxnSpLocks noChangeShapeType="1"/>
            <a:stCxn id="145439" idx="3"/>
            <a:endCxn id="145452" idx="2"/>
          </p:cNvCxnSpPr>
          <p:nvPr/>
        </p:nvCxnSpPr>
        <p:spPr bwMode="auto">
          <a:xfrm>
            <a:off x="3228975" y="6248400"/>
            <a:ext cx="1238250" cy="161925"/>
          </a:xfrm>
          <a:prstGeom prst="straightConnector1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5456" name="AutoShape 48"/>
          <p:cNvCxnSpPr>
            <a:cxnSpLocks noChangeShapeType="1"/>
            <a:stCxn id="145440" idx="1"/>
            <a:endCxn id="145444" idx="0"/>
          </p:cNvCxnSpPr>
          <p:nvPr/>
        </p:nvCxnSpPr>
        <p:spPr bwMode="auto">
          <a:xfrm flipH="1" flipV="1">
            <a:off x="5056188" y="4713288"/>
            <a:ext cx="1239837" cy="125412"/>
          </a:xfrm>
          <a:prstGeom prst="straightConnector1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5457" name="AutoShape 49"/>
          <p:cNvCxnSpPr>
            <a:cxnSpLocks noChangeShapeType="1"/>
            <a:stCxn id="145441" idx="1"/>
            <a:endCxn id="145451" idx="0"/>
          </p:cNvCxnSpPr>
          <p:nvPr/>
        </p:nvCxnSpPr>
        <p:spPr bwMode="auto">
          <a:xfrm flipH="1">
            <a:off x="5056188" y="5524500"/>
            <a:ext cx="1239837" cy="26988"/>
          </a:xfrm>
          <a:prstGeom prst="straightConnector1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5458" name="AutoShape 50"/>
          <p:cNvCxnSpPr>
            <a:cxnSpLocks noChangeShapeType="1"/>
            <a:stCxn id="145442" idx="1"/>
            <a:endCxn id="145452" idx="0"/>
          </p:cNvCxnSpPr>
          <p:nvPr/>
        </p:nvCxnSpPr>
        <p:spPr bwMode="auto">
          <a:xfrm flipH="1">
            <a:off x="5056188" y="6248400"/>
            <a:ext cx="1239837" cy="141288"/>
          </a:xfrm>
          <a:prstGeom prst="straightConnector1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18E2421-D7DA-A34C-B857-8852309B5435}" type="slidenum">
              <a:rPr lang="en-US" sz="1400">
                <a:solidFill>
                  <a:srgbClr val="CC66FF"/>
                </a:solidFill>
              </a:rPr>
              <a:pPr/>
              <a:t>73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Prallelausführung von Aggregat-Operationen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171950"/>
          </a:xfrm>
        </p:spPr>
        <p:txBody>
          <a:bodyPr/>
          <a:lstStyle/>
          <a:p>
            <a:r>
              <a:rPr lang="de-DE" sz="2000" b="1">
                <a:latin typeface="Tahoma" charset="0"/>
              </a:rPr>
              <a:t>Min: </a:t>
            </a:r>
            <a:r>
              <a:rPr lang="de-DE" sz="2000">
                <a:latin typeface="Tahoma" charset="0"/>
              </a:rPr>
              <a:t>Min(R.A) = Min ( Min(R1.A), ... , Min(Rn.A) )</a:t>
            </a:r>
          </a:p>
          <a:p>
            <a:r>
              <a:rPr lang="de-DE" sz="2000" b="1">
                <a:latin typeface="Tahoma" charset="0"/>
              </a:rPr>
              <a:t>Max: </a:t>
            </a:r>
            <a:r>
              <a:rPr lang="de-DE" sz="2000">
                <a:latin typeface="Tahoma" charset="0"/>
              </a:rPr>
              <a:t>analog</a:t>
            </a:r>
          </a:p>
          <a:p>
            <a:r>
              <a:rPr lang="de-DE" sz="2000" b="1">
                <a:latin typeface="Tahoma" charset="0"/>
              </a:rPr>
              <a:t>Sum: </a:t>
            </a:r>
            <a:r>
              <a:rPr lang="de-DE" sz="2000">
                <a:latin typeface="Tahoma" charset="0"/>
              </a:rPr>
              <a:t>Sum(R.A) = Sum ( Sum(R1.a), ..., Sum(Rn.A) )</a:t>
            </a:r>
          </a:p>
          <a:p>
            <a:r>
              <a:rPr lang="de-DE" sz="2000" b="1">
                <a:latin typeface="Tahoma" charset="0"/>
              </a:rPr>
              <a:t>Count: </a:t>
            </a:r>
            <a:r>
              <a:rPr lang="de-DE" sz="2000">
                <a:latin typeface="Tahoma" charset="0"/>
              </a:rPr>
              <a:t>analog</a:t>
            </a:r>
          </a:p>
          <a:p>
            <a:r>
              <a:rPr lang="de-DE" sz="2000" b="1">
                <a:latin typeface="Tahoma" charset="0"/>
              </a:rPr>
              <a:t>Avg: </a:t>
            </a:r>
            <a:r>
              <a:rPr lang="de-DE" sz="2000">
                <a:latin typeface="Tahoma" charset="0"/>
              </a:rPr>
              <a:t>man muß die</a:t>
            </a:r>
            <a:r>
              <a:rPr lang="de-DE" sz="2000" b="1">
                <a:latin typeface="Tahoma" charset="0"/>
              </a:rPr>
              <a:t> </a:t>
            </a:r>
            <a:r>
              <a:rPr lang="de-DE" sz="2000">
                <a:latin typeface="Tahoma" charset="0"/>
              </a:rPr>
              <a:t>Summe und die Kardinalitäten</a:t>
            </a:r>
            <a:r>
              <a:rPr lang="de-DE" sz="2000" b="1">
                <a:latin typeface="Tahoma" charset="0"/>
              </a:rPr>
              <a:t> </a:t>
            </a:r>
            <a:r>
              <a:rPr lang="de-DE" sz="2000">
                <a:latin typeface="Tahoma" charset="0"/>
              </a:rPr>
              <a:t>der Teilrelationen kennen; aber vorsicht bei Null-Werten! </a:t>
            </a:r>
          </a:p>
          <a:p>
            <a:r>
              <a:rPr lang="de-DE" sz="2000">
                <a:solidFill>
                  <a:srgbClr val="0000FF"/>
                </a:solidFill>
                <a:latin typeface="Tahoma" charset="0"/>
              </a:rPr>
              <a:t>Avg(R.A) = Sum(R.A) / Count(R)</a:t>
            </a:r>
            <a:r>
              <a:rPr lang="de-DE" sz="2000">
                <a:latin typeface="Tahoma" charset="0"/>
              </a:rPr>
              <a:t> gilt nur wenn A keine Nullwerte enthält.</a:t>
            </a:r>
            <a:endParaRPr lang="de-DE" sz="2000" b="1">
              <a:latin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47BFA71-6F11-AB41-B7CC-6ABED4A5FBD3}" type="slidenum">
              <a:rPr lang="en-US" sz="1400">
                <a:solidFill>
                  <a:srgbClr val="CC66FF"/>
                </a:solidFill>
              </a:rPr>
              <a:pPr/>
              <a:t>74</a:t>
            </a:fld>
            <a:endParaRPr lang="en-US" sz="1400">
              <a:solidFill>
                <a:srgbClr val="CC66FF"/>
              </a:solidFill>
            </a:endParaRPr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39583" r="67969" b="8333"/>
          <a:stretch>
            <a:fillRect/>
          </a:stretch>
        </p:blipFill>
        <p:spPr bwMode="auto">
          <a:xfrm>
            <a:off x="304800" y="3505200"/>
            <a:ext cx="17430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5" t="39583" r="46875" b="8333"/>
          <a:stretch>
            <a:fillRect/>
          </a:stretch>
        </p:blipFill>
        <p:spPr bwMode="auto">
          <a:xfrm>
            <a:off x="6351588" y="3429000"/>
            <a:ext cx="180181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9508" name="Group 4"/>
          <p:cNvGrpSpPr>
            <a:grpSpLocks/>
          </p:cNvGrpSpPr>
          <p:nvPr/>
        </p:nvGrpSpPr>
        <p:grpSpPr bwMode="auto">
          <a:xfrm>
            <a:off x="2743200" y="4114800"/>
            <a:ext cx="228600" cy="1828800"/>
            <a:chOff x="1728" y="2592"/>
            <a:chExt cx="144" cy="1152"/>
          </a:xfrm>
        </p:grpSpPr>
        <p:sp>
          <p:nvSpPr>
            <p:cNvPr id="149549" name="Rectangle 5"/>
            <p:cNvSpPr>
              <a:spLocks noChangeArrowheads="1"/>
            </p:cNvSpPr>
            <p:nvPr/>
          </p:nvSpPr>
          <p:spPr bwMode="auto">
            <a:xfrm>
              <a:off x="1728" y="2592"/>
              <a:ext cx="144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charset="0"/>
                </a:rPr>
                <a:t>1</a:t>
              </a:r>
            </a:p>
          </p:txBody>
        </p:sp>
        <p:sp>
          <p:nvSpPr>
            <p:cNvPr id="149550" name="Rectangle 6"/>
            <p:cNvSpPr>
              <a:spLocks noChangeArrowheads="1"/>
            </p:cNvSpPr>
            <p:nvPr/>
          </p:nvSpPr>
          <p:spPr bwMode="auto">
            <a:xfrm>
              <a:off x="1728" y="2784"/>
              <a:ext cx="144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charset="0"/>
                </a:rPr>
                <a:t>1</a:t>
              </a:r>
            </a:p>
          </p:txBody>
        </p:sp>
        <p:sp>
          <p:nvSpPr>
            <p:cNvPr id="149551" name="Rectangle 7"/>
            <p:cNvSpPr>
              <a:spLocks noChangeArrowheads="1"/>
            </p:cNvSpPr>
            <p:nvPr/>
          </p:nvSpPr>
          <p:spPr bwMode="auto">
            <a:xfrm>
              <a:off x="1728" y="2976"/>
              <a:ext cx="144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charset="0"/>
                </a:rPr>
                <a:t>1</a:t>
              </a:r>
            </a:p>
          </p:txBody>
        </p:sp>
        <p:sp>
          <p:nvSpPr>
            <p:cNvPr id="149552" name="Rectangle 8"/>
            <p:cNvSpPr>
              <a:spLocks noChangeArrowheads="1"/>
            </p:cNvSpPr>
            <p:nvPr/>
          </p:nvSpPr>
          <p:spPr bwMode="auto">
            <a:xfrm>
              <a:off x="1728" y="3168"/>
              <a:ext cx="144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charset="0"/>
                </a:rPr>
                <a:t>1</a:t>
              </a:r>
            </a:p>
          </p:txBody>
        </p:sp>
        <p:sp>
          <p:nvSpPr>
            <p:cNvPr id="149553" name="Rectangle 9"/>
            <p:cNvSpPr>
              <a:spLocks noChangeArrowheads="1"/>
            </p:cNvSpPr>
            <p:nvPr/>
          </p:nvSpPr>
          <p:spPr bwMode="auto">
            <a:xfrm>
              <a:off x="1728" y="3360"/>
              <a:ext cx="144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charset="0"/>
                </a:rPr>
                <a:t>0</a:t>
              </a:r>
            </a:p>
          </p:txBody>
        </p:sp>
        <p:sp>
          <p:nvSpPr>
            <p:cNvPr id="149554" name="Rectangle 10"/>
            <p:cNvSpPr>
              <a:spLocks noChangeArrowheads="1"/>
            </p:cNvSpPr>
            <p:nvPr/>
          </p:nvSpPr>
          <p:spPr bwMode="auto">
            <a:xfrm>
              <a:off x="1728" y="3552"/>
              <a:ext cx="144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charset="0"/>
                </a:rPr>
                <a:t>0</a:t>
              </a:r>
            </a:p>
          </p:txBody>
        </p:sp>
      </p:grpSp>
      <p:sp>
        <p:nvSpPr>
          <p:cNvPr id="122891" name="Line 11"/>
          <p:cNvSpPr>
            <a:spLocks noChangeShapeType="1"/>
          </p:cNvSpPr>
          <p:nvPr/>
        </p:nvSpPr>
        <p:spPr bwMode="auto">
          <a:xfrm>
            <a:off x="1828800" y="4572000"/>
            <a:ext cx="914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2892" name="Line 12"/>
          <p:cNvSpPr>
            <a:spLocks noChangeShapeType="1"/>
          </p:cNvSpPr>
          <p:nvPr/>
        </p:nvSpPr>
        <p:spPr bwMode="auto">
          <a:xfrm>
            <a:off x="1828800" y="4876800"/>
            <a:ext cx="914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2893" name="Line 13"/>
          <p:cNvSpPr>
            <a:spLocks noChangeShapeType="1"/>
          </p:cNvSpPr>
          <p:nvPr/>
        </p:nvSpPr>
        <p:spPr bwMode="auto">
          <a:xfrm flipV="1">
            <a:off x="1828800" y="4648200"/>
            <a:ext cx="838200" cy="609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2894" name="Line 14"/>
          <p:cNvSpPr>
            <a:spLocks noChangeShapeType="1"/>
          </p:cNvSpPr>
          <p:nvPr/>
        </p:nvSpPr>
        <p:spPr bwMode="auto">
          <a:xfrm flipV="1">
            <a:off x="1828800" y="4953000"/>
            <a:ext cx="838200" cy="609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2895" name="Line 15"/>
          <p:cNvSpPr>
            <a:spLocks noChangeShapeType="1"/>
          </p:cNvSpPr>
          <p:nvPr/>
        </p:nvSpPr>
        <p:spPr bwMode="auto">
          <a:xfrm flipV="1">
            <a:off x="1828800" y="5181600"/>
            <a:ext cx="914400" cy="685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2896" name="Line 16"/>
          <p:cNvSpPr>
            <a:spLocks noChangeShapeType="1"/>
          </p:cNvSpPr>
          <p:nvPr/>
        </p:nvSpPr>
        <p:spPr bwMode="auto">
          <a:xfrm flipV="1">
            <a:off x="1828800" y="4953000"/>
            <a:ext cx="914400" cy="1295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2897" name="Line 17"/>
          <p:cNvSpPr>
            <a:spLocks noChangeShapeType="1"/>
          </p:cNvSpPr>
          <p:nvPr/>
        </p:nvSpPr>
        <p:spPr bwMode="auto">
          <a:xfrm flipV="1">
            <a:off x="1828800" y="4267200"/>
            <a:ext cx="914400" cy="22860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2898" name="Line 18"/>
          <p:cNvSpPr>
            <a:spLocks noChangeShapeType="1"/>
          </p:cNvSpPr>
          <p:nvPr/>
        </p:nvSpPr>
        <p:spPr bwMode="auto">
          <a:xfrm>
            <a:off x="3048000" y="5029200"/>
            <a:ext cx="2209800" cy="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334000" y="4114800"/>
            <a:ext cx="228600" cy="1828800"/>
            <a:chOff x="1728" y="2592"/>
            <a:chExt cx="144" cy="1152"/>
          </a:xfrm>
        </p:grpSpPr>
        <p:sp>
          <p:nvSpPr>
            <p:cNvPr id="149543" name="Rectangle 20"/>
            <p:cNvSpPr>
              <a:spLocks noChangeArrowheads="1"/>
            </p:cNvSpPr>
            <p:nvPr/>
          </p:nvSpPr>
          <p:spPr bwMode="auto">
            <a:xfrm>
              <a:off x="1728" y="2592"/>
              <a:ext cx="144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charset="0"/>
                </a:rPr>
                <a:t>1</a:t>
              </a:r>
            </a:p>
          </p:txBody>
        </p:sp>
        <p:sp>
          <p:nvSpPr>
            <p:cNvPr id="149544" name="Rectangle 21"/>
            <p:cNvSpPr>
              <a:spLocks noChangeArrowheads="1"/>
            </p:cNvSpPr>
            <p:nvPr/>
          </p:nvSpPr>
          <p:spPr bwMode="auto">
            <a:xfrm>
              <a:off x="1728" y="2784"/>
              <a:ext cx="144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charset="0"/>
                </a:rPr>
                <a:t>1</a:t>
              </a:r>
            </a:p>
          </p:txBody>
        </p:sp>
        <p:sp>
          <p:nvSpPr>
            <p:cNvPr id="149545" name="Rectangle 22"/>
            <p:cNvSpPr>
              <a:spLocks noChangeArrowheads="1"/>
            </p:cNvSpPr>
            <p:nvPr/>
          </p:nvSpPr>
          <p:spPr bwMode="auto">
            <a:xfrm>
              <a:off x="1728" y="2976"/>
              <a:ext cx="144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charset="0"/>
                </a:rPr>
                <a:t>1</a:t>
              </a:r>
            </a:p>
          </p:txBody>
        </p:sp>
        <p:sp>
          <p:nvSpPr>
            <p:cNvPr id="149546" name="Rectangle 23"/>
            <p:cNvSpPr>
              <a:spLocks noChangeArrowheads="1"/>
            </p:cNvSpPr>
            <p:nvPr/>
          </p:nvSpPr>
          <p:spPr bwMode="auto">
            <a:xfrm>
              <a:off x="1728" y="3168"/>
              <a:ext cx="144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charset="0"/>
                </a:rPr>
                <a:t>1</a:t>
              </a:r>
            </a:p>
          </p:txBody>
        </p:sp>
        <p:sp>
          <p:nvSpPr>
            <p:cNvPr id="149547" name="Rectangle 24"/>
            <p:cNvSpPr>
              <a:spLocks noChangeArrowheads="1"/>
            </p:cNvSpPr>
            <p:nvPr/>
          </p:nvSpPr>
          <p:spPr bwMode="auto">
            <a:xfrm>
              <a:off x="1728" y="3360"/>
              <a:ext cx="144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charset="0"/>
                </a:rPr>
                <a:t>0</a:t>
              </a:r>
            </a:p>
          </p:txBody>
        </p:sp>
        <p:sp>
          <p:nvSpPr>
            <p:cNvPr id="149548" name="Rectangle 25"/>
            <p:cNvSpPr>
              <a:spLocks noChangeArrowheads="1"/>
            </p:cNvSpPr>
            <p:nvPr/>
          </p:nvSpPr>
          <p:spPr bwMode="auto">
            <a:xfrm>
              <a:off x="1728" y="3552"/>
              <a:ext cx="144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charset="0"/>
                </a:rPr>
                <a:t>0</a:t>
              </a:r>
            </a:p>
          </p:txBody>
        </p:sp>
      </p:grpSp>
      <p:sp>
        <p:nvSpPr>
          <p:cNvPr id="122906" name="Line 26"/>
          <p:cNvSpPr>
            <a:spLocks noChangeShapeType="1"/>
          </p:cNvSpPr>
          <p:nvPr/>
        </p:nvSpPr>
        <p:spPr bwMode="auto">
          <a:xfrm flipH="1">
            <a:off x="5562600" y="4572000"/>
            <a:ext cx="914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2907" name="Line 27"/>
          <p:cNvSpPr>
            <a:spLocks noChangeShapeType="1"/>
          </p:cNvSpPr>
          <p:nvPr/>
        </p:nvSpPr>
        <p:spPr bwMode="auto">
          <a:xfrm flipH="1">
            <a:off x="5562600" y="4800600"/>
            <a:ext cx="914400" cy="304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2908" name="Line 28"/>
          <p:cNvSpPr>
            <a:spLocks noChangeShapeType="1"/>
          </p:cNvSpPr>
          <p:nvPr/>
        </p:nvSpPr>
        <p:spPr bwMode="auto">
          <a:xfrm flipH="1">
            <a:off x="5562600" y="5181600"/>
            <a:ext cx="838200" cy="304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2909" name="Line 29"/>
          <p:cNvSpPr>
            <a:spLocks noChangeShapeType="1"/>
          </p:cNvSpPr>
          <p:nvPr/>
        </p:nvSpPr>
        <p:spPr bwMode="auto">
          <a:xfrm>
            <a:off x="6553200" y="5181600"/>
            <a:ext cx="13716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2910" name="Line 30"/>
          <p:cNvSpPr>
            <a:spLocks noChangeShapeType="1"/>
          </p:cNvSpPr>
          <p:nvPr/>
        </p:nvSpPr>
        <p:spPr bwMode="auto">
          <a:xfrm flipH="1">
            <a:off x="5562600" y="5486400"/>
            <a:ext cx="914400" cy="304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2911" name="Line 31"/>
          <p:cNvSpPr>
            <a:spLocks noChangeShapeType="1"/>
          </p:cNvSpPr>
          <p:nvPr/>
        </p:nvSpPr>
        <p:spPr bwMode="auto">
          <a:xfrm flipH="1" flipV="1">
            <a:off x="5562600" y="4572000"/>
            <a:ext cx="914400" cy="1295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2912" name="Line 32"/>
          <p:cNvSpPr>
            <a:spLocks noChangeShapeType="1"/>
          </p:cNvSpPr>
          <p:nvPr/>
        </p:nvSpPr>
        <p:spPr bwMode="auto">
          <a:xfrm flipH="1" flipV="1">
            <a:off x="5562600" y="4876800"/>
            <a:ext cx="914400" cy="1371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2913" name="Line 33"/>
          <p:cNvSpPr>
            <a:spLocks noChangeShapeType="1"/>
          </p:cNvSpPr>
          <p:nvPr/>
        </p:nvSpPr>
        <p:spPr bwMode="auto">
          <a:xfrm flipH="1" flipV="1">
            <a:off x="5562600" y="5791200"/>
            <a:ext cx="914400" cy="7620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2914" name="Rectangle 34"/>
          <p:cNvSpPr>
            <a:spLocks noChangeArrowheads="1"/>
          </p:cNvSpPr>
          <p:nvPr/>
        </p:nvSpPr>
        <p:spPr bwMode="auto">
          <a:xfrm>
            <a:off x="6477000" y="5715000"/>
            <a:ext cx="1524000" cy="6096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2915" name="AutoShape 35"/>
          <p:cNvSpPr>
            <a:spLocks/>
          </p:cNvSpPr>
          <p:nvPr/>
        </p:nvSpPr>
        <p:spPr bwMode="auto">
          <a:xfrm>
            <a:off x="8253413" y="5481638"/>
            <a:ext cx="900112" cy="860425"/>
          </a:xfrm>
          <a:prstGeom prst="accentCallout1">
            <a:avLst>
              <a:gd name="adj1" fmla="val 13431"/>
              <a:gd name="adj2" fmla="val -8556"/>
              <a:gd name="adj3" fmla="val 68843"/>
              <a:gd name="adj4" fmla="val -50801"/>
            </a:avLst>
          </a:prstGeom>
          <a:solidFill>
            <a:schemeClr val="accent2"/>
          </a:solidFill>
          <a:ln w="38100">
            <a:solidFill>
              <a:srgbClr val="0000FF"/>
            </a:solidFill>
            <a:miter lim="800000"/>
            <a:headEnd type="triangle" w="med" len="med"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de-DE">
                <a:latin typeface="Times New Roman" charset="0"/>
              </a:rPr>
              <a:t>False</a:t>
            </a:r>
          </a:p>
          <a:p>
            <a:pPr algn="l"/>
            <a:r>
              <a:rPr lang="de-DE">
                <a:latin typeface="Times New Roman" charset="0"/>
              </a:rPr>
              <a:t>drops</a:t>
            </a:r>
          </a:p>
        </p:txBody>
      </p:sp>
      <p:sp>
        <p:nvSpPr>
          <p:cNvPr id="122916" name="Line 36"/>
          <p:cNvSpPr>
            <a:spLocks noChangeShapeType="1"/>
          </p:cNvSpPr>
          <p:nvPr/>
        </p:nvSpPr>
        <p:spPr bwMode="auto">
          <a:xfrm>
            <a:off x="6553200" y="6553200"/>
            <a:ext cx="13716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2917" name="Text Box 37"/>
          <p:cNvSpPr txBox="1">
            <a:spLocks noChangeArrowheads="1"/>
          </p:cNvSpPr>
          <p:nvPr/>
        </p:nvSpPr>
        <p:spPr bwMode="auto">
          <a:xfrm>
            <a:off x="3200400" y="4648200"/>
            <a:ext cx="159543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>
                <a:latin typeface="Times New Roman" charset="0"/>
              </a:rPr>
              <a:t>6 Bit</a:t>
            </a:r>
          </a:p>
          <a:p>
            <a:r>
              <a:rPr lang="de-DE">
                <a:latin typeface="Times New Roman" charset="0"/>
              </a:rPr>
              <a:t>(realistisch </a:t>
            </a:r>
          </a:p>
          <a:p>
            <a:r>
              <a:rPr lang="de-DE">
                <a:latin typeface="Times New Roman" charset="0"/>
              </a:rPr>
              <a:t>|R|*k Bits)</a:t>
            </a:r>
          </a:p>
        </p:txBody>
      </p:sp>
      <p:pic>
        <p:nvPicPr>
          <p:cNvPr id="122918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69" t="50000" r="13281" b="17708"/>
          <a:stretch>
            <a:fillRect/>
          </a:stretch>
        </p:blipFill>
        <p:spPr bwMode="auto">
          <a:xfrm>
            <a:off x="3200400" y="-152400"/>
            <a:ext cx="3048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31" name="Rectangle 3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02600" cy="1143000"/>
          </a:xfrm>
        </p:spPr>
        <p:txBody>
          <a:bodyPr/>
          <a:lstStyle/>
          <a:p>
            <a:r>
              <a:rPr lang="de-DE">
                <a:latin typeface="Arial Black" charset="0"/>
              </a:rPr>
              <a:t>Join mit Hashfilter</a:t>
            </a:r>
            <a:br>
              <a:rPr lang="de-DE">
                <a:latin typeface="Arial Black" charset="0"/>
              </a:rPr>
            </a:br>
            <a:r>
              <a:rPr lang="de-DE">
                <a:latin typeface="Arial Black" charset="0"/>
              </a:rPr>
              <a:t>(Bloom-Filter)</a:t>
            </a:r>
          </a:p>
        </p:txBody>
      </p:sp>
      <p:sp>
        <p:nvSpPr>
          <p:cNvPr id="122920" name="Line 40"/>
          <p:cNvSpPr>
            <a:spLocks noChangeShapeType="1"/>
          </p:cNvSpPr>
          <p:nvPr/>
        </p:nvSpPr>
        <p:spPr bwMode="auto">
          <a:xfrm>
            <a:off x="6629400" y="5562600"/>
            <a:ext cx="13716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9533" name="Rectangle 41"/>
          <p:cNvSpPr>
            <a:spLocks noChangeArrowheads="1"/>
          </p:cNvSpPr>
          <p:nvPr/>
        </p:nvSpPr>
        <p:spPr bwMode="auto">
          <a:xfrm>
            <a:off x="381000" y="1219200"/>
            <a:ext cx="1600200" cy="9906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de-DE">
                <a:latin typeface="Times New Roman" charset="0"/>
              </a:rPr>
              <a:t>R1</a:t>
            </a:r>
          </a:p>
        </p:txBody>
      </p:sp>
      <p:sp>
        <p:nvSpPr>
          <p:cNvPr id="149534" name="Rectangle 42"/>
          <p:cNvSpPr>
            <a:spLocks noChangeArrowheads="1"/>
          </p:cNvSpPr>
          <p:nvPr/>
        </p:nvSpPr>
        <p:spPr bwMode="auto">
          <a:xfrm>
            <a:off x="381000" y="2438400"/>
            <a:ext cx="1600200" cy="9906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de-DE">
                <a:latin typeface="Times New Roman" charset="0"/>
              </a:rPr>
              <a:t>R2</a:t>
            </a:r>
          </a:p>
        </p:txBody>
      </p:sp>
      <p:cxnSp>
        <p:nvCxnSpPr>
          <p:cNvPr id="149535" name="AutoShape 43"/>
          <p:cNvCxnSpPr>
            <a:cxnSpLocks noChangeShapeType="1"/>
            <a:endCxn id="149533" idx="3"/>
          </p:cNvCxnSpPr>
          <p:nvPr/>
        </p:nvCxnSpPr>
        <p:spPr bwMode="auto">
          <a:xfrm flipH="1" flipV="1">
            <a:off x="2009775" y="1714500"/>
            <a:ext cx="38100" cy="3467100"/>
          </a:xfrm>
          <a:prstGeom prst="bentConnector3">
            <a:avLst>
              <a:gd name="adj1" fmla="val -995833"/>
            </a:avLst>
          </a:prstGeom>
          <a:noFill/>
          <a:ln w="57150">
            <a:solidFill>
              <a:schemeClr val="accent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9536" name="AutoShape 44"/>
          <p:cNvCxnSpPr>
            <a:cxnSpLocks noChangeShapeType="1"/>
            <a:endCxn id="149534" idx="3"/>
          </p:cNvCxnSpPr>
          <p:nvPr/>
        </p:nvCxnSpPr>
        <p:spPr bwMode="auto">
          <a:xfrm flipH="1" flipV="1">
            <a:off x="2009775" y="2933700"/>
            <a:ext cx="38100" cy="2247900"/>
          </a:xfrm>
          <a:prstGeom prst="bentConnector3">
            <a:avLst>
              <a:gd name="adj1" fmla="val -945833"/>
            </a:avLst>
          </a:prstGeom>
          <a:noFill/>
          <a:ln w="57150">
            <a:solidFill>
              <a:schemeClr val="accent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9537" name="Text Box 45"/>
          <p:cNvSpPr txBox="1">
            <a:spLocks noChangeArrowheads="1"/>
          </p:cNvSpPr>
          <p:nvPr/>
        </p:nvSpPr>
        <p:spPr bwMode="auto">
          <a:xfrm rot="-5346377">
            <a:off x="1752600" y="2667000"/>
            <a:ext cx="18192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de-DE">
                <a:latin typeface="Times New Roman" charset="0"/>
              </a:rPr>
              <a:t>partitionieren</a:t>
            </a:r>
          </a:p>
        </p:txBody>
      </p:sp>
      <p:sp>
        <p:nvSpPr>
          <p:cNvPr id="149538" name="Rectangle 46"/>
          <p:cNvSpPr>
            <a:spLocks noChangeArrowheads="1"/>
          </p:cNvSpPr>
          <p:nvPr/>
        </p:nvSpPr>
        <p:spPr bwMode="auto">
          <a:xfrm>
            <a:off x="6400800" y="1066800"/>
            <a:ext cx="1600200" cy="9906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de-DE">
                <a:latin typeface="Times New Roman" charset="0"/>
              </a:rPr>
              <a:t>S1</a:t>
            </a:r>
          </a:p>
        </p:txBody>
      </p:sp>
      <p:sp>
        <p:nvSpPr>
          <p:cNvPr id="149539" name="Rectangle 47"/>
          <p:cNvSpPr>
            <a:spLocks noChangeArrowheads="1"/>
          </p:cNvSpPr>
          <p:nvPr/>
        </p:nvSpPr>
        <p:spPr bwMode="auto">
          <a:xfrm>
            <a:off x="6400800" y="2286000"/>
            <a:ext cx="1600200" cy="9906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de-DE">
                <a:latin typeface="Times New Roman" charset="0"/>
              </a:rPr>
              <a:t>S2</a:t>
            </a:r>
          </a:p>
        </p:txBody>
      </p:sp>
      <p:cxnSp>
        <p:nvCxnSpPr>
          <p:cNvPr id="149540" name="AutoShape 48"/>
          <p:cNvCxnSpPr>
            <a:cxnSpLocks noChangeShapeType="1"/>
            <a:endCxn id="149538" idx="1"/>
          </p:cNvCxnSpPr>
          <p:nvPr/>
        </p:nvCxnSpPr>
        <p:spPr bwMode="auto">
          <a:xfrm rot="10800000" flipH="1">
            <a:off x="6351588" y="1562100"/>
            <a:ext cx="20637" cy="3581400"/>
          </a:xfrm>
          <a:prstGeom prst="bentConnector3">
            <a:avLst>
              <a:gd name="adj1" fmla="val -1623079"/>
            </a:avLst>
          </a:prstGeom>
          <a:noFill/>
          <a:ln w="57150">
            <a:solidFill>
              <a:schemeClr val="accent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9541" name="AutoShape 49"/>
          <p:cNvCxnSpPr>
            <a:cxnSpLocks noChangeShapeType="1"/>
            <a:endCxn id="149539" idx="1"/>
          </p:cNvCxnSpPr>
          <p:nvPr/>
        </p:nvCxnSpPr>
        <p:spPr bwMode="auto">
          <a:xfrm rot="10800000" flipH="1">
            <a:off x="6351588" y="2781300"/>
            <a:ext cx="20637" cy="2362200"/>
          </a:xfrm>
          <a:prstGeom prst="bentConnector3">
            <a:avLst>
              <a:gd name="adj1" fmla="val -1669231"/>
            </a:avLst>
          </a:prstGeom>
          <a:noFill/>
          <a:ln w="57150">
            <a:solidFill>
              <a:schemeClr val="accent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9542" name="Text Box 50"/>
          <p:cNvSpPr txBox="1">
            <a:spLocks noChangeArrowheads="1"/>
          </p:cNvSpPr>
          <p:nvPr/>
        </p:nvSpPr>
        <p:spPr bwMode="auto">
          <a:xfrm rot="-5346377">
            <a:off x="4803775" y="2740025"/>
            <a:ext cx="18192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de-DE">
                <a:latin typeface="Times New Roman" charset="0"/>
              </a:rPr>
              <a:t>partitionieren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2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2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22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22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12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122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122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122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122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500"/>
                                        <p:tgtEl>
                                          <p:spTgt spid="122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500"/>
                                        <p:tgtEl>
                                          <p:spTgt spid="122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0" dur="500"/>
                                        <p:tgtEl>
                                          <p:spTgt spid="122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500"/>
                                        <p:tgtEl>
                                          <p:spTgt spid="122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500"/>
                                        <p:tgtEl>
                                          <p:spTgt spid="122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500"/>
                                        <p:tgtEl>
                                          <p:spTgt spid="122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500"/>
                                        <p:tgtEl>
                                          <p:spTgt spid="122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1" dur="500"/>
                                        <p:tgtEl>
                                          <p:spTgt spid="122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6" dur="500"/>
                                        <p:tgtEl>
                                          <p:spTgt spid="122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1" dur="500"/>
                                        <p:tgtEl>
                                          <p:spTgt spid="122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1" grpId="0" animBg="1"/>
      <p:bldP spid="122892" grpId="0" animBg="1"/>
      <p:bldP spid="122893" grpId="0" animBg="1"/>
      <p:bldP spid="122894" grpId="0" animBg="1"/>
      <p:bldP spid="122895" grpId="0" animBg="1"/>
      <p:bldP spid="122896" grpId="0" animBg="1"/>
      <p:bldP spid="122897" grpId="0" animBg="1"/>
      <p:bldP spid="122898" grpId="0" animBg="1"/>
      <p:bldP spid="122906" grpId="0" animBg="1"/>
      <p:bldP spid="122907" grpId="0" animBg="1"/>
      <p:bldP spid="122908" grpId="0" animBg="1"/>
      <p:bldP spid="122909" grpId="0" animBg="1"/>
      <p:bldP spid="122910" grpId="0" animBg="1"/>
      <p:bldP spid="122911" grpId="0" animBg="1"/>
      <p:bldP spid="122912" grpId="0" animBg="1"/>
      <p:bldP spid="122913" grpId="0" animBg="1"/>
      <p:bldP spid="122914" grpId="0" animBg="1"/>
      <p:bldP spid="122915" grpId="0" animBg="1" autoUpdateAnimBg="0"/>
      <p:bldP spid="122916" grpId="0" animBg="1"/>
      <p:bldP spid="122917" grpId="0" autoUpdateAnimBg="0"/>
      <p:bldP spid="122920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5C91A7F-4386-EC42-BD39-BACB412CA259}" type="slidenum">
              <a:rPr lang="en-US" sz="1400">
                <a:solidFill>
                  <a:srgbClr val="CC66FF"/>
                </a:solidFill>
              </a:rPr>
              <a:pPr/>
              <a:t>75</a:t>
            </a:fld>
            <a:endParaRPr lang="en-US" sz="1400">
              <a:solidFill>
                <a:srgbClr val="CC66FF"/>
              </a:solidFill>
            </a:endParaRPr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39583" r="67969" b="8333"/>
          <a:stretch>
            <a:fillRect/>
          </a:stretch>
        </p:blipFill>
        <p:spPr bwMode="auto">
          <a:xfrm>
            <a:off x="304800" y="3505200"/>
            <a:ext cx="17430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5" t="39583" r="46875" b="8333"/>
          <a:stretch>
            <a:fillRect/>
          </a:stretch>
        </p:blipFill>
        <p:spPr bwMode="auto">
          <a:xfrm>
            <a:off x="6351588" y="3429000"/>
            <a:ext cx="180181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1556" name="Group 4"/>
          <p:cNvGrpSpPr>
            <a:grpSpLocks/>
          </p:cNvGrpSpPr>
          <p:nvPr/>
        </p:nvGrpSpPr>
        <p:grpSpPr bwMode="auto">
          <a:xfrm>
            <a:off x="4114800" y="4191000"/>
            <a:ext cx="228600" cy="1828800"/>
            <a:chOff x="1728" y="2592"/>
            <a:chExt cx="144" cy="1152"/>
          </a:xfrm>
        </p:grpSpPr>
        <p:sp>
          <p:nvSpPr>
            <p:cNvPr id="151570" name="Rectangle 5"/>
            <p:cNvSpPr>
              <a:spLocks noChangeArrowheads="1"/>
            </p:cNvSpPr>
            <p:nvPr/>
          </p:nvSpPr>
          <p:spPr bwMode="auto">
            <a:xfrm>
              <a:off x="1728" y="2592"/>
              <a:ext cx="144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charset="0"/>
                </a:rPr>
                <a:t>..</a:t>
              </a:r>
            </a:p>
          </p:txBody>
        </p:sp>
        <p:sp>
          <p:nvSpPr>
            <p:cNvPr id="151571" name="Rectangle 6"/>
            <p:cNvSpPr>
              <a:spLocks noChangeArrowheads="1"/>
            </p:cNvSpPr>
            <p:nvPr/>
          </p:nvSpPr>
          <p:spPr bwMode="auto">
            <a:xfrm>
              <a:off x="1728" y="2784"/>
              <a:ext cx="144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charset="0"/>
                </a:rPr>
                <a:t>..</a:t>
              </a:r>
            </a:p>
          </p:txBody>
        </p:sp>
        <p:sp>
          <p:nvSpPr>
            <p:cNvPr id="151572" name="Rectangle 7"/>
            <p:cNvSpPr>
              <a:spLocks noChangeArrowheads="1"/>
            </p:cNvSpPr>
            <p:nvPr/>
          </p:nvSpPr>
          <p:spPr bwMode="auto">
            <a:xfrm>
              <a:off x="1728" y="2976"/>
              <a:ext cx="144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charset="0"/>
                </a:rPr>
                <a:t>..</a:t>
              </a:r>
            </a:p>
          </p:txBody>
        </p:sp>
        <p:sp>
          <p:nvSpPr>
            <p:cNvPr id="151573" name="Rectangle 8"/>
            <p:cNvSpPr>
              <a:spLocks noChangeArrowheads="1"/>
            </p:cNvSpPr>
            <p:nvPr/>
          </p:nvSpPr>
          <p:spPr bwMode="auto">
            <a:xfrm>
              <a:off x="1728" y="3168"/>
              <a:ext cx="144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charset="0"/>
                </a:rPr>
                <a:t>..</a:t>
              </a:r>
            </a:p>
          </p:txBody>
        </p:sp>
        <p:sp>
          <p:nvSpPr>
            <p:cNvPr id="151574" name="Rectangle 9"/>
            <p:cNvSpPr>
              <a:spLocks noChangeArrowheads="1"/>
            </p:cNvSpPr>
            <p:nvPr/>
          </p:nvSpPr>
          <p:spPr bwMode="auto">
            <a:xfrm>
              <a:off x="1728" y="3360"/>
              <a:ext cx="144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charset="0"/>
                </a:rPr>
                <a:t>..</a:t>
              </a:r>
            </a:p>
          </p:txBody>
        </p:sp>
        <p:sp>
          <p:nvSpPr>
            <p:cNvPr id="151575" name="Rectangle 10"/>
            <p:cNvSpPr>
              <a:spLocks noChangeArrowheads="1"/>
            </p:cNvSpPr>
            <p:nvPr/>
          </p:nvSpPr>
          <p:spPr bwMode="auto">
            <a:xfrm>
              <a:off x="1728" y="3552"/>
              <a:ext cx="144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charset="0"/>
                </a:rPr>
                <a:t>..</a:t>
              </a:r>
            </a:p>
          </p:txBody>
        </p:sp>
      </p:grpSp>
      <p:sp>
        <p:nvSpPr>
          <p:cNvPr id="151557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Join mit Hashfilter</a:t>
            </a:r>
            <a:br>
              <a:rPr lang="de-DE">
                <a:latin typeface="Arial Black" charset="0"/>
              </a:rPr>
            </a:br>
            <a:r>
              <a:rPr lang="de-DE">
                <a:latin typeface="Arial Black" charset="0"/>
              </a:rPr>
              <a:t>(False Drop Abschätzung)</a:t>
            </a:r>
          </a:p>
        </p:txBody>
      </p:sp>
      <p:sp>
        <p:nvSpPr>
          <p:cNvPr id="151558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915400" cy="2074863"/>
          </a:xfrm>
        </p:spPr>
        <p:txBody>
          <a:bodyPr/>
          <a:lstStyle/>
          <a:p>
            <a:r>
              <a:rPr lang="de-DE">
                <a:latin typeface="Tahoma" charset="0"/>
              </a:rPr>
              <a:t>Wahrscheinlichkeit, dass ein bestimmtes Bit j gesetzt ist</a:t>
            </a:r>
          </a:p>
          <a:p>
            <a:pPr lvl="1"/>
            <a:r>
              <a:rPr lang="de-DE">
                <a:latin typeface="Tahoma" charset="0"/>
              </a:rPr>
              <a:t>W. dass ein bestimmtes r</a:t>
            </a:r>
            <a:r>
              <a:rPr lang="de-DE">
                <a:latin typeface="Tahoma" charset="0"/>
                <a:sym typeface="Symbol" charset="0"/>
              </a:rPr>
              <a:t>R</a:t>
            </a:r>
            <a:r>
              <a:rPr lang="de-DE">
                <a:latin typeface="Tahoma" charset="0"/>
              </a:rPr>
              <a:t> das Bit setzt: 1/b</a:t>
            </a:r>
          </a:p>
          <a:p>
            <a:pPr lvl="1"/>
            <a:r>
              <a:rPr lang="de-DE">
                <a:latin typeface="Tahoma" charset="0"/>
              </a:rPr>
              <a:t>W. dass kein r</a:t>
            </a:r>
            <a:r>
              <a:rPr lang="de-DE">
                <a:latin typeface="Tahoma" charset="0"/>
                <a:sym typeface="Symbol" charset="0"/>
              </a:rPr>
              <a:t>R</a:t>
            </a:r>
            <a:r>
              <a:rPr lang="de-DE">
                <a:latin typeface="Tahoma" charset="0"/>
              </a:rPr>
              <a:t> das Bit setzt: (1-1/b)</a:t>
            </a:r>
            <a:r>
              <a:rPr lang="de-DE" b="1" baseline="30000">
                <a:latin typeface="Tahoma" charset="0"/>
              </a:rPr>
              <a:t>|R|</a:t>
            </a:r>
          </a:p>
          <a:p>
            <a:pPr lvl="1"/>
            <a:r>
              <a:rPr lang="de-DE">
                <a:latin typeface="Tahoma" charset="0"/>
              </a:rPr>
              <a:t>W. dass ein r</a:t>
            </a:r>
            <a:r>
              <a:rPr lang="de-DE">
                <a:latin typeface="Tahoma" charset="0"/>
                <a:sym typeface="Symbol" charset="0"/>
              </a:rPr>
              <a:t>R</a:t>
            </a:r>
            <a:r>
              <a:rPr lang="de-DE">
                <a:latin typeface="Tahoma" charset="0"/>
              </a:rPr>
              <a:t> das Bit gesetzt hat: 1- (1-1/b)</a:t>
            </a:r>
            <a:r>
              <a:rPr lang="de-DE" b="1" baseline="30000">
                <a:latin typeface="Tahoma" charset="0"/>
              </a:rPr>
              <a:t>|R|</a:t>
            </a:r>
          </a:p>
        </p:txBody>
      </p:sp>
      <p:sp>
        <p:nvSpPr>
          <p:cNvPr id="151559" name="Line 13"/>
          <p:cNvSpPr>
            <a:spLocks noChangeShapeType="1"/>
          </p:cNvSpPr>
          <p:nvPr/>
        </p:nvSpPr>
        <p:spPr bwMode="auto">
          <a:xfrm flipH="1">
            <a:off x="4267200" y="4876800"/>
            <a:ext cx="220980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51560" name="Group 14"/>
          <p:cNvGrpSpPr>
            <a:grpSpLocks/>
          </p:cNvGrpSpPr>
          <p:nvPr/>
        </p:nvGrpSpPr>
        <p:grpSpPr bwMode="auto">
          <a:xfrm>
            <a:off x="3733800" y="4191000"/>
            <a:ext cx="304800" cy="1828800"/>
            <a:chOff x="1728" y="2592"/>
            <a:chExt cx="144" cy="1152"/>
          </a:xfrm>
        </p:grpSpPr>
        <p:sp>
          <p:nvSpPr>
            <p:cNvPr id="151564" name="Rectangle 15"/>
            <p:cNvSpPr>
              <a:spLocks noChangeArrowheads="1"/>
            </p:cNvSpPr>
            <p:nvPr/>
          </p:nvSpPr>
          <p:spPr bwMode="auto">
            <a:xfrm>
              <a:off x="1728" y="2592"/>
              <a:ext cx="144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sz="2000">
                  <a:latin typeface="Times New Roman" charset="0"/>
                </a:rPr>
                <a:t>0</a:t>
              </a:r>
            </a:p>
          </p:txBody>
        </p:sp>
        <p:sp>
          <p:nvSpPr>
            <p:cNvPr id="151565" name="Rectangle 16"/>
            <p:cNvSpPr>
              <a:spLocks noChangeArrowheads="1"/>
            </p:cNvSpPr>
            <p:nvPr/>
          </p:nvSpPr>
          <p:spPr bwMode="auto">
            <a:xfrm>
              <a:off x="1728" y="2784"/>
              <a:ext cx="144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sz="2000">
                  <a:latin typeface="Times New Roman" charset="0"/>
                </a:rPr>
                <a:t>1</a:t>
              </a:r>
              <a:endParaRPr lang="de-DE">
                <a:latin typeface="Times New Roman" charset="0"/>
              </a:endParaRPr>
            </a:p>
          </p:txBody>
        </p:sp>
        <p:sp>
          <p:nvSpPr>
            <p:cNvPr id="151566" name="Rectangle 17"/>
            <p:cNvSpPr>
              <a:spLocks noChangeArrowheads="1"/>
            </p:cNvSpPr>
            <p:nvPr/>
          </p:nvSpPr>
          <p:spPr bwMode="auto">
            <a:xfrm>
              <a:off x="1728" y="2976"/>
              <a:ext cx="144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charset="0"/>
                </a:rPr>
                <a:t>..</a:t>
              </a:r>
            </a:p>
          </p:txBody>
        </p:sp>
        <p:sp>
          <p:nvSpPr>
            <p:cNvPr id="151567" name="Rectangle 18"/>
            <p:cNvSpPr>
              <a:spLocks noChangeArrowheads="1"/>
            </p:cNvSpPr>
            <p:nvPr/>
          </p:nvSpPr>
          <p:spPr bwMode="auto">
            <a:xfrm>
              <a:off x="1728" y="3168"/>
              <a:ext cx="144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sz="2000">
                  <a:latin typeface="Times New Roman" charset="0"/>
                </a:rPr>
                <a:t>j</a:t>
              </a:r>
              <a:endParaRPr lang="de-DE">
                <a:latin typeface="Times New Roman" charset="0"/>
              </a:endParaRPr>
            </a:p>
          </p:txBody>
        </p:sp>
        <p:sp>
          <p:nvSpPr>
            <p:cNvPr id="151568" name="Rectangle 19"/>
            <p:cNvSpPr>
              <a:spLocks noChangeArrowheads="1"/>
            </p:cNvSpPr>
            <p:nvPr/>
          </p:nvSpPr>
          <p:spPr bwMode="auto">
            <a:xfrm>
              <a:off x="1728" y="3360"/>
              <a:ext cx="144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charset="0"/>
                </a:rPr>
                <a:t>..</a:t>
              </a:r>
            </a:p>
          </p:txBody>
        </p:sp>
        <p:sp>
          <p:nvSpPr>
            <p:cNvPr id="151569" name="Rectangle 20"/>
            <p:cNvSpPr>
              <a:spLocks noChangeArrowheads="1"/>
            </p:cNvSpPr>
            <p:nvPr/>
          </p:nvSpPr>
          <p:spPr bwMode="auto">
            <a:xfrm>
              <a:off x="1728" y="3552"/>
              <a:ext cx="144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sz="1800">
                  <a:latin typeface="Times New Roman" charset="0"/>
                </a:rPr>
                <a:t>b-1</a:t>
              </a:r>
              <a:endParaRPr lang="de-DE">
                <a:latin typeface="Times New Roman" charset="0"/>
              </a:endParaRP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457200" y="5029200"/>
            <a:ext cx="3657600" cy="381000"/>
            <a:chOff x="288" y="3168"/>
            <a:chExt cx="2304" cy="240"/>
          </a:xfrm>
        </p:grpSpPr>
        <p:sp>
          <p:nvSpPr>
            <p:cNvPr id="151562" name="Line 22"/>
            <p:cNvSpPr>
              <a:spLocks noChangeShapeType="1"/>
            </p:cNvSpPr>
            <p:nvPr/>
          </p:nvSpPr>
          <p:spPr bwMode="auto">
            <a:xfrm>
              <a:off x="1152" y="3312"/>
              <a:ext cx="144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1563" name="Rectangle 23"/>
            <p:cNvSpPr>
              <a:spLocks noChangeArrowheads="1"/>
            </p:cNvSpPr>
            <p:nvPr/>
          </p:nvSpPr>
          <p:spPr bwMode="auto">
            <a:xfrm>
              <a:off x="288" y="3168"/>
              <a:ext cx="1008" cy="24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36A8596-DD74-864D-A9A9-CC16F828692D}" type="slidenum">
              <a:rPr lang="en-US" sz="1400">
                <a:solidFill>
                  <a:srgbClr val="CC66FF"/>
                </a:solidFill>
              </a:rPr>
              <a:pPr/>
              <a:t>76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Illustration: Externes Sortieren</a:t>
            </a:r>
          </a:p>
        </p:txBody>
      </p:sp>
      <p:sp>
        <p:nvSpPr>
          <p:cNvPr id="153603" name="AutoShape 3"/>
          <p:cNvSpPr>
            <a:spLocks noChangeArrowheads="1"/>
          </p:cNvSpPr>
          <p:nvPr/>
        </p:nvSpPr>
        <p:spPr bwMode="auto">
          <a:xfrm>
            <a:off x="457200" y="13716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>
                <a:latin typeface="Times New Roman" charset="0"/>
              </a:rPr>
              <a:t>97</a:t>
            </a:r>
          </a:p>
          <a:p>
            <a:r>
              <a:rPr lang="de-DE" sz="2800">
                <a:latin typeface="Times New Roman" charset="0"/>
              </a:rPr>
              <a:t>17</a:t>
            </a:r>
          </a:p>
          <a:p>
            <a:r>
              <a:rPr lang="de-DE" sz="2800">
                <a:latin typeface="Times New Roman" charset="0"/>
              </a:rPr>
              <a:t>3</a:t>
            </a:r>
          </a:p>
          <a:p>
            <a:r>
              <a:rPr lang="de-DE" sz="2800">
                <a:latin typeface="Times New Roman" charset="0"/>
              </a:rPr>
              <a:t>5</a:t>
            </a:r>
          </a:p>
          <a:p>
            <a:r>
              <a:rPr lang="de-DE" sz="2800">
                <a:latin typeface="Times New Roman" charset="0"/>
              </a:rPr>
              <a:t>27</a:t>
            </a:r>
          </a:p>
          <a:p>
            <a:r>
              <a:rPr lang="de-DE" sz="2800">
                <a:latin typeface="Times New Roman" charset="0"/>
              </a:rPr>
              <a:t>16</a:t>
            </a:r>
          </a:p>
          <a:p>
            <a:r>
              <a:rPr lang="de-DE" sz="2800">
                <a:latin typeface="Times New Roman" charset="0"/>
              </a:rPr>
              <a:t>2</a:t>
            </a:r>
          </a:p>
          <a:p>
            <a:r>
              <a:rPr lang="de-DE" sz="2800">
                <a:latin typeface="Times New Roman" charset="0"/>
              </a:rPr>
              <a:t>99</a:t>
            </a:r>
          </a:p>
          <a:p>
            <a:r>
              <a:rPr lang="de-DE" sz="2800">
                <a:latin typeface="Times New Roman" charset="0"/>
              </a:rPr>
              <a:t>13</a:t>
            </a:r>
          </a:p>
        </p:txBody>
      </p:sp>
      <p:sp>
        <p:nvSpPr>
          <p:cNvPr id="153604" name="Rectangle 4"/>
          <p:cNvSpPr>
            <a:spLocks noChangeArrowheads="1"/>
          </p:cNvSpPr>
          <p:nvPr/>
        </p:nvSpPr>
        <p:spPr bwMode="auto">
          <a:xfrm>
            <a:off x="3505200" y="2438400"/>
            <a:ext cx="1143000" cy="6858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3605" name="AutoShape 5"/>
          <p:cNvSpPr>
            <a:spLocks noChangeArrowheads="1"/>
          </p:cNvSpPr>
          <p:nvPr/>
        </p:nvSpPr>
        <p:spPr bwMode="auto">
          <a:xfrm>
            <a:off x="6858000" y="12954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sz="2800">
              <a:latin typeface="Times New Roman" charset="0"/>
            </a:endParaRPr>
          </a:p>
        </p:txBody>
      </p:sp>
      <p:sp>
        <p:nvSpPr>
          <p:cNvPr id="153606" name="Rectangle 6"/>
          <p:cNvSpPr>
            <a:spLocks noChangeArrowheads="1"/>
          </p:cNvSpPr>
          <p:nvPr/>
        </p:nvSpPr>
        <p:spPr bwMode="auto">
          <a:xfrm>
            <a:off x="3505200" y="3124200"/>
            <a:ext cx="1143000" cy="6858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3607" name="Rectangle 7"/>
          <p:cNvSpPr>
            <a:spLocks noChangeArrowheads="1"/>
          </p:cNvSpPr>
          <p:nvPr/>
        </p:nvSpPr>
        <p:spPr bwMode="auto">
          <a:xfrm>
            <a:off x="3505200" y="3810000"/>
            <a:ext cx="1143000" cy="6858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0FF7FE2-580B-4A42-BC5D-242DEFA9C9A8}" type="slidenum">
              <a:rPr lang="en-US" sz="1400">
                <a:solidFill>
                  <a:srgbClr val="CC66FF"/>
                </a:solidFill>
              </a:rPr>
              <a:pPr/>
              <a:t>77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Illustration: Externes Sortieren</a:t>
            </a:r>
          </a:p>
        </p:txBody>
      </p:sp>
      <p:sp>
        <p:nvSpPr>
          <p:cNvPr id="155651" name="AutoShape 3"/>
          <p:cNvSpPr>
            <a:spLocks noChangeArrowheads="1"/>
          </p:cNvSpPr>
          <p:nvPr/>
        </p:nvSpPr>
        <p:spPr bwMode="auto">
          <a:xfrm>
            <a:off x="457200" y="13716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>
                <a:latin typeface="Times New Roman" charset="0"/>
              </a:rPr>
              <a:t>97</a:t>
            </a:r>
          </a:p>
          <a:p>
            <a:r>
              <a:rPr lang="de-DE" sz="2800">
                <a:latin typeface="Times New Roman" charset="0"/>
              </a:rPr>
              <a:t>17</a:t>
            </a:r>
          </a:p>
          <a:p>
            <a:r>
              <a:rPr lang="de-DE" sz="2800">
                <a:latin typeface="Times New Roman" charset="0"/>
              </a:rPr>
              <a:t>3</a:t>
            </a:r>
          </a:p>
          <a:p>
            <a:r>
              <a:rPr lang="de-DE" sz="2800">
                <a:latin typeface="Times New Roman" charset="0"/>
              </a:rPr>
              <a:t>5</a:t>
            </a:r>
          </a:p>
          <a:p>
            <a:r>
              <a:rPr lang="de-DE" sz="2800">
                <a:latin typeface="Times New Roman" charset="0"/>
              </a:rPr>
              <a:t>27</a:t>
            </a:r>
          </a:p>
          <a:p>
            <a:r>
              <a:rPr lang="de-DE" sz="2800">
                <a:latin typeface="Times New Roman" charset="0"/>
              </a:rPr>
              <a:t>16</a:t>
            </a:r>
          </a:p>
          <a:p>
            <a:r>
              <a:rPr lang="de-DE" sz="2800">
                <a:latin typeface="Times New Roman" charset="0"/>
              </a:rPr>
              <a:t>2</a:t>
            </a:r>
          </a:p>
          <a:p>
            <a:r>
              <a:rPr lang="de-DE" sz="2800">
                <a:latin typeface="Times New Roman" charset="0"/>
              </a:rPr>
              <a:t>99</a:t>
            </a:r>
          </a:p>
          <a:p>
            <a:r>
              <a:rPr lang="de-DE" sz="2800">
                <a:latin typeface="Times New Roman" charset="0"/>
              </a:rPr>
              <a:t>13</a:t>
            </a: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3505200" y="2438400"/>
            <a:ext cx="1143000" cy="6858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5653" name="AutoShape 5"/>
          <p:cNvSpPr>
            <a:spLocks noChangeArrowheads="1"/>
          </p:cNvSpPr>
          <p:nvPr/>
        </p:nvSpPr>
        <p:spPr bwMode="auto">
          <a:xfrm>
            <a:off x="6858000" y="12954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sz="2800">
              <a:latin typeface="Times New Roman" charset="0"/>
            </a:endParaRPr>
          </a:p>
        </p:txBody>
      </p:sp>
      <p:sp>
        <p:nvSpPr>
          <p:cNvPr id="155654" name="Rectangle 6"/>
          <p:cNvSpPr>
            <a:spLocks noChangeArrowheads="1"/>
          </p:cNvSpPr>
          <p:nvPr/>
        </p:nvSpPr>
        <p:spPr bwMode="auto">
          <a:xfrm>
            <a:off x="3505200" y="3124200"/>
            <a:ext cx="1143000" cy="6858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5655" name="Rectangle 7"/>
          <p:cNvSpPr>
            <a:spLocks noChangeArrowheads="1"/>
          </p:cNvSpPr>
          <p:nvPr/>
        </p:nvSpPr>
        <p:spPr bwMode="auto">
          <a:xfrm>
            <a:off x="3505200" y="3810000"/>
            <a:ext cx="1143000" cy="6858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2C39B20-4316-414C-BF6C-402F450C4FBE}" type="slidenum">
              <a:rPr lang="en-US" sz="1400">
                <a:solidFill>
                  <a:srgbClr val="CC66FF"/>
                </a:solidFill>
              </a:rPr>
              <a:pPr/>
              <a:t>78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Illustration: Externes Sortieren</a:t>
            </a:r>
          </a:p>
        </p:txBody>
      </p:sp>
      <p:sp>
        <p:nvSpPr>
          <p:cNvPr id="157699" name="AutoShape 3"/>
          <p:cNvSpPr>
            <a:spLocks noChangeArrowheads="1"/>
          </p:cNvSpPr>
          <p:nvPr/>
        </p:nvSpPr>
        <p:spPr bwMode="auto">
          <a:xfrm>
            <a:off x="457200" y="13716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>
                <a:latin typeface="Times New Roman" charset="0"/>
              </a:rPr>
              <a:t>97</a:t>
            </a:r>
          </a:p>
          <a:p>
            <a:r>
              <a:rPr lang="de-DE" sz="2800">
                <a:latin typeface="Times New Roman" charset="0"/>
              </a:rPr>
              <a:t>17</a:t>
            </a:r>
          </a:p>
          <a:p>
            <a:r>
              <a:rPr lang="de-DE" sz="2800">
                <a:latin typeface="Times New Roman" charset="0"/>
              </a:rPr>
              <a:t>3</a:t>
            </a:r>
          </a:p>
          <a:p>
            <a:r>
              <a:rPr lang="de-DE" sz="2800">
                <a:latin typeface="Times New Roman" charset="0"/>
              </a:rPr>
              <a:t>5</a:t>
            </a:r>
          </a:p>
          <a:p>
            <a:r>
              <a:rPr lang="de-DE" sz="2800">
                <a:latin typeface="Times New Roman" charset="0"/>
              </a:rPr>
              <a:t>27</a:t>
            </a:r>
          </a:p>
          <a:p>
            <a:r>
              <a:rPr lang="de-DE" sz="2800">
                <a:latin typeface="Times New Roman" charset="0"/>
              </a:rPr>
              <a:t>16</a:t>
            </a:r>
          </a:p>
          <a:p>
            <a:r>
              <a:rPr lang="de-DE" sz="2800">
                <a:latin typeface="Times New Roman" charset="0"/>
              </a:rPr>
              <a:t>2</a:t>
            </a:r>
          </a:p>
          <a:p>
            <a:r>
              <a:rPr lang="de-DE" sz="2800">
                <a:latin typeface="Times New Roman" charset="0"/>
              </a:rPr>
              <a:t>99</a:t>
            </a:r>
          </a:p>
          <a:p>
            <a:r>
              <a:rPr lang="de-DE" sz="2800">
                <a:latin typeface="Times New Roman" charset="0"/>
              </a:rPr>
              <a:t>13</a:t>
            </a:r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3505200" y="2438400"/>
            <a:ext cx="1143000" cy="6858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97</a:t>
            </a:r>
          </a:p>
        </p:txBody>
      </p:sp>
      <p:sp>
        <p:nvSpPr>
          <p:cNvPr id="157701" name="AutoShape 5"/>
          <p:cNvSpPr>
            <a:spLocks noChangeArrowheads="1"/>
          </p:cNvSpPr>
          <p:nvPr/>
        </p:nvSpPr>
        <p:spPr bwMode="auto">
          <a:xfrm>
            <a:off x="6858000" y="12954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sz="2800">
              <a:latin typeface="Times New Roman" charset="0"/>
            </a:endParaRPr>
          </a:p>
        </p:txBody>
      </p:sp>
      <p:sp>
        <p:nvSpPr>
          <p:cNvPr id="157702" name="Rectangle 6"/>
          <p:cNvSpPr>
            <a:spLocks noChangeArrowheads="1"/>
          </p:cNvSpPr>
          <p:nvPr/>
        </p:nvSpPr>
        <p:spPr bwMode="auto">
          <a:xfrm>
            <a:off x="3505200" y="3124200"/>
            <a:ext cx="1143000" cy="6858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3600">
                <a:latin typeface="Times New Roman" charset="0"/>
              </a:rPr>
              <a:t>17</a:t>
            </a:r>
          </a:p>
        </p:txBody>
      </p:sp>
      <p:sp>
        <p:nvSpPr>
          <p:cNvPr id="157703" name="Rectangle 7"/>
          <p:cNvSpPr>
            <a:spLocks noChangeArrowheads="1"/>
          </p:cNvSpPr>
          <p:nvPr/>
        </p:nvSpPr>
        <p:spPr bwMode="auto">
          <a:xfrm>
            <a:off x="3505200" y="3810000"/>
            <a:ext cx="1143000" cy="6858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3600">
                <a:latin typeface="Times New Roman" charset="0"/>
              </a:rPr>
              <a:t>3</a:t>
            </a:r>
          </a:p>
        </p:txBody>
      </p:sp>
      <p:sp>
        <p:nvSpPr>
          <p:cNvPr id="157704" name="Line 8"/>
          <p:cNvSpPr>
            <a:spLocks noChangeShapeType="1"/>
          </p:cNvSpPr>
          <p:nvPr/>
        </p:nvSpPr>
        <p:spPr bwMode="auto">
          <a:xfrm>
            <a:off x="1295400" y="2743200"/>
            <a:ext cx="2057400" cy="6096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57705" name="Rectangle 9"/>
          <p:cNvSpPr>
            <a:spLocks noChangeArrowheads="1"/>
          </p:cNvSpPr>
          <p:nvPr/>
        </p:nvSpPr>
        <p:spPr bwMode="auto">
          <a:xfrm>
            <a:off x="685800" y="2133600"/>
            <a:ext cx="609600" cy="12954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2C1DF31-75EB-8742-A550-5D2A201CE9F6}" type="slidenum">
              <a:rPr lang="en-US" sz="1400">
                <a:solidFill>
                  <a:srgbClr val="CC66FF"/>
                </a:solidFill>
              </a:rPr>
              <a:pPr/>
              <a:t>79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Illustration: Externes Sortieren</a:t>
            </a:r>
          </a:p>
        </p:txBody>
      </p:sp>
      <p:sp>
        <p:nvSpPr>
          <p:cNvPr id="159747" name="AutoShape 3"/>
          <p:cNvSpPr>
            <a:spLocks noChangeArrowheads="1"/>
          </p:cNvSpPr>
          <p:nvPr/>
        </p:nvSpPr>
        <p:spPr bwMode="auto">
          <a:xfrm>
            <a:off x="457200" y="13716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>
                <a:latin typeface="Times New Roman" charset="0"/>
              </a:rPr>
              <a:t>97</a:t>
            </a:r>
          </a:p>
          <a:p>
            <a:r>
              <a:rPr lang="de-DE" sz="2800">
                <a:latin typeface="Times New Roman" charset="0"/>
              </a:rPr>
              <a:t>17</a:t>
            </a:r>
          </a:p>
          <a:p>
            <a:r>
              <a:rPr lang="de-DE" sz="2800">
                <a:latin typeface="Times New Roman" charset="0"/>
              </a:rPr>
              <a:t>3</a:t>
            </a:r>
          </a:p>
          <a:p>
            <a:r>
              <a:rPr lang="de-DE" sz="2800">
                <a:latin typeface="Times New Roman" charset="0"/>
              </a:rPr>
              <a:t>5</a:t>
            </a:r>
          </a:p>
          <a:p>
            <a:r>
              <a:rPr lang="de-DE" sz="2800">
                <a:latin typeface="Times New Roman" charset="0"/>
              </a:rPr>
              <a:t>27</a:t>
            </a:r>
          </a:p>
          <a:p>
            <a:r>
              <a:rPr lang="de-DE" sz="2800">
                <a:latin typeface="Times New Roman" charset="0"/>
              </a:rPr>
              <a:t>16</a:t>
            </a:r>
          </a:p>
          <a:p>
            <a:r>
              <a:rPr lang="de-DE" sz="2800">
                <a:latin typeface="Times New Roman" charset="0"/>
              </a:rPr>
              <a:t>2</a:t>
            </a:r>
          </a:p>
          <a:p>
            <a:r>
              <a:rPr lang="de-DE" sz="2800">
                <a:latin typeface="Times New Roman" charset="0"/>
              </a:rPr>
              <a:t>99</a:t>
            </a:r>
          </a:p>
          <a:p>
            <a:r>
              <a:rPr lang="de-DE" sz="2800">
                <a:latin typeface="Times New Roman" charset="0"/>
              </a:rPr>
              <a:t>13</a:t>
            </a:r>
          </a:p>
        </p:txBody>
      </p:sp>
      <p:sp>
        <p:nvSpPr>
          <p:cNvPr id="159748" name="Rectangle 4"/>
          <p:cNvSpPr>
            <a:spLocks noChangeArrowheads="1"/>
          </p:cNvSpPr>
          <p:nvPr/>
        </p:nvSpPr>
        <p:spPr bwMode="auto">
          <a:xfrm>
            <a:off x="3505200" y="2438400"/>
            <a:ext cx="1143000" cy="6858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3</a:t>
            </a:r>
          </a:p>
        </p:txBody>
      </p:sp>
      <p:sp>
        <p:nvSpPr>
          <p:cNvPr id="159749" name="AutoShape 5"/>
          <p:cNvSpPr>
            <a:spLocks noChangeArrowheads="1"/>
          </p:cNvSpPr>
          <p:nvPr/>
        </p:nvSpPr>
        <p:spPr bwMode="auto">
          <a:xfrm>
            <a:off x="6858000" y="12954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sz="2800">
              <a:latin typeface="Times New Roman" charset="0"/>
            </a:endParaRPr>
          </a:p>
        </p:txBody>
      </p:sp>
      <p:sp>
        <p:nvSpPr>
          <p:cNvPr id="159750" name="Rectangle 6"/>
          <p:cNvSpPr>
            <a:spLocks noChangeArrowheads="1"/>
          </p:cNvSpPr>
          <p:nvPr/>
        </p:nvSpPr>
        <p:spPr bwMode="auto">
          <a:xfrm>
            <a:off x="3505200" y="3124200"/>
            <a:ext cx="1143000" cy="6858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3600">
                <a:latin typeface="Times New Roman" charset="0"/>
              </a:rPr>
              <a:t>17</a:t>
            </a:r>
          </a:p>
        </p:txBody>
      </p:sp>
      <p:sp>
        <p:nvSpPr>
          <p:cNvPr id="159751" name="Rectangle 7"/>
          <p:cNvSpPr>
            <a:spLocks noChangeArrowheads="1"/>
          </p:cNvSpPr>
          <p:nvPr/>
        </p:nvSpPr>
        <p:spPr bwMode="auto">
          <a:xfrm>
            <a:off x="3505200" y="3810000"/>
            <a:ext cx="1143000" cy="6858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3600">
                <a:latin typeface="Times New Roman" charset="0"/>
              </a:rPr>
              <a:t>97</a:t>
            </a:r>
          </a:p>
        </p:txBody>
      </p:sp>
      <p:sp>
        <p:nvSpPr>
          <p:cNvPr id="159752" name="Text Box 8"/>
          <p:cNvSpPr txBox="1">
            <a:spLocks noChangeArrowheads="1"/>
          </p:cNvSpPr>
          <p:nvPr/>
        </p:nvSpPr>
        <p:spPr bwMode="auto">
          <a:xfrm>
            <a:off x="3643313" y="154305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3200">
                <a:latin typeface="Times New Roman" charset="0"/>
              </a:rPr>
              <a:t>sort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2B76AD3-5985-444C-9D8A-392AB4B96C35}" type="slidenum">
              <a:rPr lang="en-US" sz="1400">
                <a:solidFill>
                  <a:srgbClr val="CC66FF"/>
                </a:solidFill>
              </a:rPr>
              <a:pPr/>
              <a:t>8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8125" y="1143000"/>
            <a:ext cx="8667750" cy="3810000"/>
          </a:xfrm>
          <a:noFill/>
        </p:spPr>
        <p:txBody>
          <a:bodyPr lIns="90488" tIns="44450" rIns="90488" bIns="44450"/>
          <a:lstStyle/>
          <a:p>
            <a:pPr>
              <a:buFont typeface="Webdings" charset="0"/>
              <a:buNone/>
            </a:pPr>
            <a:r>
              <a:rPr lang="de-DE">
                <a:latin typeface="Tahoma" charset="0"/>
              </a:rPr>
              <a:t>6. Vertauschen von </a:t>
            </a:r>
            <a:r>
              <a:rPr lang="de-DE">
                <a:solidFill>
                  <a:srgbClr val="000000"/>
                </a:solidFill>
                <a:latin typeface="Tahoma" charset="0"/>
                <a:sym typeface="Symbol" charset="0"/>
              </a:rPr>
              <a:t></a:t>
            </a:r>
            <a:r>
              <a:rPr lang="de-DE">
                <a:latin typeface="Tahoma" charset="0"/>
              </a:rPr>
              <a:t> mit </a:t>
            </a:r>
            <a:r>
              <a:rPr lang="de-DE">
                <a:latin typeface="JoinFont" charset="0"/>
                <a:sym typeface="Symbol" charset="0"/>
              </a:rPr>
              <a:t>A</a:t>
            </a:r>
            <a:endParaRPr lang="de-DE">
              <a:latin typeface="Tahoma" charset="0"/>
            </a:endParaRPr>
          </a:p>
          <a:p>
            <a:pPr>
              <a:buFont typeface="Webdings" charset="0"/>
              <a:buNone/>
            </a:pPr>
            <a:r>
              <a:rPr lang="de-DE">
                <a:latin typeface="Tahoma" charset="0"/>
              </a:rPr>
              <a:t> 	Falls das Selektionsprädikat </a:t>
            </a:r>
            <a:r>
              <a:rPr lang="de-DE" i="1">
                <a:latin typeface="Tahoma" charset="0"/>
              </a:rPr>
              <a:t>c </a:t>
            </a:r>
            <a:r>
              <a:rPr lang="de-DE">
                <a:latin typeface="Tahoma" charset="0"/>
              </a:rPr>
              <a:t>nur auf Attribute der Relation </a:t>
            </a:r>
            <a:r>
              <a:rPr lang="de-DE" i="1">
                <a:latin typeface="Tahoma" charset="0"/>
              </a:rPr>
              <a:t>R </a:t>
            </a:r>
            <a:r>
              <a:rPr lang="de-DE">
                <a:latin typeface="Tahoma" charset="0"/>
              </a:rPr>
              <a:t>zugreift, kann man die beiden Operationen vertauschen:</a:t>
            </a:r>
          </a:p>
          <a:p>
            <a:pPr>
              <a:buFont typeface="Webdings" charset="0"/>
              <a:buNone/>
            </a:pPr>
            <a:r>
              <a:rPr lang="de-DE">
                <a:latin typeface="Tahoma" charset="0"/>
              </a:rPr>
              <a:t> 			 </a:t>
            </a:r>
            <a:r>
              <a:rPr lang="de-DE">
                <a:solidFill>
                  <a:srgbClr val="000000"/>
                </a:solidFill>
                <a:latin typeface="Tahoma" charset="0"/>
                <a:sym typeface="Symbol" charset="0"/>
              </a:rPr>
              <a:t></a:t>
            </a:r>
            <a:r>
              <a:rPr lang="de-DE" i="1" baseline="-25000">
                <a:latin typeface="Tahoma" charset="0"/>
              </a:rPr>
              <a:t>c</a:t>
            </a:r>
            <a:r>
              <a:rPr lang="de-DE">
                <a:latin typeface="Tahoma" charset="0"/>
              </a:rPr>
              <a:t>(R</a:t>
            </a:r>
            <a:r>
              <a:rPr lang="de-DE">
                <a:solidFill>
                  <a:schemeClr val="folHlink"/>
                </a:solidFill>
                <a:latin typeface="Tahoma" charset="0"/>
              </a:rPr>
              <a:t> </a:t>
            </a:r>
            <a:r>
              <a:rPr lang="de-DE">
                <a:latin typeface="JoinFont" charset="0"/>
                <a:sym typeface="Symbol" charset="0"/>
              </a:rPr>
              <a:t>A</a:t>
            </a:r>
            <a:r>
              <a:rPr lang="de-DE" i="1" baseline="-25000">
                <a:latin typeface="Tahoma" charset="0"/>
              </a:rPr>
              <a:t>j  </a:t>
            </a:r>
            <a:r>
              <a:rPr lang="de-DE" i="1">
                <a:latin typeface="Tahoma" charset="0"/>
              </a:rPr>
              <a:t>S</a:t>
            </a:r>
            <a:r>
              <a:rPr lang="de-DE">
                <a:latin typeface="Tahoma" charset="0"/>
              </a:rPr>
              <a:t>) </a:t>
            </a:r>
            <a:r>
              <a:rPr lang="de-DE">
                <a:latin typeface="Tahoma" charset="0"/>
                <a:sym typeface="Symbol" charset="0"/>
              </a:rPr>
              <a:t></a:t>
            </a:r>
            <a:r>
              <a:rPr lang="de-DE">
                <a:latin typeface="Tahoma" charset="0"/>
              </a:rPr>
              <a:t> </a:t>
            </a:r>
            <a:r>
              <a:rPr lang="de-DE">
                <a:solidFill>
                  <a:srgbClr val="000000"/>
                </a:solidFill>
                <a:latin typeface="Tahoma" charset="0"/>
                <a:sym typeface="Symbol" charset="0"/>
              </a:rPr>
              <a:t></a:t>
            </a:r>
            <a:r>
              <a:rPr lang="de-DE" i="1" baseline="-25000">
                <a:latin typeface="Tahoma" charset="0"/>
              </a:rPr>
              <a:t>c</a:t>
            </a:r>
            <a:r>
              <a:rPr lang="de-DE">
                <a:latin typeface="Tahoma" charset="0"/>
              </a:rPr>
              <a:t>(R) </a:t>
            </a:r>
            <a:r>
              <a:rPr lang="de-DE">
                <a:latin typeface="JoinFont" charset="0"/>
                <a:sym typeface="Symbol" charset="0"/>
              </a:rPr>
              <a:t>A</a:t>
            </a:r>
            <a:r>
              <a:rPr lang="de-DE" i="1" baseline="-25000">
                <a:latin typeface="Tahoma" charset="0"/>
              </a:rPr>
              <a:t>j  </a:t>
            </a:r>
            <a:r>
              <a:rPr lang="de-DE" i="1">
                <a:latin typeface="Tahoma" charset="0"/>
              </a:rPr>
              <a:t>S </a:t>
            </a:r>
            <a:endParaRPr lang="de-DE">
              <a:latin typeface="Tahoma" charset="0"/>
            </a:endParaRPr>
          </a:p>
          <a:p>
            <a:pPr>
              <a:buFont typeface="Webdings" charset="0"/>
              <a:buNone/>
            </a:pPr>
            <a:r>
              <a:rPr lang="de-DE">
                <a:latin typeface="Tahoma" charset="0"/>
              </a:rPr>
              <a:t>	</a:t>
            </a:r>
          </a:p>
          <a:p>
            <a:pPr>
              <a:buFont typeface="Webdings" charset="0"/>
              <a:buNone/>
            </a:pPr>
            <a:r>
              <a:rPr lang="de-DE">
                <a:latin typeface="Tahoma" charset="0"/>
              </a:rPr>
              <a:t>	Falls das Selektionsprädikat</a:t>
            </a:r>
            <a:r>
              <a:rPr lang="de-DE" i="1">
                <a:latin typeface="Tahoma" charset="0"/>
              </a:rPr>
              <a:t> c</a:t>
            </a:r>
            <a:r>
              <a:rPr lang="de-DE">
                <a:latin typeface="Tahoma" charset="0"/>
              </a:rPr>
              <a:t> eine Konjunktion der Form  „</a:t>
            </a:r>
            <a:r>
              <a:rPr lang="de-DE" i="1">
                <a:latin typeface="Tahoma" charset="0"/>
              </a:rPr>
              <a:t>c</a:t>
            </a:r>
            <a:r>
              <a:rPr lang="de-DE" baseline="-25000">
                <a:latin typeface="Tahoma" charset="0"/>
              </a:rPr>
              <a:t>1</a:t>
            </a:r>
            <a:r>
              <a:rPr lang="de-DE">
                <a:latin typeface="Tahoma" charset="0"/>
              </a:rPr>
              <a:t> </a:t>
            </a:r>
            <a:r>
              <a:rPr lang="de-DE">
                <a:latin typeface="Tahoma" charset="0"/>
                <a:sym typeface="Symbol" charset="0"/>
              </a:rPr>
              <a:t></a:t>
            </a:r>
            <a:r>
              <a:rPr lang="de-DE">
                <a:latin typeface="Tahoma" charset="0"/>
              </a:rPr>
              <a:t> </a:t>
            </a:r>
            <a:r>
              <a:rPr lang="de-DE" i="1">
                <a:latin typeface="Tahoma" charset="0"/>
              </a:rPr>
              <a:t>c</a:t>
            </a:r>
            <a:r>
              <a:rPr lang="de-DE" baseline="-25000">
                <a:latin typeface="Tahoma" charset="0"/>
              </a:rPr>
              <a:t>2</a:t>
            </a:r>
            <a:r>
              <a:rPr lang="ja-JP" altLang="de-DE">
                <a:latin typeface="Tahoma" charset="0"/>
              </a:rPr>
              <a:t>“</a:t>
            </a:r>
            <a:r>
              <a:rPr lang="de-DE" altLang="ja-JP">
                <a:latin typeface="Tahoma" charset="0"/>
              </a:rPr>
              <a:t> ist und </a:t>
            </a:r>
            <a:r>
              <a:rPr lang="de-DE" altLang="ja-JP" i="1">
                <a:latin typeface="Tahoma" charset="0"/>
              </a:rPr>
              <a:t>c</a:t>
            </a:r>
            <a:r>
              <a:rPr lang="de-DE" altLang="ja-JP" baseline="-25000">
                <a:latin typeface="Tahoma" charset="0"/>
              </a:rPr>
              <a:t>1</a:t>
            </a:r>
            <a:r>
              <a:rPr lang="de-DE" altLang="ja-JP">
                <a:latin typeface="Tahoma" charset="0"/>
              </a:rPr>
              <a:t> sich nur auf Attribute aus </a:t>
            </a:r>
            <a:r>
              <a:rPr lang="de-DE" altLang="ja-JP" i="1">
                <a:latin typeface="Tahoma" charset="0"/>
              </a:rPr>
              <a:t>R</a:t>
            </a:r>
            <a:r>
              <a:rPr lang="de-DE" altLang="ja-JP">
                <a:latin typeface="Tahoma" charset="0"/>
              </a:rPr>
              <a:t> und </a:t>
            </a:r>
            <a:r>
              <a:rPr lang="de-DE" altLang="ja-JP" i="1">
                <a:latin typeface="Tahoma" charset="0"/>
              </a:rPr>
              <a:t>c</a:t>
            </a:r>
            <a:r>
              <a:rPr lang="de-DE" altLang="ja-JP" baseline="-25000">
                <a:latin typeface="Tahoma" charset="0"/>
              </a:rPr>
              <a:t>2</a:t>
            </a:r>
            <a:r>
              <a:rPr lang="de-DE" altLang="ja-JP">
                <a:latin typeface="Tahoma" charset="0"/>
              </a:rPr>
              <a:t> sich  nur auf Attribute aus </a:t>
            </a:r>
            <a:r>
              <a:rPr lang="de-DE" altLang="ja-JP" i="1">
                <a:latin typeface="Tahoma" charset="0"/>
              </a:rPr>
              <a:t>S</a:t>
            </a:r>
            <a:r>
              <a:rPr lang="de-DE" altLang="ja-JP">
                <a:latin typeface="Tahoma" charset="0"/>
              </a:rPr>
              <a:t>  bezieht, gilt folgende Äquivalenz:</a:t>
            </a:r>
          </a:p>
          <a:p>
            <a:pPr>
              <a:buFont typeface="Webdings" charset="0"/>
              <a:buNone/>
            </a:pPr>
            <a:r>
              <a:rPr lang="de-DE">
                <a:latin typeface="Tahoma" charset="0"/>
              </a:rPr>
              <a:t> 			</a:t>
            </a:r>
            <a:r>
              <a:rPr lang="de-DE">
                <a:solidFill>
                  <a:srgbClr val="000000"/>
                </a:solidFill>
                <a:latin typeface="Tahoma" charset="0"/>
                <a:sym typeface="Symbol" charset="0"/>
              </a:rPr>
              <a:t></a:t>
            </a:r>
            <a:r>
              <a:rPr lang="de-DE" i="1" baseline="-25000">
                <a:latin typeface="Tahoma" charset="0"/>
              </a:rPr>
              <a:t>c</a:t>
            </a:r>
            <a:r>
              <a:rPr lang="de-DE">
                <a:latin typeface="Tahoma" charset="0"/>
              </a:rPr>
              <a:t>(R</a:t>
            </a:r>
            <a:r>
              <a:rPr lang="de-DE">
                <a:solidFill>
                  <a:schemeClr val="folHlink"/>
                </a:solidFill>
                <a:latin typeface="Tahoma" charset="0"/>
              </a:rPr>
              <a:t> </a:t>
            </a:r>
            <a:r>
              <a:rPr lang="de-DE">
                <a:latin typeface="JoinFont" charset="0"/>
                <a:sym typeface="Symbol" charset="0"/>
              </a:rPr>
              <a:t>A</a:t>
            </a:r>
            <a:r>
              <a:rPr lang="de-DE">
                <a:solidFill>
                  <a:schemeClr val="folHlink"/>
                </a:solidFill>
                <a:latin typeface="Tahoma" charset="0"/>
              </a:rPr>
              <a:t> </a:t>
            </a:r>
            <a:r>
              <a:rPr lang="de-DE" i="1" baseline="-25000">
                <a:latin typeface="Tahoma" charset="0"/>
              </a:rPr>
              <a:t>j </a:t>
            </a:r>
            <a:r>
              <a:rPr lang="de-DE" i="1">
                <a:latin typeface="Tahoma" charset="0"/>
              </a:rPr>
              <a:t>S</a:t>
            </a:r>
            <a:r>
              <a:rPr lang="de-DE">
                <a:latin typeface="Tahoma" charset="0"/>
              </a:rPr>
              <a:t>) </a:t>
            </a:r>
            <a:r>
              <a:rPr lang="de-DE">
                <a:latin typeface="Tahoma" charset="0"/>
                <a:sym typeface="Symbol" charset="0"/>
              </a:rPr>
              <a:t></a:t>
            </a:r>
            <a:r>
              <a:rPr lang="de-DE">
                <a:latin typeface="Tahoma" charset="0"/>
              </a:rPr>
              <a:t> </a:t>
            </a:r>
            <a:r>
              <a:rPr lang="de-DE">
                <a:solidFill>
                  <a:srgbClr val="000000"/>
                </a:solidFill>
                <a:latin typeface="Tahoma" charset="0"/>
                <a:sym typeface="Symbol" charset="0"/>
              </a:rPr>
              <a:t></a:t>
            </a:r>
            <a:r>
              <a:rPr lang="de-DE" i="1" baseline="-25000">
                <a:latin typeface="Tahoma" charset="0"/>
              </a:rPr>
              <a:t>c</a:t>
            </a:r>
            <a:r>
              <a:rPr lang="de-DE">
                <a:latin typeface="Tahoma" charset="0"/>
              </a:rPr>
              <a:t>(R) </a:t>
            </a:r>
            <a:r>
              <a:rPr lang="de-DE">
                <a:latin typeface="JoinFont" charset="0"/>
                <a:sym typeface="Symbol" charset="0"/>
              </a:rPr>
              <a:t>A</a:t>
            </a:r>
            <a:r>
              <a:rPr lang="de-DE">
                <a:latin typeface="Tahoma" charset="0"/>
              </a:rPr>
              <a:t> </a:t>
            </a:r>
            <a:r>
              <a:rPr lang="de-DE" i="1" baseline="-25000">
                <a:latin typeface="Tahoma" charset="0"/>
              </a:rPr>
              <a:t>j  </a:t>
            </a:r>
            <a:r>
              <a:rPr lang="de-DE">
                <a:latin typeface="Tahoma" charset="0"/>
              </a:rPr>
              <a:t>(</a:t>
            </a:r>
            <a:r>
              <a:rPr lang="de-DE">
                <a:solidFill>
                  <a:srgbClr val="000000"/>
                </a:solidFill>
                <a:latin typeface="Tahoma" charset="0"/>
                <a:sym typeface="Symbol" charset="0"/>
              </a:rPr>
              <a:t></a:t>
            </a:r>
            <a:r>
              <a:rPr lang="de-DE" i="1" baseline="-25000">
                <a:latin typeface="Tahoma" charset="0"/>
              </a:rPr>
              <a:t>c</a:t>
            </a:r>
            <a:r>
              <a:rPr lang="de-DE" sz="1800" baseline="-38000">
                <a:latin typeface="Tahoma" charset="0"/>
              </a:rPr>
              <a:t>2</a:t>
            </a:r>
            <a:r>
              <a:rPr lang="de-DE">
                <a:latin typeface="Tahoma" charset="0"/>
              </a:rPr>
              <a:t> (</a:t>
            </a:r>
            <a:r>
              <a:rPr lang="de-DE" i="1">
                <a:latin typeface="Tahoma" charset="0"/>
              </a:rPr>
              <a:t>S</a:t>
            </a:r>
            <a:r>
              <a:rPr lang="de-DE">
                <a:latin typeface="Tahoma" charset="0"/>
              </a:rPr>
              <a:t>))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01613"/>
            <a:ext cx="9144000" cy="941387"/>
          </a:xfrm>
          <a:noFill/>
        </p:spPr>
        <p:txBody>
          <a:bodyPr lIns="90488" tIns="44450" rIns="90488" bIns="44450"/>
          <a:lstStyle/>
          <a:p>
            <a:r>
              <a:rPr lang="de-DE" sz="3200">
                <a:latin typeface="Arial Black" charset="0"/>
              </a:rPr>
              <a:t>Äquivalenzerhaltende Transformationsregeln</a:t>
            </a:r>
            <a:endParaRPr lang="de-DE">
              <a:latin typeface="Arial Black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059B98C-9BD1-3743-993A-3516B9E4AE2B}" type="slidenum">
              <a:rPr lang="en-US" sz="1400">
                <a:solidFill>
                  <a:srgbClr val="CC66FF"/>
                </a:solidFill>
              </a:rPr>
              <a:pPr/>
              <a:t>80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Illustration: Externes Sortieren</a:t>
            </a:r>
          </a:p>
        </p:txBody>
      </p:sp>
      <p:sp>
        <p:nvSpPr>
          <p:cNvPr id="161795" name="AutoShape 3"/>
          <p:cNvSpPr>
            <a:spLocks noChangeArrowheads="1"/>
          </p:cNvSpPr>
          <p:nvPr/>
        </p:nvSpPr>
        <p:spPr bwMode="auto">
          <a:xfrm>
            <a:off x="457200" y="13716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>
                <a:latin typeface="Times New Roman" charset="0"/>
              </a:rPr>
              <a:t>97</a:t>
            </a:r>
          </a:p>
          <a:p>
            <a:r>
              <a:rPr lang="de-DE" sz="2800">
                <a:latin typeface="Times New Roman" charset="0"/>
              </a:rPr>
              <a:t>17</a:t>
            </a:r>
          </a:p>
          <a:p>
            <a:r>
              <a:rPr lang="de-DE" sz="2800">
                <a:latin typeface="Times New Roman" charset="0"/>
              </a:rPr>
              <a:t>3</a:t>
            </a:r>
          </a:p>
          <a:p>
            <a:r>
              <a:rPr lang="de-DE" sz="2800">
                <a:latin typeface="Times New Roman" charset="0"/>
              </a:rPr>
              <a:t>5</a:t>
            </a:r>
          </a:p>
          <a:p>
            <a:r>
              <a:rPr lang="de-DE" sz="2800">
                <a:latin typeface="Times New Roman" charset="0"/>
              </a:rPr>
              <a:t>27</a:t>
            </a:r>
          </a:p>
          <a:p>
            <a:r>
              <a:rPr lang="de-DE" sz="2800">
                <a:latin typeface="Times New Roman" charset="0"/>
              </a:rPr>
              <a:t>16</a:t>
            </a:r>
          </a:p>
          <a:p>
            <a:r>
              <a:rPr lang="de-DE" sz="2800">
                <a:latin typeface="Times New Roman" charset="0"/>
              </a:rPr>
              <a:t>2</a:t>
            </a:r>
          </a:p>
          <a:p>
            <a:r>
              <a:rPr lang="de-DE" sz="2800">
                <a:latin typeface="Times New Roman" charset="0"/>
              </a:rPr>
              <a:t>99</a:t>
            </a:r>
          </a:p>
          <a:p>
            <a:r>
              <a:rPr lang="de-DE" sz="2800">
                <a:latin typeface="Times New Roman" charset="0"/>
              </a:rPr>
              <a:t>13</a:t>
            </a:r>
          </a:p>
        </p:txBody>
      </p:sp>
      <p:sp>
        <p:nvSpPr>
          <p:cNvPr id="161796" name="Rectangle 4"/>
          <p:cNvSpPr>
            <a:spLocks noChangeArrowheads="1"/>
          </p:cNvSpPr>
          <p:nvPr/>
        </p:nvSpPr>
        <p:spPr bwMode="auto">
          <a:xfrm>
            <a:off x="3505200" y="2438400"/>
            <a:ext cx="1143000" cy="6858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3</a:t>
            </a:r>
          </a:p>
        </p:txBody>
      </p:sp>
      <p:sp>
        <p:nvSpPr>
          <p:cNvPr id="161797" name="AutoShape 5"/>
          <p:cNvSpPr>
            <a:spLocks noChangeArrowheads="1"/>
          </p:cNvSpPr>
          <p:nvPr/>
        </p:nvSpPr>
        <p:spPr bwMode="auto">
          <a:xfrm>
            <a:off x="6858000" y="12954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>
                <a:latin typeface="Times New Roman" charset="0"/>
              </a:rPr>
              <a:t>3</a:t>
            </a:r>
          </a:p>
          <a:p>
            <a:r>
              <a:rPr lang="de-DE" sz="2800">
                <a:latin typeface="Times New Roman" charset="0"/>
              </a:rPr>
              <a:t>17</a:t>
            </a:r>
          </a:p>
          <a:p>
            <a:r>
              <a:rPr lang="de-DE" sz="2800">
                <a:latin typeface="Times New Roman" charset="0"/>
              </a:rPr>
              <a:t>97</a:t>
            </a: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</p:txBody>
      </p:sp>
      <p:sp>
        <p:nvSpPr>
          <p:cNvPr id="161798" name="Rectangle 6"/>
          <p:cNvSpPr>
            <a:spLocks noChangeArrowheads="1"/>
          </p:cNvSpPr>
          <p:nvPr/>
        </p:nvSpPr>
        <p:spPr bwMode="auto">
          <a:xfrm>
            <a:off x="3505200" y="3124200"/>
            <a:ext cx="1143000" cy="6858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3600">
                <a:latin typeface="Times New Roman" charset="0"/>
              </a:rPr>
              <a:t>17</a:t>
            </a:r>
          </a:p>
        </p:txBody>
      </p:sp>
      <p:sp>
        <p:nvSpPr>
          <p:cNvPr id="161799" name="Rectangle 7"/>
          <p:cNvSpPr>
            <a:spLocks noChangeArrowheads="1"/>
          </p:cNvSpPr>
          <p:nvPr/>
        </p:nvSpPr>
        <p:spPr bwMode="auto">
          <a:xfrm>
            <a:off x="3505200" y="3810000"/>
            <a:ext cx="1143000" cy="6858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3600">
                <a:latin typeface="Times New Roman" charset="0"/>
              </a:rPr>
              <a:t>97</a:t>
            </a:r>
          </a:p>
        </p:txBody>
      </p:sp>
      <p:sp>
        <p:nvSpPr>
          <p:cNvPr id="161800" name="Text Box 8"/>
          <p:cNvSpPr txBox="1">
            <a:spLocks noChangeArrowheads="1"/>
          </p:cNvSpPr>
          <p:nvPr/>
        </p:nvSpPr>
        <p:spPr bwMode="auto">
          <a:xfrm>
            <a:off x="3643313" y="154305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3200">
                <a:latin typeface="Times New Roman" charset="0"/>
              </a:rPr>
              <a:t>sort</a:t>
            </a:r>
          </a:p>
        </p:txBody>
      </p:sp>
      <p:sp>
        <p:nvSpPr>
          <p:cNvPr id="161801" name="Line 9"/>
          <p:cNvSpPr>
            <a:spLocks noChangeShapeType="1"/>
          </p:cNvSpPr>
          <p:nvPr/>
        </p:nvSpPr>
        <p:spPr bwMode="auto">
          <a:xfrm flipV="1">
            <a:off x="4648200" y="2438400"/>
            <a:ext cx="2209800" cy="10668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1802" name="Rectangle 10"/>
          <p:cNvSpPr>
            <a:spLocks noChangeArrowheads="1"/>
          </p:cNvSpPr>
          <p:nvPr/>
        </p:nvSpPr>
        <p:spPr bwMode="auto">
          <a:xfrm>
            <a:off x="7010400" y="2057400"/>
            <a:ext cx="762000" cy="13716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1803" name="AutoShape 11"/>
          <p:cNvSpPr>
            <a:spLocks noChangeArrowheads="1"/>
          </p:cNvSpPr>
          <p:nvPr/>
        </p:nvSpPr>
        <p:spPr bwMode="auto">
          <a:xfrm>
            <a:off x="7772400" y="2133600"/>
            <a:ext cx="1371600" cy="6096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 sz="3200">
                <a:latin typeface="Times New Roman" charset="0"/>
              </a:rPr>
              <a:t>run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D0520F5-2768-CC47-9835-82DA00C61C0E}" type="slidenum">
              <a:rPr lang="en-US" sz="1400">
                <a:solidFill>
                  <a:srgbClr val="CC66FF"/>
                </a:solidFill>
              </a:rPr>
              <a:pPr/>
              <a:t>81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Illustration: Externes Sortieren</a:t>
            </a:r>
          </a:p>
        </p:txBody>
      </p:sp>
      <p:sp>
        <p:nvSpPr>
          <p:cNvPr id="163843" name="AutoShape 3"/>
          <p:cNvSpPr>
            <a:spLocks noChangeArrowheads="1"/>
          </p:cNvSpPr>
          <p:nvPr/>
        </p:nvSpPr>
        <p:spPr bwMode="auto">
          <a:xfrm>
            <a:off x="457200" y="13716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>
                <a:latin typeface="Times New Roman" charset="0"/>
              </a:rPr>
              <a:t>97</a:t>
            </a:r>
          </a:p>
          <a:p>
            <a:r>
              <a:rPr lang="de-DE" sz="2800">
                <a:latin typeface="Times New Roman" charset="0"/>
              </a:rPr>
              <a:t>17</a:t>
            </a:r>
          </a:p>
          <a:p>
            <a:r>
              <a:rPr lang="de-DE" sz="2800">
                <a:latin typeface="Times New Roman" charset="0"/>
              </a:rPr>
              <a:t>3</a:t>
            </a:r>
          </a:p>
          <a:p>
            <a:r>
              <a:rPr lang="de-DE" sz="2800">
                <a:latin typeface="Times New Roman" charset="0"/>
              </a:rPr>
              <a:t>5</a:t>
            </a:r>
          </a:p>
          <a:p>
            <a:r>
              <a:rPr lang="de-DE" sz="2800">
                <a:latin typeface="Times New Roman" charset="0"/>
              </a:rPr>
              <a:t>27</a:t>
            </a:r>
          </a:p>
          <a:p>
            <a:r>
              <a:rPr lang="de-DE" sz="2800">
                <a:latin typeface="Times New Roman" charset="0"/>
              </a:rPr>
              <a:t>16</a:t>
            </a:r>
          </a:p>
          <a:p>
            <a:r>
              <a:rPr lang="de-DE" sz="2800">
                <a:latin typeface="Times New Roman" charset="0"/>
              </a:rPr>
              <a:t>2</a:t>
            </a:r>
          </a:p>
          <a:p>
            <a:r>
              <a:rPr lang="de-DE" sz="2800">
                <a:latin typeface="Times New Roman" charset="0"/>
              </a:rPr>
              <a:t>99</a:t>
            </a:r>
          </a:p>
          <a:p>
            <a:r>
              <a:rPr lang="de-DE" sz="2800">
                <a:latin typeface="Times New Roman" charset="0"/>
              </a:rPr>
              <a:t>13</a:t>
            </a:r>
          </a:p>
        </p:txBody>
      </p:sp>
      <p:sp>
        <p:nvSpPr>
          <p:cNvPr id="163844" name="Rectangle 4"/>
          <p:cNvSpPr>
            <a:spLocks noChangeArrowheads="1"/>
          </p:cNvSpPr>
          <p:nvPr/>
        </p:nvSpPr>
        <p:spPr bwMode="auto">
          <a:xfrm>
            <a:off x="3505200" y="2438400"/>
            <a:ext cx="1143000" cy="6858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5</a:t>
            </a:r>
          </a:p>
        </p:txBody>
      </p:sp>
      <p:sp>
        <p:nvSpPr>
          <p:cNvPr id="163845" name="AutoShape 5"/>
          <p:cNvSpPr>
            <a:spLocks noChangeArrowheads="1"/>
          </p:cNvSpPr>
          <p:nvPr/>
        </p:nvSpPr>
        <p:spPr bwMode="auto">
          <a:xfrm>
            <a:off x="6858000" y="12954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>
                <a:latin typeface="Times New Roman" charset="0"/>
              </a:rPr>
              <a:t>3</a:t>
            </a:r>
          </a:p>
          <a:p>
            <a:r>
              <a:rPr lang="de-DE" sz="2800">
                <a:latin typeface="Times New Roman" charset="0"/>
              </a:rPr>
              <a:t>17</a:t>
            </a:r>
          </a:p>
          <a:p>
            <a:r>
              <a:rPr lang="de-DE" sz="2800">
                <a:latin typeface="Times New Roman" charset="0"/>
              </a:rPr>
              <a:t>97</a:t>
            </a: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</p:txBody>
      </p:sp>
      <p:sp>
        <p:nvSpPr>
          <p:cNvPr id="163846" name="Rectangle 6"/>
          <p:cNvSpPr>
            <a:spLocks noChangeArrowheads="1"/>
          </p:cNvSpPr>
          <p:nvPr/>
        </p:nvSpPr>
        <p:spPr bwMode="auto">
          <a:xfrm>
            <a:off x="3505200" y="3124200"/>
            <a:ext cx="1143000" cy="6858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3600">
                <a:latin typeface="Times New Roman" charset="0"/>
              </a:rPr>
              <a:t>27</a:t>
            </a:r>
          </a:p>
        </p:txBody>
      </p:sp>
      <p:sp>
        <p:nvSpPr>
          <p:cNvPr id="163847" name="Rectangle 7"/>
          <p:cNvSpPr>
            <a:spLocks noChangeArrowheads="1"/>
          </p:cNvSpPr>
          <p:nvPr/>
        </p:nvSpPr>
        <p:spPr bwMode="auto">
          <a:xfrm>
            <a:off x="3505200" y="3810000"/>
            <a:ext cx="1143000" cy="6858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3600">
                <a:latin typeface="Times New Roman" charset="0"/>
              </a:rPr>
              <a:t>16</a:t>
            </a:r>
          </a:p>
        </p:txBody>
      </p:sp>
      <p:sp>
        <p:nvSpPr>
          <p:cNvPr id="163848" name="Rectangle 9"/>
          <p:cNvSpPr>
            <a:spLocks noChangeArrowheads="1"/>
          </p:cNvSpPr>
          <p:nvPr/>
        </p:nvSpPr>
        <p:spPr bwMode="auto">
          <a:xfrm>
            <a:off x="7010400" y="2057400"/>
            <a:ext cx="762000" cy="13716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49" name="AutoShape 10"/>
          <p:cNvSpPr>
            <a:spLocks noChangeArrowheads="1"/>
          </p:cNvSpPr>
          <p:nvPr/>
        </p:nvSpPr>
        <p:spPr bwMode="auto">
          <a:xfrm>
            <a:off x="7772400" y="2133600"/>
            <a:ext cx="1371600" cy="6096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 sz="3200">
                <a:latin typeface="Times New Roman" charset="0"/>
              </a:rPr>
              <a:t>run</a:t>
            </a:r>
          </a:p>
        </p:txBody>
      </p:sp>
      <p:sp>
        <p:nvSpPr>
          <p:cNvPr id="163850" name="Rectangle 11"/>
          <p:cNvSpPr>
            <a:spLocks noChangeArrowheads="1"/>
          </p:cNvSpPr>
          <p:nvPr/>
        </p:nvSpPr>
        <p:spPr bwMode="auto">
          <a:xfrm>
            <a:off x="685800" y="3429000"/>
            <a:ext cx="685800" cy="13716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51" name="Line 12"/>
          <p:cNvSpPr>
            <a:spLocks noChangeShapeType="1"/>
          </p:cNvSpPr>
          <p:nvPr/>
        </p:nvSpPr>
        <p:spPr bwMode="auto">
          <a:xfrm flipV="1">
            <a:off x="1371600" y="3276600"/>
            <a:ext cx="2057400" cy="8382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891E1AB-B630-D24F-9CB5-91EFCC5946B1}" type="slidenum">
              <a:rPr lang="en-US" sz="1400">
                <a:solidFill>
                  <a:srgbClr val="CC66FF"/>
                </a:solidFill>
              </a:rPr>
              <a:pPr/>
              <a:t>82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Illustration: Externes Sortieren</a:t>
            </a:r>
          </a:p>
        </p:txBody>
      </p:sp>
      <p:sp>
        <p:nvSpPr>
          <p:cNvPr id="165891" name="AutoShape 3"/>
          <p:cNvSpPr>
            <a:spLocks noChangeArrowheads="1"/>
          </p:cNvSpPr>
          <p:nvPr/>
        </p:nvSpPr>
        <p:spPr bwMode="auto">
          <a:xfrm>
            <a:off x="457200" y="13716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>
                <a:latin typeface="Times New Roman" charset="0"/>
              </a:rPr>
              <a:t>97</a:t>
            </a:r>
          </a:p>
          <a:p>
            <a:r>
              <a:rPr lang="de-DE" sz="2800">
                <a:latin typeface="Times New Roman" charset="0"/>
              </a:rPr>
              <a:t>17</a:t>
            </a:r>
          </a:p>
          <a:p>
            <a:r>
              <a:rPr lang="de-DE" sz="2800">
                <a:latin typeface="Times New Roman" charset="0"/>
              </a:rPr>
              <a:t>3</a:t>
            </a:r>
          </a:p>
          <a:p>
            <a:r>
              <a:rPr lang="de-DE" sz="2800">
                <a:latin typeface="Times New Roman" charset="0"/>
              </a:rPr>
              <a:t>5</a:t>
            </a:r>
          </a:p>
          <a:p>
            <a:r>
              <a:rPr lang="de-DE" sz="2800">
                <a:latin typeface="Times New Roman" charset="0"/>
              </a:rPr>
              <a:t>27</a:t>
            </a:r>
          </a:p>
          <a:p>
            <a:r>
              <a:rPr lang="de-DE" sz="2800">
                <a:latin typeface="Times New Roman" charset="0"/>
              </a:rPr>
              <a:t>16</a:t>
            </a:r>
          </a:p>
          <a:p>
            <a:r>
              <a:rPr lang="de-DE" sz="2800">
                <a:latin typeface="Times New Roman" charset="0"/>
              </a:rPr>
              <a:t>2</a:t>
            </a:r>
          </a:p>
          <a:p>
            <a:r>
              <a:rPr lang="de-DE" sz="2800">
                <a:latin typeface="Times New Roman" charset="0"/>
              </a:rPr>
              <a:t>99</a:t>
            </a:r>
          </a:p>
          <a:p>
            <a:r>
              <a:rPr lang="de-DE" sz="2800">
                <a:latin typeface="Times New Roman" charset="0"/>
              </a:rPr>
              <a:t>13</a:t>
            </a:r>
          </a:p>
        </p:txBody>
      </p:sp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3505200" y="2438400"/>
            <a:ext cx="1143000" cy="6858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5</a:t>
            </a:r>
          </a:p>
        </p:txBody>
      </p:sp>
      <p:sp>
        <p:nvSpPr>
          <p:cNvPr id="165893" name="AutoShape 5"/>
          <p:cNvSpPr>
            <a:spLocks noChangeArrowheads="1"/>
          </p:cNvSpPr>
          <p:nvPr/>
        </p:nvSpPr>
        <p:spPr bwMode="auto">
          <a:xfrm>
            <a:off x="6858000" y="12954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>
                <a:latin typeface="Times New Roman" charset="0"/>
              </a:rPr>
              <a:t>3</a:t>
            </a:r>
          </a:p>
          <a:p>
            <a:r>
              <a:rPr lang="de-DE" sz="2800">
                <a:latin typeface="Times New Roman" charset="0"/>
              </a:rPr>
              <a:t>17</a:t>
            </a:r>
          </a:p>
          <a:p>
            <a:r>
              <a:rPr lang="de-DE" sz="2800">
                <a:latin typeface="Times New Roman" charset="0"/>
              </a:rPr>
              <a:t>97</a:t>
            </a:r>
          </a:p>
          <a:p>
            <a:r>
              <a:rPr lang="de-DE" sz="2800">
                <a:latin typeface="Times New Roman" charset="0"/>
              </a:rPr>
              <a:t>5</a:t>
            </a:r>
          </a:p>
          <a:p>
            <a:r>
              <a:rPr lang="de-DE" sz="2800">
                <a:latin typeface="Times New Roman" charset="0"/>
              </a:rPr>
              <a:t>16</a:t>
            </a:r>
          </a:p>
          <a:p>
            <a:r>
              <a:rPr lang="de-DE" sz="2800">
                <a:latin typeface="Times New Roman" charset="0"/>
              </a:rPr>
              <a:t>27</a:t>
            </a: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</p:txBody>
      </p:sp>
      <p:sp>
        <p:nvSpPr>
          <p:cNvPr id="165894" name="Rectangle 6"/>
          <p:cNvSpPr>
            <a:spLocks noChangeArrowheads="1"/>
          </p:cNvSpPr>
          <p:nvPr/>
        </p:nvSpPr>
        <p:spPr bwMode="auto">
          <a:xfrm>
            <a:off x="3505200" y="3124200"/>
            <a:ext cx="1143000" cy="6858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3600">
                <a:latin typeface="Times New Roman" charset="0"/>
              </a:rPr>
              <a:t>16</a:t>
            </a:r>
          </a:p>
        </p:txBody>
      </p:sp>
      <p:sp>
        <p:nvSpPr>
          <p:cNvPr id="165895" name="Rectangle 7"/>
          <p:cNvSpPr>
            <a:spLocks noChangeArrowheads="1"/>
          </p:cNvSpPr>
          <p:nvPr/>
        </p:nvSpPr>
        <p:spPr bwMode="auto">
          <a:xfrm>
            <a:off x="3505200" y="3810000"/>
            <a:ext cx="1143000" cy="6858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3600">
                <a:latin typeface="Times New Roman" charset="0"/>
              </a:rPr>
              <a:t>27</a:t>
            </a:r>
          </a:p>
        </p:txBody>
      </p:sp>
      <p:sp>
        <p:nvSpPr>
          <p:cNvPr id="165896" name="Text Box 8"/>
          <p:cNvSpPr txBox="1">
            <a:spLocks noChangeArrowheads="1"/>
          </p:cNvSpPr>
          <p:nvPr/>
        </p:nvSpPr>
        <p:spPr bwMode="auto">
          <a:xfrm>
            <a:off x="3643313" y="154305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3200">
                <a:latin typeface="Times New Roman" charset="0"/>
              </a:rPr>
              <a:t>sort</a:t>
            </a:r>
          </a:p>
        </p:txBody>
      </p:sp>
      <p:sp>
        <p:nvSpPr>
          <p:cNvPr id="165897" name="Rectangle 9"/>
          <p:cNvSpPr>
            <a:spLocks noChangeArrowheads="1"/>
          </p:cNvSpPr>
          <p:nvPr/>
        </p:nvSpPr>
        <p:spPr bwMode="auto">
          <a:xfrm>
            <a:off x="7010400" y="2057400"/>
            <a:ext cx="762000" cy="13716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5898" name="AutoShape 10"/>
          <p:cNvSpPr>
            <a:spLocks noChangeArrowheads="1"/>
          </p:cNvSpPr>
          <p:nvPr/>
        </p:nvSpPr>
        <p:spPr bwMode="auto">
          <a:xfrm>
            <a:off x="7772400" y="2133600"/>
            <a:ext cx="1371600" cy="6096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 sz="3200">
                <a:latin typeface="Times New Roman" charset="0"/>
              </a:rPr>
              <a:t>run</a:t>
            </a:r>
          </a:p>
        </p:txBody>
      </p:sp>
      <p:sp>
        <p:nvSpPr>
          <p:cNvPr id="165899" name="Line 11"/>
          <p:cNvSpPr>
            <a:spLocks noChangeShapeType="1"/>
          </p:cNvSpPr>
          <p:nvPr/>
        </p:nvSpPr>
        <p:spPr bwMode="auto">
          <a:xfrm>
            <a:off x="4648200" y="3429000"/>
            <a:ext cx="2133600" cy="6096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5900" name="Rectangle 12"/>
          <p:cNvSpPr>
            <a:spLocks noChangeArrowheads="1"/>
          </p:cNvSpPr>
          <p:nvPr/>
        </p:nvSpPr>
        <p:spPr bwMode="auto">
          <a:xfrm>
            <a:off x="7010400" y="3429000"/>
            <a:ext cx="762000" cy="13716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E70317D-4AF7-094A-849C-D10CAE170BE7}" type="slidenum">
              <a:rPr lang="en-US" sz="1400">
                <a:solidFill>
                  <a:srgbClr val="CC66FF"/>
                </a:solidFill>
              </a:rPr>
              <a:pPr/>
              <a:t>83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Illustration: Externes Sortieren</a:t>
            </a:r>
          </a:p>
        </p:txBody>
      </p:sp>
      <p:sp>
        <p:nvSpPr>
          <p:cNvPr id="167939" name="AutoShape 3"/>
          <p:cNvSpPr>
            <a:spLocks noChangeArrowheads="1"/>
          </p:cNvSpPr>
          <p:nvPr/>
        </p:nvSpPr>
        <p:spPr bwMode="auto">
          <a:xfrm>
            <a:off x="457200" y="13716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>
                <a:latin typeface="Times New Roman" charset="0"/>
              </a:rPr>
              <a:t>97</a:t>
            </a:r>
          </a:p>
          <a:p>
            <a:r>
              <a:rPr lang="de-DE" sz="2800">
                <a:latin typeface="Times New Roman" charset="0"/>
              </a:rPr>
              <a:t>17</a:t>
            </a:r>
          </a:p>
          <a:p>
            <a:r>
              <a:rPr lang="de-DE" sz="2800">
                <a:latin typeface="Times New Roman" charset="0"/>
              </a:rPr>
              <a:t>3</a:t>
            </a:r>
          </a:p>
          <a:p>
            <a:r>
              <a:rPr lang="de-DE" sz="2800">
                <a:latin typeface="Times New Roman" charset="0"/>
              </a:rPr>
              <a:t>5</a:t>
            </a:r>
          </a:p>
          <a:p>
            <a:r>
              <a:rPr lang="de-DE" sz="2800">
                <a:latin typeface="Times New Roman" charset="0"/>
              </a:rPr>
              <a:t>27</a:t>
            </a:r>
          </a:p>
          <a:p>
            <a:r>
              <a:rPr lang="de-DE" sz="2800">
                <a:latin typeface="Times New Roman" charset="0"/>
              </a:rPr>
              <a:t>16</a:t>
            </a:r>
          </a:p>
          <a:p>
            <a:r>
              <a:rPr lang="de-DE" sz="2800">
                <a:latin typeface="Times New Roman" charset="0"/>
              </a:rPr>
              <a:t>2</a:t>
            </a:r>
          </a:p>
          <a:p>
            <a:r>
              <a:rPr lang="de-DE" sz="2800">
                <a:latin typeface="Times New Roman" charset="0"/>
              </a:rPr>
              <a:t>99</a:t>
            </a:r>
          </a:p>
          <a:p>
            <a:r>
              <a:rPr lang="de-DE" sz="2800">
                <a:latin typeface="Times New Roman" charset="0"/>
              </a:rPr>
              <a:t>13</a:t>
            </a:r>
          </a:p>
        </p:txBody>
      </p:sp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3505200" y="2438400"/>
            <a:ext cx="1143000" cy="6858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2</a:t>
            </a:r>
          </a:p>
        </p:txBody>
      </p:sp>
      <p:sp>
        <p:nvSpPr>
          <p:cNvPr id="167941" name="AutoShape 5"/>
          <p:cNvSpPr>
            <a:spLocks noChangeArrowheads="1"/>
          </p:cNvSpPr>
          <p:nvPr/>
        </p:nvSpPr>
        <p:spPr bwMode="auto">
          <a:xfrm>
            <a:off x="6858000" y="12954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>
                <a:latin typeface="Times New Roman" charset="0"/>
              </a:rPr>
              <a:t>3</a:t>
            </a:r>
          </a:p>
          <a:p>
            <a:r>
              <a:rPr lang="de-DE" sz="2800">
                <a:latin typeface="Times New Roman" charset="0"/>
              </a:rPr>
              <a:t>17</a:t>
            </a:r>
          </a:p>
          <a:p>
            <a:r>
              <a:rPr lang="de-DE" sz="2800">
                <a:latin typeface="Times New Roman" charset="0"/>
              </a:rPr>
              <a:t>97</a:t>
            </a:r>
          </a:p>
          <a:p>
            <a:r>
              <a:rPr lang="de-DE" sz="2800">
                <a:latin typeface="Times New Roman" charset="0"/>
              </a:rPr>
              <a:t>5</a:t>
            </a:r>
          </a:p>
          <a:p>
            <a:r>
              <a:rPr lang="de-DE" sz="2800">
                <a:latin typeface="Times New Roman" charset="0"/>
              </a:rPr>
              <a:t>16</a:t>
            </a:r>
          </a:p>
          <a:p>
            <a:r>
              <a:rPr lang="de-DE" sz="2800">
                <a:latin typeface="Times New Roman" charset="0"/>
              </a:rPr>
              <a:t>27</a:t>
            </a: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</p:txBody>
      </p:sp>
      <p:sp>
        <p:nvSpPr>
          <p:cNvPr id="167942" name="Rectangle 6"/>
          <p:cNvSpPr>
            <a:spLocks noChangeArrowheads="1"/>
          </p:cNvSpPr>
          <p:nvPr/>
        </p:nvSpPr>
        <p:spPr bwMode="auto">
          <a:xfrm>
            <a:off x="3505200" y="3124200"/>
            <a:ext cx="1143000" cy="6858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3600">
                <a:latin typeface="Times New Roman" charset="0"/>
              </a:rPr>
              <a:t>99</a:t>
            </a:r>
          </a:p>
        </p:txBody>
      </p:sp>
      <p:sp>
        <p:nvSpPr>
          <p:cNvPr id="167943" name="Rectangle 7"/>
          <p:cNvSpPr>
            <a:spLocks noChangeArrowheads="1"/>
          </p:cNvSpPr>
          <p:nvPr/>
        </p:nvSpPr>
        <p:spPr bwMode="auto">
          <a:xfrm>
            <a:off x="3505200" y="3810000"/>
            <a:ext cx="1143000" cy="6858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3600">
                <a:latin typeface="Times New Roman" charset="0"/>
              </a:rPr>
              <a:t>13</a:t>
            </a:r>
          </a:p>
        </p:txBody>
      </p:sp>
      <p:sp>
        <p:nvSpPr>
          <p:cNvPr id="167944" name="Rectangle 9"/>
          <p:cNvSpPr>
            <a:spLocks noChangeArrowheads="1"/>
          </p:cNvSpPr>
          <p:nvPr/>
        </p:nvSpPr>
        <p:spPr bwMode="auto">
          <a:xfrm>
            <a:off x="7010400" y="2057400"/>
            <a:ext cx="762000" cy="13716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7945" name="AutoShape 10"/>
          <p:cNvSpPr>
            <a:spLocks noChangeArrowheads="1"/>
          </p:cNvSpPr>
          <p:nvPr/>
        </p:nvSpPr>
        <p:spPr bwMode="auto">
          <a:xfrm>
            <a:off x="7772400" y="2133600"/>
            <a:ext cx="1371600" cy="6096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 sz="3200">
                <a:latin typeface="Times New Roman" charset="0"/>
              </a:rPr>
              <a:t>run</a:t>
            </a:r>
          </a:p>
        </p:txBody>
      </p:sp>
      <p:sp>
        <p:nvSpPr>
          <p:cNvPr id="167946" name="Rectangle 11"/>
          <p:cNvSpPr>
            <a:spLocks noChangeArrowheads="1"/>
          </p:cNvSpPr>
          <p:nvPr/>
        </p:nvSpPr>
        <p:spPr bwMode="auto">
          <a:xfrm>
            <a:off x="7010400" y="3429000"/>
            <a:ext cx="762000" cy="13716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7947" name="Rectangle 12"/>
          <p:cNvSpPr>
            <a:spLocks noChangeArrowheads="1"/>
          </p:cNvSpPr>
          <p:nvPr/>
        </p:nvSpPr>
        <p:spPr bwMode="auto">
          <a:xfrm>
            <a:off x="609600" y="4800600"/>
            <a:ext cx="762000" cy="13716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7948" name="Line 13"/>
          <p:cNvSpPr>
            <a:spLocks noChangeShapeType="1"/>
          </p:cNvSpPr>
          <p:nvPr/>
        </p:nvSpPr>
        <p:spPr bwMode="auto">
          <a:xfrm flipV="1">
            <a:off x="1371600" y="3581400"/>
            <a:ext cx="1981200" cy="16764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72148AC-50D1-D24B-B98F-801513923B0C}" type="slidenum">
              <a:rPr lang="en-US" sz="1400">
                <a:solidFill>
                  <a:srgbClr val="CC66FF"/>
                </a:solidFill>
              </a:rPr>
              <a:pPr/>
              <a:t>84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Illustration: Externes Sortieren</a:t>
            </a:r>
          </a:p>
        </p:txBody>
      </p:sp>
      <p:sp>
        <p:nvSpPr>
          <p:cNvPr id="169987" name="AutoShape 3"/>
          <p:cNvSpPr>
            <a:spLocks noChangeArrowheads="1"/>
          </p:cNvSpPr>
          <p:nvPr/>
        </p:nvSpPr>
        <p:spPr bwMode="auto">
          <a:xfrm>
            <a:off x="457200" y="13716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>
                <a:latin typeface="Times New Roman" charset="0"/>
              </a:rPr>
              <a:t>97</a:t>
            </a:r>
          </a:p>
          <a:p>
            <a:r>
              <a:rPr lang="de-DE" sz="2800">
                <a:latin typeface="Times New Roman" charset="0"/>
              </a:rPr>
              <a:t>17</a:t>
            </a:r>
          </a:p>
          <a:p>
            <a:r>
              <a:rPr lang="de-DE" sz="2800">
                <a:latin typeface="Times New Roman" charset="0"/>
              </a:rPr>
              <a:t>3</a:t>
            </a:r>
          </a:p>
          <a:p>
            <a:r>
              <a:rPr lang="de-DE" sz="2800">
                <a:latin typeface="Times New Roman" charset="0"/>
              </a:rPr>
              <a:t>5</a:t>
            </a:r>
          </a:p>
          <a:p>
            <a:r>
              <a:rPr lang="de-DE" sz="2800">
                <a:latin typeface="Times New Roman" charset="0"/>
              </a:rPr>
              <a:t>27</a:t>
            </a:r>
          </a:p>
          <a:p>
            <a:r>
              <a:rPr lang="de-DE" sz="2800">
                <a:latin typeface="Times New Roman" charset="0"/>
              </a:rPr>
              <a:t>16</a:t>
            </a:r>
          </a:p>
          <a:p>
            <a:r>
              <a:rPr lang="de-DE" sz="2800">
                <a:latin typeface="Times New Roman" charset="0"/>
              </a:rPr>
              <a:t>2</a:t>
            </a:r>
          </a:p>
          <a:p>
            <a:r>
              <a:rPr lang="de-DE" sz="2800">
                <a:latin typeface="Times New Roman" charset="0"/>
              </a:rPr>
              <a:t>99</a:t>
            </a:r>
          </a:p>
          <a:p>
            <a:r>
              <a:rPr lang="de-DE" sz="2800">
                <a:latin typeface="Times New Roman" charset="0"/>
              </a:rPr>
              <a:t>13</a:t>
            </a:r>
          </a:p>
        </p:txBody>
      </p:sp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3505200" y="2438400"/>
            <a:ext cx="1143000" cy="6858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2</a:t>
            </a:r>
          </a:p>
        </p:txBody>
      </p:sp>
      <p:sp>
        <p:nvSpPr>
          <p:cNvPr id="169989" name="AutoShape 5"/>
          <p:cNvSpPr>
            <a:spLocks noChangeArrowheads="1"/>
          </p:cNvSpPr>
          <p:nvPr/>
        </p:nvSpPr>
        <p:spPr bwMode="auto">
          <a:xfrm>
            <a:off x="6858000" y="12954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3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17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97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5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16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27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2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13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99</a:t>
            </a:r>
          </a:p>
        </p:txBody>
      </p:sp>
      <p:sp>
        <p:nvSpPr>
          <p:cNvPr id="169990" name="Rectangle 6"/>
          <p:cNvSpPr>
            <a:spLocks noChangeArrowheads="1"/>
          </p:cNvSpPr>
          <p:nvPr/>
        </p:nvSpPr>
        <p:spPr bwMode="auto">
          <a:xfrm>
            <a:off x="3505200" y="3124200"/>
            <a:ext cx="1143000" cy="6858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3600">
                <a:latin typeface="Times New Roman" charset="0"/>
              </a:rPr>
              <a:t>13</a:t>
            </a:r>
          </a:p>
        </p:txBody>
      </p:sp>
      <p:sp>
        <p:nvSpPr>
          <p:cNvPr id="169991" name="Rectangle 7"/>
          <p:cNvSpPr>
            <a:spLocks noChangeArrowheads="1"/>
          </p:cNvSpPr>
          <p:nvPr/>
        </p:nvSpPr>
        <p:spPr bwMode="auto">
          <a:xfrm>
            <a:off x="3505200" y="3810000"/>
            <a:ext cx="1143000" cy="6858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3600">
                <a:latin typeface="Times New Roman" charset="0"/>
              </a:rPr>
              <a:t>99</a:t>
            </a:r>
          </a:p>
        </p:txBody>
      </p:sp>
      <p:sp>
        <p:nvSpPr>
          <p:cNvPr id="169992" name="Text Box 8"/>
          <p:cNvSpPr txBox="1">
            <a:spLocks noChangeArrowheads="1"/>
          </p:cNvSpPr>
          <p:nvPr/>
        </p:nvSpPr>
        <p:spPr bwMode="auto">
          <a:xfrm>
            <a:off x="3643313" y="154305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3200">
                <a:latin typeface="Times New Roman" charset="0"/>
              </a:rPr>
              <a:t>sort</a:t>
            </a:r>
          </a:p>
        </p:txBody>
      </p:sp>
      <p:sp>
        <p:nvSpPr>
          <p:cNvPr id="169993" name="Rectangle 9"/>
          <p:cNvSpPr>
            <a:spLocks noChangeArrowheads="1"/>
          </p:cNvSpPr>
          <p:nvPr/>
        </p:nvSpPr>
        <p:spPr bwMode="auto">
          <a:xfrm>
            <a:off x="7010400" y="1981200"/>
            <a:ext cx="762000" cy="14478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9994" name="AutoShape 10"/>
          <p:cNvSpPr>
            <a:spLocks noChangeArrowheads="1"/>
          </p:cNvSpPr>
          <p:nvPr/>
        </p:nvSpPr>
        <p:spPr bwMode="auto">
          <a:xfrm>
            <a:off x="7772400" y="2133600"/>
            <a:ext cx="1371600" cy="6096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 sz="3200">
                <a:latin typeface="Times New Roman" charset="0"/>
              </a:rPr>
              <a:t>run</a:t>
            </a:r>
          </a:p>
        </p:txBody>
      </p:sp>
      <p:sp>
        <p:nvSpPr>
          <p:cNvPr id="169995" name="Rectangle 11"/>
          <p:cNvSpPr>
            <a:spLocks noChangeArrowheads="1"/>
          </p:cNvSpPr>
          <p:nvPr/>
        </p:nvSpPr>
        <p:spPr bwMode="auto">
          <a:xfrm>
            <a:off x="7010400" y="3429000"/>
            <a:ext cx="762000" cy="13716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9996" name="Rectangle 12"/>
          <p:cNvSpPr>
            <a:spLocks noChangeArrowheads="1"/>
          </p:cNvSpPr>
          <p:nvPr/>
        </p:nvSpPr>
        <p:spPr bwMode="auto">
          <a:xfrm>
            <a:off x="609600" y="4800600"/>
            <a:ext cx="762000" cy="13716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9997" name="Line 14"/>
          <p:cNvSpPr>
            <a:spLocks noChangeShapeType="1"/>
          </p:cNvSpPr>
          <p:nvPr/>
        </p:nvSpPr>
        <p:spPr bwMode="auto">
          <a:xfrm>
            <a:off x="4648200" y="3276600"/>
            <a:ext cx="2209800" cy="22098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9998" name="Rectangle 15"/>
          <p:cNvSpPr>
            <a:spLocks noChangeArrowheads="1"/>
          </p:cNvSpPr>
          <p:nvPr/>
        </p:nvSpPr>
        <p:spPr bwMode="auto">
          <a:xfrm>
            <a:off x="7010400" y="4800600"/>
            <a:ext cx="762000" cy="13716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15CC0B9-C96F-3C42-9EEF-F5D65989D43D}" type="slidenum">
              <a:rPr lang="en-US" sz="1400">
                <a:solidFill>
                  <a:srgbClr val="CC66FF"/>
                </a:solidFill>
              </a:rPr>
              <a:pPr/>
              <a:t>85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Illustration: Externes Sortieren</a:t>
            </a:r>
          </a:p>
        </p:txBody>
      </p:sp>
      <p:sp>
        <p:nvSpPr>
          <p:cNvPr id="172035" name="AutoShape 3"/>
          <p:cNvSpPr>
            <a:spLocks noChangeArrowheads="1"/>
          </p:cNvSpPr>
          <p:nvPr/>
        </p:nvSpPr>
        <p:spPr bwMode="auto">
          <a:xfrm>
            <a:off x="457200" y="13716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sz="2800">
              <a:latin typeface="Times New Roman" charset="0"/>
            </a:endParaRPr>
          </a:p>
        </p:txBody>
      </p:sp>
      <p:sp>
        <p:nvSpPr>
          <p:cNvPr id="172036" name="Rectangle 4"/>
          <p:cNvSpPr>
            <a:spLocks noChangeArrowheads="1"/>
          </p:cNvSpPr>
          <p:nvPr/>
        </p:nvSpPr>
        <p:spPr bwMode="auto">
          <a:xfrm>
            <a:off x="3505200" y="2438400"/>
            <a:ext cx="1143000" cy="6858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3</a:t>
            </a:r>
          </a:p>
        </p:txBody>
      </p:sp>
      <p:sp>
        <p:nvSpPr>
          <p:cNvPr id="172037" name="AutoShape 5"/>
          <p:cNvSpPr>
            <a:spLocks noChangeArrowheads="1"/>
          </p:cNvSpPr>
          <p:nvPr/>
        </p:nvSpPr>
        <p:spPr bwMode="auto">
          <a:xfrm>
            <a:off x="6858000" y="12954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3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17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97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5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16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27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2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13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99</a:t>
            </a:r>
          </a:p>
        </p:txBody>
      </p:sp>
      <p:sp>
        <p:nvSpPr>
          <p:cNvPr id="172038" name="Rectangle 6"/>
          <p:cNvSpPr>
            <a:spLocks noChangeArrowheads="1"/>
          </p:cNvSpPr>
          <p:nvPr/>
        </p:nvSpPr>
        <p:spPr bwMode="auto">
          <a:xfrm>
            <a:off x="3505200" y="3124200"/>
            <a:ext cx="1143000" cy="6858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3600">
                <a:latin typeface="Times New Roman" charset="0"/>
              </a:rPr>
              <a:t>5</a:t>
            </a:r>
          </a:p>
        </p:txBody>
      </p:sp>
      <p:sp>
        <p:nvSpPr>
          <p:cNvPr id="172039" name="Rectangle 7"/>
          <p:cNvSpPr>
            <a:spLocks noChangeArrowheads="1"/>
          </p:cNvSpPr>
          <p:nvPr/>
        </p:nvSpPr>
        <p:spPr bwMode="auto">
          <a:xfrm>
            <a:off x="3505200" y="3810000"/>
            <a:ext cx="1143000" cy="6858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3600">
                <a:latin typeface="Times New Roman" charset="0"/>
              </a:rPr>
              <a:t>2</a:t>
            </a:r>
          </a:p>
        </p:txBody>
      </p:sp>
      <p:sp>
        <p:nvSpPr>
          <p:cNvPr id="172040" name="Text Box 8"/>
          <p:cNvSpPr txBox="1">
            <a:spLocks noChangeArrowheads="1"/>
          </p:cNvSpPr>
          <p:nvPr/>
        </p:nvSpPr>
        <p:spPr bwMode="auto">
          <a:xfrm>
            <a:off x="3440113" y="1543050"/>
            <a:ext cx="1200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3200">
                <a:latin typeface="Times New Roman" charset="0"/>
              </a:rPr>
              <a:t>merge</a:t>
            </a:r>
          </a:p>
        </p:txBody>
      </p:sp>
      <p:sp>
        <p:nvSpPr>
          <p:cNvPr id="172041" name="Rectangle 9"/>
          <p:cNvSpPr>
            <a:spLocks noChangeArrowheads="1"/>
          </p:cNvSpPr>
          <p:nvPr/>
        </p:nvSpPr>
        <p:spPr bwMode="auto">
          <a:xfrm>
            <a:off x="7010400" y="1981200"/>
            <a:ext cx="762000" cy="14478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2042" name="AutoShape 10"/>
          <p:cNvSpPr>
            <a:spLocks noChangeArrowheads="1"/>
          </p:cNvSpPr>
          <p:nvPr/>
        </p:nvSpPr>
        <p:spPr bwMode="auto">
          <a:xfrm>
            <a:off x="7772400" y="2133600"/>
            <a:ext cx="1371600" cy="6096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 sz="3200">
                <a:latin typeface="Times New Roman" charset="0"/>
              </a:rPr>
              <a:t>run</a:t>
            </a:r>
          </a:p>
        </p:txBody>
      </p:sp>
      <p:sp>
        <p:nvSpPr>
          <p:cNvPr id="172043" name="Rectangle 11"/>
          <p:cNvSpPr>
            <a:spLocks noChangeArrowheads="1"/>
          </p:cNvSpPr>
          <p:nvPr/>
        </p:nvSpPr>
        <p:spPr bwMode="auto">
          <a:xfrm>
            <a:off x="7010400" y="3429000"/>
            <a:ext cx="762000" cy="13716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2044" name="Rectangle 12"/>
          <p:cNvSpPr>
            <a:spLocks noChangeArrowheads="1"/>
          </p:cNvSpPr>
          <p:nvPr/>
        </p:nvSpPr>
        <p:spPr bwMode="auto">
          <a:xfrm>
            <a:off x="7010400" y="4800600"/>
            <a:ext cx="762000" cy="13716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2045" name="Line 13"/>
          <p:cNvSpPr>
            <a:spLocks noChangeShapeType="1"/>
          </p:cNvSpPr>
          <p:nvPr/>
        </p:nvSpPr>
        <p:spPr bwMode="auto">
          <a:xfrm flipH="1">
            <a:off x="4648200" y="2133600"/>
            <a:ext cx="2514600" cy="6096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2046" name="Line 14"/>
          <p:cNvSpPr>
            <a:spLocks noChangeShapeType="1"/>
          </p:cNvSpPr>
          <p:nvPr/>
        </p:nvSpPr>
        <p:spPr bwMode="auto">
          <a:xfrm flipH="1" flipV="1">
            <a:off x="4648200" y="3505200"/>
            <a:ext cx="2590800" cy="762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2047" name="Line 15"/>
          <p:cNvSpPr>
            <a:spLocks noChangeShapeType="1"/>
          </p:cNvSpPr>
          <p:nvPr/>
        </p:nvSpPr>
        <p:spPr bwMode="auto">
          <a:xfrm flipH="1" flipV="1">
            <a:off x="4648200" y="4191000"/>
            <a:ext cx="2514600" cy="7620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6F6AD32-D531-A946-B366-8D2F045E1745}" type="slidenum">
              <a:rPr lang="en-US" sz="1400">
                <a:solidFill>
                  <a:srgbClr val="CC66FF"/>
                </a:solidFill>
              </a:rPr>
              <a:pPr/>
              <a:t>86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Illustration: Externes Sortieren</a:t>
            </a:r>
          </a:p>
        </p:txBody>
      </p:sp>
      <p:sp>
        <p:nvSpPr>
          <p:cNvPr id="174083" name="AutoShape 3"/>
          <p:cNvSpPr>
            <a:spLocks noChangeArrowheads="1"/>
          </p:cNvSpPr>
          <p:nvPr/>
        </p:nvSpPr>
        <p:spPr bwMode="auto">
          <a:xfrm>
            <a:off x="457200" y="13716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>
                <a:latin typeface="Times New Roman" charset="0"/>
              </a:rPr>
              <a:t>2</a:t>
            </a: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3505200" y="2438400"/>
            <a:ext cx="1143000" cy="6858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3</a:t>
            </a:r>
          </a:p>
        </p:txBody>
      </p:sp>
      <p:sp>
        <p:nvSpPr>
          <p:cNvPr id="174085" name="AutoShape 5"/>
          <p:cNvSpPr>
            <a:spLocks noChangeArrowheads="1"/>
          </p:cNvSpPr>
          <p:nvPr/>
        </p:nvSpPr>
        <p:spPr bwMode="auto">
          <a:xfrm>
            <a:off x="6858000" y="12954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3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17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97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5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16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27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2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13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99</a:t>
            </a:r>
          </a:p>
        </p:txBody>
      </p:sp>
      <p:sp>
        <p:nvSpPr>
          <p:cNvPr id="174086" name="Rectangle 6"/>
          <p:cNvSpPr>
            <a:spLocks noChangeArrowheads="1"/>
          </p:cNvSpPr>
          <p:nvPr/>
        </p:nvSpPr>
        <p:spPr bwMode="auto">
          <a:xfrm>
            <a:off x="3505200" y="3124200"/>
            <a:ext cx="1143000" cy="6858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3600">
                <a:latin typeface="Times New Roman" charset="0"/>
              </a:rPr>
              <a:t>5</a:t>
            </a:r>
          </a:p>
        </p:txBody>
      </p:sp>
      <p:sp>
        <p:nvSpPr>
          <p:cNvPr id="174087" name="Rectangle 7"/>
          <p:cNvSpPr>
            <a:spLocks noChangeArrowheads="1"/>
          </p:cNvSpPr>
          <p:nvPr/>
        </p:nvSpPr>
        <p:spPr bwMode="auto">
          <a:xfrm>
            <a:off x="3505200" y="3810000"/>
            <a:ext cx="1143000" cy="6858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3600">
                <a:latin typeface="Times New Roman" charset="0"/>
              </a:rPr>
              <a:t>2</a:t>
            </a:r>
          </a:p>
        </p:txBody>
      </p:sp>
      <p:sp>
        <p:nvSpPr>
          <p:cNvPr id="174088" name="Text Box 8"/>
          <p:cNvSpPr txBox="1">
            <a:spLocks noChangeArrowheads="1"/>
          </p:cNvSpPr>
          <p:nvPr/>
        </p:nvSpPr>
        <p:spPr bwMode="auto">
          <a:xfrm>
            <a:off x="3440113" y="1543050"/>
            <a:ext cx="1200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3200">
                <a:latin typeface="Times New Roman" charset="0"/>
              </a:rPr>
              <a:t>merge</a:t>
            </a:r>
          </a:p>
        </p:txBody>
      </p:sp>
      <p:sp>
        <p:nvSpPr>
          <p:cNvPr id="174089" name="Rectangle 9"/>
          <p:cNvSpPr>
            <a:spLocks noChangeArrowheads="1"/>
          </p:cNvSpPr>
          <p:nvPr/>
        </p:nvSpPr>
        <p:spPr bwMode="auto">
          <a:xfrm>
            <a:off x="7010400" y="1981200"/>
            <a:ext cx="762000" cy="14478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4090" name="AutoShape 10"/>
          <p:cNvSpPr>
            <a:spLocks noChangeArrowheads="1"/>
          </p:cNvSpPr>
          <p:nvPr/>
        </p:nvSpPr>
        <p:spPr bwMode="auto">
          <a:xfrm>
            <a:off x="7772400" y="2133600"/>
            <a:ext cx="1371600" cy="6096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 sz="3200">
                <a:latin typeface="Times New Roman" charset="0"/>
              </a:rPr>
              <a:t>run</a:t>
            </a:r>
          </a:p>
        </p:txBody>
      </p:sp>
      <p:sp>
        <p:nvSpPr>
          <p:cNvPr id="174091" name="Rectangle 11"/>
          <p:cNvSpPr>
            <a:spLocks noChangeArrowheads="1"/>
          </p:cNvSpPr>
          <p:nvPr/>
        </p:nvSpPr>
        <p:spPr bwMode="auto">
          <a:xfrm>
            <a:off x="7010400" y="3429000"/>
            <a:ext cx="762000" cy="13716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4092" name="Rectangle 12"/>
          <p:cNvSpPr>
            <a:spLocks noChangeArrowheads="1"/>
          </p:cNvSpPr>
          <p:nvPr/>
        </p:nvSpPr>
        <p:spPr bwMode="auto">
          <a:xfrm>
            <a:off x="7010400" y="4800600"/>
            <a:ext cx="762000" cy="13716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4093" name="Line 13"/>
          <p:cNvSpPr>
            <a:spLocks noChangeShapeType="1"/>
          </p:cNvSpPr>
          <p:nvPr/>
        </p:nvSpPr>
        <p:spPr bwMode="auto">
          <a:xfrm flipH="1">
            <a:off x="4648200" y="2133600"/>
            <a:ext cx="2514600" cy="6096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4094" name="Line 14"/>
          <p:cNvSpPr>
            <a:spLocks noChangeShapeType="1"/>
          </p:cNvSpPr>
          <p:nvPr/>
        </p:nvSpPr>
        <p:spPr bwMode="auto">
          <a:xfrm flipH="1" flipV="1">
            <a:off x="4648200" y="3505200"/>
            <a:ext cx="2590800" cy="762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4095" name="Line 15"/>
          <p:cNvSpPr>
            <a:spLocks noChangeShapeType="1"/>
          </p:cNvSpPr>
          <p:nvPr/>
        </p:nvSpPr>
        <p:spPr bwMode="auto">
          <a:xfrm flipH="1" flipV="1">
            <a:off x="4648200" y="4191000"/>
            <a:ext cx="2514600" cy="7620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4096" name="Line 16"/>
          <p:cNvSpPr>
            <a:spLocks noChangeShapeType="1"/>
          </p:cNvSpPr>
          <p:nvPr/>
        </p:nvSpPr>
        <p:spPr bwMode="auto">
          <a:xfrm flipH="1" flipV="1">
            <a:off x="1219200" y="2133600"/>
            <a:ext cx="2590800" cy="19812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71F2C0B-DB4C-914B-A210-59411E11ADE7}" type="slidenum">
              <a:rPr lang="en-US" sz="1400">
                <a:solidFill>
                  <a:srgbClr val="CC66FF"/>
                </a:solidFill>
              </a:rPr>
              <a:pPr/>
              <a:t>87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Illustration: Externes Sortieren</a:t>
            </a:r>
          </a:p>
        </p:txBody>
      </p:sp>
      <p:sp>
        <p:nvSpPr>
          <p:cNvPr id="176131" name="AutoShape 3"/>
          <p:cNvSpPr>
            <a:spLocks noChangeArrowheads="1"/>
          </p:cNvSpPr>
          <p:nvPr/>
        </p:nvSpPr>
        <p:spPr bwMode="auto">
          <a:xfrm>
            <a:off x="457200" y="13716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>
                <a:latin typeface="Times New Roman" charset="0"/>
              </a:rPr>
              <a:t>2</a:t>
            </a:r>
          </a:p>
          <a:p>
            <a:r>
              <a:rPr lang="de-DE" sz="2800">
                <a:latin typeface="Times New Roman" charset="0"/>
              </a:rPr>
              <a:t>3</a:t>
            </a: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</p:txBody>
      </p:sp>
      <p:sp>
        <p:nvSpPr>
          <p:cNvPr id="176132" name="Rectangle 4"/>
          <p:cNvSpPr>
            <a:spLocks noChangeArrowheads="1"/>
          </p:cNvSpPr>
          <p:nvPr/>
        </p:nvSpPr>
        <p:spPr bwMode="auto">
          <a:xfrm>
            <a:off x="3505200" y="2438400"/>
            <a:ext cx="1143000" cy="6858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3</a:t>
            </a:r>
          </a:p>
        </p:txBody>
      </p:sp>
      <p:sp>
        <p:nvSpPr>
          <p:cNvPr id="176133" name="AutoShape 5"/>
          <p:cNvSpPr>
            <a:spLocks noChangeArrowheads="1"/>
          </p:cNvSpPr>
          <p:nvPr/>
        </p:nvSpPr>
        <p:spPr bwMode="auto">
          <a:xfrm>
            <a:off x="6858000" y="12954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3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17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97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5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16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27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2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13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99</a:t>
            </a:r>
          </a:p>
        </p:txBody>
      </p:sp>
      <p:sp>
        <p:nvSpPr>
          <p:cNvPr id="176134" name="Rectangle 6"/>
          <p:cNvSpPr>
            <a:spLocks noChangeArrowheads="1"/>
          </p:cNvSpPr>
          <p:nvPr/>
        </p:nvSpPr>
        <p:spPr bwMode="auto">
          <a:xfrm>
            <a:off x="3505200" y="3124200"/>
            <a:ext cx="1143000" cy="6858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3600">
                <a:latin typeface="Times New Roman" charset="0"/>
              </a:rPr>
              <a:t>5</a:t>
            </a:r>
          </a:p>
        </p:txBody>
      </p:sp>
      <p:sp>
        <p:nvSpPr>
          <p:cNvPr id="176135" name="Rectangle 7"/>
          <p:cNvSpPr>
            <a:spLocks noChangeArrowheads="1"/>
          </p:cNvSpPr>
          <p:nvPr/>
        </p:nvSpPr>
        <p:spPr bwMode="auto">
          <a:xfrm>
            <a:off x="3505200" y="3810000"/>
            <a:ext cx="1143000" cy="6858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3600">
                <a:latin typeface="Times New Roman" charset="0"/>
              </a:rPr>
              <a:t>13</a:t>
            </a:r>
          </a:p>
        </p:txBody>
      </p:sp>
      <p:sp>
        <p:nvSpPr>
          <p:cNvPr id="176136" name="Text Box 8"/>
          <p:cNvSpPr txBox="1">
            <a:spLocks noChangeArrowheads="1"/>
          </p:cNvSpPr>
          <p:nvPr/>
        </p:nvSpPr>
        <p:spPr bwMode="auto">
          <a:xfrm>
            <a:off x="3440113" y="1543050"/>
            <a:ext cx="1200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3200">
                <a:latin typeface="Times New Roman" charset="0"/>
              </a:rPr>
              <a:t>merge</a:t>
            </a:r>
          </a:p>
        </p:txBody>
      </p:sp>
      <p:sp>
        <p:nvSpPr>
          <p:cNvPr id="176137" name="Rectangle 9"/>
          <p:cNvSpPr>
            <a:spLocks noChangeArrowheads="1"/>
          </p:cNvSpPr>
          <p:nvPr/>
        </p:nvSpPr>
        <p:spPr bwMode="auto">
          <a:xfrm>
            <a:off x="7010400" y="1981200"/>
            <a:ext cx="762000" cy="14478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6138" name="AutoShape 10"/>
          <p:cNvSpPr>
            <a:spLocks noChangeArrowheads="1"/>
          </p:cNvSpPr>
          <p:nvPr/>
        </p:nvSpPr>
        <p:spPr bwMode="auto">
          <a:xfrm>
            <a:off x="7772400" y="2133600"/>
            <a:ext cx="1371600" cy="6096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 sz="3200">
                <a:latin typeface="Times New Roman" charset="0"/>
              </a:rPr>
              <a:t>run</a:t>
            </a:r>
          </a:p>
        </p:txBody>
      </p:sp>
      <p:sp>
        <p:nvSpPr>
          <p:cNvPr id="176139" name="Rectangle 11"/>
          <p:cNvSpPr>
            <a:spLocks noChangeArrowheads="1"/>
          </p:cNvSpPr>
          <p:nvPr/>
        </p:nvSpPr>
        <p:spPr bwMode="auto">
          <a:xfrm>
            <a:off x="7010400" y="3429000"/>
            <a:ext cx="762000" cy="13716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6140" name="Rectangle 12"/>
          <p:cNvSpPr>
            <a:spLocks noChangeArrowheads="1"/>
          </p:cNvSpPr>
          <p:nvPr/>
        </p:nvSpPr>
        <p:spPr bwMode="auto">
          <a:xfrm>
            <a:off x="7010400" y="4800600"/>
            <a:ext cx="762000" cy="13716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6141" name="Line 13"/>
          <p:cNvSpPr>
            <a:spLocks noChangeShapeType="1"/>
          </p:cNvSpPr>
          <p:nvPr/>
        </p:nvSpPr>
        <p:spPr bwMode="auto">
          <a:xfrm flipH="1">
            <a:off x="4648200" y="2133600"/>
            <a:ext cx="2514600" cy="6096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6142" name="Line 14"/>
          <p:cNvSpPr>
            <a:spLocks noChangeShapeType="1"/>
          </p:cNvSpPr>
          <p:nvPr/>
        </p:nvSpPr>
        <p:spPr bwMode="auto">
          <a:xfrm flipH="1" flipV="1">
            <a:off x="4648200" y="3505200"/>
            <a:ext cx="2590800" cy="762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6143" name="Line 15"/>
          <p:cNvSpPr>
            <a:spLocks noChangeShapeType="1"/>
          </p:cNvSpPr>
          <p:nvPr/>
        </p:nvSpPr>
        <p:spPr bwMode="auto">
          <a:xfrm flipH="1" flipV="1">
            <a:off x="4648200" y="4191000"/>
            <a:ext cx="2438400" cy="12192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6144" name="Line 16"/>
          <p:cNvSpPr>
            <a:spLocks noChangeShapeType="1"/>
          </p:cNvSpPr>
          <p:nvPr/>
        </p:nvSpPr>
        <p:spPr bwMode="auto">
          <a:xfrm flipH="1" flipV="1">
            <a:off x="1295400" y="2590800"/>
            <a:ext cx="2514600" cy="1524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5F7516-3CB2-1C4E-9FB8-A8DA6889C500}" type="slidenum">
              <a:rPr lang="en-US" sz="1400">
                <a:solidFill>
                  <a:srgbClr val="CC66FF"/>
                </a:solidFill>
              </a:rPr>
              <a:pPr/>
              <a:t>88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Illustration: Externes Sortieren</a:t>
            </a:r>
          </a:p>
        </p:txBody>
      </p:sp>
      <p:sp>
        <p:nvSpPr>
          <p:cNvPr id="178179" name="AutoShape 3"/>
          <p:cNvSpPr>
            <a:spLocks noChangeArrowheads="1"/>
          </p:cNvSpPr>
          <p:nvPr/>
        </p:nvSpPr>
        <p:spPr bwMode="auto">
          <a:xfrm>
            <a:off x="457200" y="13716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>
                <a:latin typeface="Times New Roman" charset="0"/>
              </a:rPr>
              <a:t>2</a:t>
            </a:r>
          </a:p>
          <a:p>
            <a:r>
              <a:rPr lang="de-DE" sz="2800">
                <a:latin typeface="Times New Roman" charset="0"/>
              </a:rPr>
              <a:t>3</a:t>
            </a:r>
          </a:p>
          <a:p>
            <a:r>
              <a:rPr lang="de-DE" sz="2800">
                <a:latin typeface="Times New Roman" charset="0"/>
              </a:rPr>
              <a:t>5</a:t>
            </a: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</p:txBody>
      </p:sp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3505200" y="2438400"/>
            <a:ext cx="1143000" cy="6858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17</a:t>
            </a:r>
          </a:p>
        </p:txBody>
      </p:sp>
      <p:sp>
        <p:nvSpPr>
          <p:cNvPr id="178181" name="AutoShape 5"/>
          <p:cNvSpPr>
            <a:spLocks noChangeArrowheads="1"/>
          </p:cNvSpPr>
          <p:nvPr/>
        </p:nvSpPr>
        <p:spPr bwMode="auto">
          <a:xfrm>
            <a:off x="6858000" y="12954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3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17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97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5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16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27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2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13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99</a:t>
            </a:r>
          </a:p>
        </p:txBody>
      </p:sp>
      <p:sp>
        <p:nvSpPr>
          <p:cNvPr id="178182" name="Rectangle 6"/>
          <p:cNvSpPr>
            <a:spLocks noChangeArrowheads="1"/>
          </p:cNvSpPr>
          <p:nvPr/>
        </p:nvSpPr>
        <p:spPr bwMode="auto">
          <a:xfrm>
            <a:off x="3505200" y="3124200"/>
            <a:ext cx="1143000" cy="6858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3600">
                <a:latin typeface="Times New Roman" charset="0"/>
              </a:rPr>
              <a:t>5</a:t>
            </a:r>
          </a:p>
        </p:txBody>
      </p:sp>
      <p:sp>
        <p:nvSpPr>
          <p:cNvPr id="178183" name="Rectangle 7"/>
          <p:cNvSpPr>
            <a:spLocks noChangeArrowheads="1"/>
          </p:cNvSpPr>
          <p:nvPr/>
        </p:nvSpPr>
        <p:spPr bwMode="auto">
          <a:xfrm>
            <a:off x="3505200" y="3810000"/>
            <a:ext cx="1143000" cy="6858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3600">
                <a:latin typeface="Times New Roman" charset="0"/>
              </a:rPr>
              <a:t>13</a:t>
            </a:r>
          </a:p>
        </p:txBody>
      </p:sp>
      <p:sp>
        <p:nvSpPr>
          <p:cNvPr id="178184" name="Text Box 8"/>
          <p:cNvSpPr txBox="1">
            <a:spLocks noChangeArrowheads="1"/>
          </p:cNvSpPr>
          <p:nvPr/>
        </p:nvSpPr>
        <p:spPr bwMode="auto">
          <a:xfrm>
            <a:off x="3440113" y="1543050"/>
            <a:ext cx="1200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3200">
                <a:latin typeface="Times New Roman" charset="0"/>
              </a:rPr>
              <a:t>merge</a:t>
            </a:r>
          </a:p>
        </p:txBody>
      </p:sp>
      <p:sp>
        <p:nvSpPr>
          <p:cNvPr id="178185" name="Rectangle 9"/>
          <p:cNvSpPr>
            <a:spLocks noChangeArrowheads="1"/>
          </p:cNvSpPr>
          <p:nvPr/>
        </p:nvSpPr>
        <p:spPr bwMode="auto">
          <a:xfrm>
            <a:off x="7010400" y="1981200"/>
            <a:ext cx="762000" cy="14478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8186" name="AutoShape 10"/>
          <p:cNvSpPr>
            <a:spLocks noChangeArrowheads="1"/>
          </p:cNvSpPr>
          <p:nvPr/>
        </p:nvSpPr>
        <p:spPr bwMode="auto">
          <a:xfrm>
            <a:off x="7772400" y="2133600"/>
            <a:ext cx="1371600" cy="6096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 sz="3200">
                <a:latin typeface="Times New Roman" charset="0"/>
              </a:rPr>
              <a:t>run</a:t>
            </a:r>
          </a:p>
        </p:txBody>
      </p:sp>
      <p:sp>
        <p:nvSpPr>
          <p:cNvPr id="178187" name="Rectangle 11"/>
          <p:cNvSpPr>
            <a:spLocks noChangeArrowheads="1"/>
          </p:cNvSpPr>
          <p:nvPr/>
        </p:nvSpPr>
        <p:spPr bwMode="auto">
          <a:xfrm>
            <a:off x="7010400" y="3429000"/>
            <a:ext cx="762000" cy="13716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8188" name="Rectangle 12"/>
          <p:cNvSpPr>
            <a:spLocks noChangeArrowheads="1"/>
          </p:cNvSpPr>
          <p:nvPr/>
        </p:nvSpPr>
        <p:spPr bwMode="auto">
          <a:xfrm>
            <a:off x="7010400" y="4800600"/>
            <a:ext cx="762000" cy="13716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8189" name="Line 13"/>
          <p:cNvSpPr>
            <a:spLocks noChangeShapeType="1"/>
          </p:cNvSpPr>
          <p:nvPr/>
        </p:nvSpPr>
        <p:spPr bwMode="auto">
          <a:xfrm flipH="1">
            <a:off x="4648200" y="2667000"/>
            <a:ext cx="2514600" cy="762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8190" name="Line 14"/>
          <p:cNvSpPr>
            <a:spLocks noChangeShapeType="1"/>
          </p:cNvSpPr>
          <p:nvPr/>
        </p:nvSpPr>
        <p:spPr bwMode="auto">
          <a:xfrm flipH="1" flipV="1">
            <a:off x="4648200" y="3505200"/>
            <a:ext cx="2590800" cy="762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8191" name="Line 15"/>
          <p:cNvSpPr>
            <a:spLocks noChangeShapeType="1"/>
          </p:cNvSpPr>
          <p:nvPr/>
        </p:nvSpPr>
        <p:spPr bwMode="auto">
          <a:xfrm flipH="1" flipV="1">
            <a:off x="4648200" y="4191000"/>
            <a:ext cx="2438400" cy="12192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8192" name="Line 16"/>
          <p:cNvSpPr>
            <a:spLocks noChangeShapeType="1"/>
          </p:cNvSpPr>
          <p:nvPr/>
        </p:nvSpPr>
        <p:spPr bwMode="auto">
          <a:xfrm flipH="1" flipV="1">
            <a:off x="1143000" y="3048000"/>
            <a:ext cx="2667000" cy="4572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5BB127B-9C61-E549-9EF4-3C85BB94B35E}" type="slidenum">
              <a:rPr lang="en-US" sz="1400">
                <a:solidFill>
                  <a:srgbClr val="CC66FF"/>
                </a:solidFill>
              </a:rPr>
              <a:pPr/>
              <a:t>89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Illustration: Externes Sortieren</a:t>
            </a:r>
          </a:p>
        </p:txBody>
      </p:sp>
      <p:sp>
        <p:nvSpPr>
          <p:cNvPr id="180227" name="AutoShape 3"/>
          <p:cNvSpPr>
            <a:spLocks noChangeArrowheads="1"/>
          </p:cNvSpPr>
          <p:nvPr/>
        </p:nvSpPr>
        <p:spPr bwMode="auto">
          <a:xfrm>
            <a:off x="457200" y="13716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>
                <a:latin typeface="Times New Roman" charset="0"/>
              </a:rPr>
              <a:t>2</a:t>
            </a:r>
          </a:p>
          <a:p>
            <a:r>
              <a:rPr lang="de-DE" sz="2800">
                <a:latin typeface="Times New Roman" charset="0"/>
              </a:rPr>
              <a:t>3</a:t>
            </a:r>
          </a:p>
          <a:p>
            <a:r>
              <a:rPr lang="de-DE" sz="2800">
                <a:latin typeface="Times New Roman" charset="0"/>
              </a:rPr>
              <a:t>5</a:t>
            </a: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</p:txBody>
      </p:sp>
      <p:sp>
        <p:nvSpPr>
          <p:cNvPr id="180228" name="Rectangle 4"/>
          <p:cNvSpPr>
            <a:spLocks noChangeArrowheads="1"/>
          </p:cNvSpPr>
          <p:nvPr/>
        </p:nvSpPr>
        <p:spPr bwMode="auto">
          <a:xfrm>
            <a:off x="3505200" y="2438400"/>
            <a:ext cx="1143000" cy="6858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17</a:t>
            </a:r>
          </a:p>
        </p:txBody>
      </p:sp>
      <p:sp>
        <p:nvSpPr>
          <p:cNvPr id="180229" name="AutoShape 5"/>
          <p:cNvSpPr>
            <a:spLocks noChangeArrowheads="1"/>
          </p:cNvSpPr>
          <p:nvPr/>
        </p:nvSpPr>
        <p:spPr bwMode="auto">
          <a:xfrm>
            <a:off x="6858000" y="12954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3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17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97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5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16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27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2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13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99</a:t>
            </a:r>
          </a:p>
        </p:txBody>
      </p:sp>
      <p:sp>
        <p:nvSpPr>
          <p:cNvPr id="180230" name="Rectangle 6"/>
          <p:cNvSpPr>
            <a:spLocks noChangeArrowheads="1"/>
          </p:cNvSpPr>
          <p:nvPr/>
        </p:nvSpPr>
        <p:spPr bwMode="auto">
          <a:xfrm>
            <a:off x="3505200" y="3124200"/>
            <a:ext cx="1143000" cy="6858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3600">
                <a:latin typeface="Times New Roman" charset="0"/>
              </a:rPr>
              <a:t>16</a:t>
            </a:r>
          </a:p>
        </p:txBody>
      </p:sp>
      <p:sp>
        <p:nvSpPr>
          <p:cNvPr id="180231" name="Rectangle 7"/>
          <p:cNvSpPr>
            <a:spLocks noChangeArrowheads="1"/>
          </p:cNvSpPr>
          <p:nvPr/>
        </p:nvSpPr>
        <p:spPr bwMode="auto">
          <a:xfrm>
            <a:off x="3505200" y="3810000"/>
            <a:ext cx="1143000" cy="6858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3600">
                <a:latin typeface="Times New Roman" charset="0"/>
              </a:rPr>
              <a:t>13</a:t>
            </a:r>
          </a:p>
        </p:txBody>
      </p:sp>
      <p:sp>
        <p:nvSpPr>
          <p:cNvPr id="180232" name="Text Box 8"/>
          <p:cNvSpPr txBox="1">
            <a:spLocks noChangeArrowheads="1"/>
          </p:cNvSpPr>
          <p:nvPr/>
        </p:nvSpPr>
        <p:spPr bwMode="auto">
          <a:xfrm>
            <a:off x="3440113" y="1543050"/>
            <a:ext cx="1200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3200">
                <a:latin typeface="Times New Roman" charset="0"/>
              </a:rPr>
              <a:t>merge</a:t>
            </a:r>
          </a:p>
        </p:txBody>
      </p:sp>
      <p:sp>
        <p:nvSpPr>
          <p:cNvPr id="180233" name="Rectangle 9"/>
          <p:cNvSpPr>
            <a:spLocks noChangeArrowheads="1"/>
          </p:cNvSpPr>
          <p:nvPr/>
        </p:nvSpPr>
        <p:spPr bwMode="auto">
          <a:xfrm>
            <a:off x="7010400" y="1981200"/>
            <a:ext cx="762000" cy="14478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0234" name="AutoShape 10"/>
          <p:cNvSpPr>
            <a:spLocks noChangeArrowheads="1"/>
          </p:cNvSpPr>
          <p:nvPr/>
        </p:nvSpPr>
        <p:spPr bwMode="auto">
          <a:xfrm>
            <a:off x="7772400" y="2133600"/>
            <a:ext cx="1371600" cy="6096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 sz="3200">
                <a:latin typeface="Times New Roman" charset="0"/>
              </a:rPr>
              <a:t>run</a:t>
            </a:r>
          </a:p>
        </p:txBody>
      </p:sp>
      <p:sp>
        <p:nvSpPr>
          <p:cNvPr id="180235" name="Rectangle 11"/>
          <p:cNvSpPr>
            <a:spLocks noChangeArrowheads="1"/>
          </p:cNvSpPr>
          <p:nvPr/>
        </p:nvSpPr>
        <p:spPr bwMode="auto">
          <a:xfrm>
            <a:off x="7010400" y="3429000"/>
            <a:ext cx="762000" cy="13716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0236" name="Rectangle 12"/>
          <p:cNvSpPr>
            <a:spLocks noChangeArrowheads="1"/>
          </p:cNvSpPr>
          <p:nvPr/>
        </p:nvSpPr>
        <p:spPr bwMode="auto">
          <a:xfrm>
            <a:off x="7010400" y="4800600"/>
            <a:ext cx="762000" cy="13716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0237" name="Line 13"/>
          <p:cNvSpPr>
            <a:spLocks noChangeShapeType="1"/>
          </p:cNvSpPr>
          <p:nvPr/>
        </p:nvSpPr>
        <p:spPr bwMode="auto">
          <a:xfrm flipH="1">
            <a:off x="4648200" y="2667000"/>
            <a:ext cx="2514600" cy="762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0238" name="Line 14"/>
          <p:cNvSpPr>
            <a:spLocks noChangeShapeType="1"/>
          </p:cNvSpPr>
          <p:nvPr/>
        </p:nvSpPr>
        <p:spPr bwMode="auto">
          <a:xfrm flipH="1" flipV="1">
            <a:off x="4648200" y="3505200"/>
            <a:ext cx="2438400" cy="5334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0239" name="Line 15"/>
          <p:cNvSpPr>
            <a:spLocks noChangeShapeType="1"/>
          </p:cNvSpPr>
          <p:nvPr/>
        </p:nvSpPr>
        <p:spPr bwMode="auto">
          <a:xfrm flipH="1" flipV="1">
            <a:off x="4648200" y="4191000"/>
            <a:ext cx="2438400" cy="12192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15C1CC6-E25E-904D-B399-20B54A2E2239}" type="slidenum">
              <a:rPr lang="en-US" sz="1400">
                <a:solidFill>
                  <a:srgbClr val="CC66FF"/>
                </a:solidFill>
              </a:rPr>
              <a:pPr/>
              <a:t>9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77275" cy="5715000"/>
          </a:xfrm>
          <a:noFill/>
        </p:spPr>
        <p:txBody>
          <a:bodyPr lIns="90488" tIns="44450" rIns="90488" bIns="44450"/>
          <a:lstStyle/>
          <a:p>
            <a:pPr>
              <a:buFont typeface="Webdings" charset="0"/>
              <a:buNone/>
            </a:pPr>
            <a:r>
              <a:rPr lang="de-DE">
                <a:latin typeface="Tahoma" charset="0"/>
              </a:rPr>
              <a:t>7. Vertauschung von </a:t>
            </a:r>
            <a:r>
              <a:rPr lang="de-DE">
                <a:solidFill>
                  <a:srgbClr val="000000"/>
                </a:solidFill>
                <a:latin typeface="Tahoma" charset="0"/>
                <a:sym typeface="Symbol" charset="0"/>
              </a:rPr>
              <a:t></a:t>
            </a:r>
            <a:r>
              <a:rPr lang="de-DE">
                <a:latin typeface="Tahoma" charset="0"/>
              </a:rPr>
              <a:t> mit </a:t>
            </a:r>
            <a:r>
              <a:rPr lang="de-DE">
                <a:latin typeface="JoinFont" charset="0"/>
                <a:sym typeface="Symbol" charset="0"/>
              </a:rPr>
              <a:t>A</a:t>
            </a:r>
            <a:endParaRPr lang="de-DE">
              <a:latin typeface="Tahoma" charset="0"/>
            </a:endParaRPr>
          </a:p>
          <a:p>
            <a:pPr>
              <a:buFont typeface="Webdings" charset="0"/>
              <a:buNone/>
            </a:pPr>
            <a:r>
              <a:rPr lang="de-DE">
                <a:latin typeface="Tahoma" charset="0"/>
              </a:rPr>
              <a:t>	Die Projektionsliste </a:t>
            </a:r>
            <a:r>
              <a:rPr lang="de-DE" i="1">
                <a:latin typeface="Tahoma" charset="0"/>
              </a:rPr>
              <a:t>L</a:t>
            </a:r>
            <a:r>
              <a:rPr lang="de-DE">
                <a:latin typeface="Tahoma" charset="0"/>
              </a:rPr>
              <a:t> sei: </a:t>
            </a:r>
            <a:r>
              <a:rPr lang="de-DE" i="1">
                <a:latin typeface="Tahoma" charset="0"/>
              </a:rPr>
              <a:t>L </a:t>
            </a:r>
            <a:r>
              <a:rPr lang="de-DE">
                <a:latin typeface="Tahoma" charset="0"/>
              </a:rPr>
              <a:t>= {</a:t>
            </a:r>
            <a:r>
              <a:rPr lang="de-DE" i="1">
                <a:latin typeface="Tahoma" charset="0"/>
              </a:rPr>
              <a:t>A</a:t>
            </a:r>
            <a:r>
              <a:rPr lang="de-DE" baseline="-25000">
                <a:latin typeface="Tahoma" charset="0"/>
              </a:rPr>
              <a:t>1</a:t>
            </a:r>
            <a:r>
              <a:rPr lang="de-DE">
                <a:latin typeface="Tahoma" charset="0"/>
              </a:rPr>
              <a:t>,…,</a:t>
            </a:r>
            <a:r>
              <a:rPr lang="de-DE" i="1">
                <a:latin typeface="Tahoma" charset="0"/>
              </a:rPr>
              <a:t>A</a:t>
            </a:r>
            <a:r>
              <a:rPr lang="de-DE" i="1" baseline="-25000">
                <a:latin typeface="Tahoma" charset="0"/>
              </a:rPr>
              <a:t>n</a:t>
            </a:r>
            <a:r>
              <a:rPr lang="de-DE">
                <a:latin typeface="Tahoma" charset="0"/>
              </a:rPr>
              <a:t>, </a:t>
            </a:r>
            <a:r>
              <a:rPr lang="de-DE" i="1">
                <a:latin typeface="Tahoma" charset="0"/>
              </a:rPr>
              <a:t>B</a:t>
            </a:r>
            <a:r>
              <a:rPr lang="de-DE" baseline="-25000">
                <a:latin typeface="Tahoma" charset="0"/>
              </a:rPr>
              <a:t>1</a:t>
            </a:r>
            <a:r>
              <a:rPr lang="de-DE">
                <a:latin typeface="Tahoma" charset="0"/>
              </a:rPr>
              <a:t>,…,</a:t>
            </a:r>
            <a:r>
              <a:rPr lang="de-DE" i="1">
                <a:latin typeface="Tahoma" charset="0"/>
              </a:rPr>
              <a:t>B</a:t>
            </a:r>
            <a:r>
              <a:rPr lang="de-DE" i="1" baseline="-25000">
                <a:latin typeface="Tahoma" charset="0"/>
              </a:rPr>
              <a:t>m</a:t>
            </a:r>
            <a:r>
              <a:rPr lang="de-DE">
                <a:latin typeface="Tahoma" charset="0"/>
              </a:rPr>
              <a:t>}, wobei </a:t>
            </a:r>
            <a:r>
              <a:rPr lang="de-DE" i="1">
                <a:latin typeface="Tahoma" charset="0"/>
              </a:rPr>
              <a:t>A</a:t>
            </a:r>
            <a:r>
              <a:rPr lang="de-DE" i="1" baseline="-25000">
                <a:latin typeface="Tahoma" charset="0"/>
              </a:rPr>
              <a:t>i</a:t>
            </a:r>
            <a:r>
              <a:rPr lang="de-DE" i="1">
                <a:latin typeface="Tahoma" charset="0"/>
              </a:rPr>
              <a:t> </a:t>
            </a:r>
            <a:r>
              <a:rPr lang="de-DE">
                <a:latin typeface="Tahoma" charset="0"/>
              </a:rPr>
              <a:t>Attribute aus </a:t>
            </a:r>
            <a:r>
              <a:rPr lang="de-DE" i="1">
                <a:latin typeface="Tahoma" charset="0"/>
              </a:rPr>
              <a:t>R</a:t>
            </a:r>
            <a:r>
              <a:rPr lang="de-DE">
                <a:latin typeface="Tahoma" charset="0"/>
              </a:rPr>
              <a:t> und </a:t>
            </a:r>
            <a:r>
              <a:rPr lang="de-DE" i="1">
                <a:latin typeface="Tahoma" charset="0"/>
              </a:rPr>
              <a:t>B</a:t>
            </a:r>
            <a:r>
              <a:rPr lang="de-DE" i="1" baseline="-25000">
                <a:latin typeface="Tahoma" charset="0"/>
              </a:rPr>
              <a:t>i</a:t>
            </a:r>
            <a:r>
              <a:rPr lang="de-DE">
                <a:latin typeface="Tahoma" charset="0"/>
              </a:rPr>
              <a:t> Attribute aus </a:t>
            </a:r>
            <a:r>
              <a:rPr lang="de-DE" i="1">
                <a:latin typeface="Tahoma" charset="0"/>
              </a:rPr>
              <a:t>S</a:t>
            </a:r>
            <a:r>
              <a:rPr lang="de-DE">
                <a:latin typeface="Tahoma" charset="0"/>
              </a:rPr>
              <a:t> seien. Falls sich das Joinprädikat </a:t>
            </a:r>
            <a:r>
              <a:rPr lang="de-DE" i="1">
                <a:latin typeface="Tahoma" charset="0"/>
              </a:rPr>
              <a:t>c</a:t>
            </a:r>
            <a:r>
              <a:rPr lang="de-DE">
                <a:latin typeface="Tahoma" charset="0"/>
              </a:rPr>
              <a:t> nur auf Attribute aus </a:t>
            </a:r>
            <a:r>
              <a:rPr lang="de-DE" i="1">
                <a:latin typeface="Tahoma" charset="0"/>
              </a:rPr>
              <a:t>L</a:t>
            </a:r>
            <a:r>
              <a:rPr lang="de-DE">
                <a:latin typeface="Tahoma" charset="0"/>
              </a:rPr>
              <a:t> bezieht, gilt folgende Umformung:</a:t>
            </a:r>
          </a:p>
          <a:p>
            <a:pPr>
              <a:buFont typeface="Webdings" charset="0"/>
              <a:buNone/>
            </a:pPr>
            <a:r>
              <a:rPr lang="de-DE">
                <a:solidFill>
                  <a:srgbClr val="000000"/>
                </a:solidFill>
                <a:latin typeface="Tahoma" charset="0"/>
                <a:sym typeface="Symbol" charset="0"/>
              </a:rPr>
              <a:t>		</a:t>
            </a:r>
            <a:r>
              <a:rPr lang="de-DE" i="1" baseline="-25000">
                <a:latin typeface="Tahoma" charset="0"/>
              </a:rPr>
              <a:t>L </a:t>
            </a:r>
            <a:r>
              <a:rPr lang="de-DE">
                <a:latin typeface="Tahoma" charset="0"/>
              </a:rPr>
              <a:t>(R</a:t>
            </a:r>
            <a:r>
              <a:rPr lang="de-DE">
                <a:solidFill>
                  <a:schemeClr val="folHlink"/>
                </a:solidFill>
                <a:latin typeface="Tahoma" charset="0"/>
              </a:rPr>
              <a:t> </a:t>
            </a:r>
            <a:r>
              <a:rPr lang="de-DE">
                <a:latin typeface="JoinFont" charset="0"/>
                <a:sym typeface="Symbol" charset="0"/>
              </a:rPr>
              <a:t>A</a:t>
            </a:r>
            <a:r>
              <a:rPr lang="de-DE">
                <a:solidFill>
                  <a:schemeClr val="folHlink"/>
                </a:solidFill>
                <a:latin typeface="Tahoma" charset="0"/>
              </a:rPr>
              <a:t> </a:t>
            </a:r>
            <a:r>
              <a:rPr lang="de-DE" i="1" baseline="-25000">
                <a:latin typeface="Tahoma" charset="0"/>
              </a:rPr>
              <a:t>c</a:t>
            </a:r>
            <a:r>
              <a:rPr lang="de-DE">
                <a:latin typeface="Tahoma" charset="0"/>
              </a:rPr>
              <a:t> </a:t>
            </a:r>
            <a:r>
              <a:rPr lang="de-DE" i="1">
                <a:latin typeface="Tahoma" charset="0"/>
              </a:rPr>
              <a:t>S</a:t>
            </a:r>
            <a:r>
              <a:rPr lang="de-DE">
                <a:latin typeface="Tahoma" charset="0"/>
              </a:rPr>
              <a:t>) </a:t>
            </a:r>
            <a:r>
              <a:rPr lang="de-DE">
                <a:latin typeface="Tahoma" charset="0"/>
                <a:sym typeface="Symbol" charset="0"/>
              </a:rPr>
              <a:t></a:t>
            </a:r>
            <a:r>
              <a:rPr lang="de-DE">
                <a:latin typeface="Tahoma" charset="0"/>
              </a:rPr>
              <a:t> (</a:t>
            </a:r>
            <a:r>
              <a:rPr lang="de-DE">
                <a:solidFill>
                  <a:srgbClr val="000000"/>
                </a:solidFill>
                <a:latin typeface="Tahoma" charset="0"/>
                <a:sym typeface="Symbol" charset="0"/>
              </a:rPr>
              <a:t></a:t>
            </a:r>
            <a:r>
              <a:rPr lang="de-DE" i="1" baseline="-25000">
                <a:latin typeface="Tahoma" charset="0"/>
              </a:rPr>
              <a:t>A</a:t>
            </a:r>
            <a:r>
              <a:rPr lang="de-DE" sz="1800" baseline="-40000">
                <a:latin typeface="Tahoma" charset="0"/>
              </a:rPr>
              <a:t>1</a:t>
            </a:r>
            <a:r>
              <a:rPr lang="de-DE" baseline="-25000">
                <a:latin typeface="Tahoma" charset="0"/>
              </a:rPr>
              <a:t>, …, </a:t>
            </a:r>
            <a:r>
              <a:rPr lang="de-DE" i="1" baseline="-25000">
                <a:latin typeface="Tahoma" charset="0"/>
              </a:rPr>
              <a:t>A</a:t>
            </a:r>
            <a:r>
              <a:rPr lang="de-DE" sz="1800" i="1" baseline="-40000">
                <a:latin typeface="Tahoma" charset="0"/>
              </a:rPr>
              <a:t>n</a:t>
            </a:r>
            <a:r>
              <a:rPr lang="de-DE">
                <a:latin typeface="Tahoma" charset="0"/>
              </a:rPr>
              <a:t> (</a:t>
            </a:r>
            <a:r>
              <a:rPr lang="de-DE" i="1">
                <a:latin typeface="Tahoma" charset="0"/>
              </a:rPr>
              <a:t>R</a:t>
            </a:r>
            <a:r>
              <a:rPr lang="de-DE">
                <a:latin typeface="Tahoma" charset="0"/>
              </a:rPr>
              <a:t>)) </a:t>
            </a:r>
            <a:r>
              <a:rPr lang="de-DE">
                <a:latin typeface="JoinFont" charset="0"/>
                <a:sym typeface="Symbol" charset="0"/>
              </a:rPr>
              <a:t>A</a:t>
            </a:r>
            <a:r>
              <a:rPr lang="de-DE">
                <a:latin typeface="Tahoma" charset="0"/>
              </a:rPr>
              <a:t> </a:t>
            </a:r>
            <a:r>
              <a:rPr lang="de-DE" i="1" baseline="-25000">
                <a:latin typeface="Tahoma" charset="0"/>
              </a:rPr>
              <a:t>c</a:t>
            </a:r>
            <a:r>
              <a:rPr lang="de-DE">
                <a:latin typeface="Tahoma" charset="0"/>
              </a:rPr>
              <a:t> (</a:t>
            </a:r>
            <a:r>
              <a:rPr lang="de-DE">
                <a:solidFill>
                  <a:srgbClr val="000000"/>
                </a:solidFill>
                <a:latin typeface="Tahoma" charset="0"/>
                <a:sym typeface="Symbol" charset="0"/>
              </a:rPr>
              <a:t></a:t>
            </a:r>
            <a:r>
              <a:rPr lang="de-DE" i="1" baseline="-25000">
                <a:latin typeface="Tahoma" charset="0"/>
              </a:rPr>
              <a:t>B</a:t>
            </a:r>
            <a:r>
              <a:rPr lang="de-DE" sz="1800" baseline="-40000">
                <a:latin typeface="Tahoma" charset="0"/>
              </a:rPr>
              <a:t>1</a:t>
            </a:r>
            <a:r>
              <a:rPr lang="de-DE" baseline="-25000">
                <a:latin typeface="Tahoma" charset="0"/>
              </a:rPr>
              <a:t>, …, </a:t>
            </a:r>
            <a:r>
              <a:rPr lang="de-DE" i="1" baseline="-25000">
                <a:latin typeface="Tahoma" charset="0"/>
              </a:rPr>
              <a:t>B</a:t>
            </a:r>
            <a:r>
              <a:rPr lang="de-DE" sz="1800" i="1" baseline="-40000">
                <a:latin typeface="Tahoma" charset="0"/>
              </a:rPr>
              <a:t>n</a:t>
            </a:r>
            <a:r>
              <a:rPr lang="de-DE">
                <a:latin typeface="Tahoma" charset="0"/>
              </a:rPr>
              <a:t> (</a:t>
            </a:r>
            <a:r>
              <a:rPr lang="de-DE" i="1">
                <a:latin typeface="Tahoma" charset="0"/>
              </a:rPr>
              <a:t>S</a:t>
            </a:r>
            <a:r>
              <a:rPr lang="de-DE">
                <a:latin typeface="Tahoma" charset="0"/>
              </a:rPr>
              <a:t>))</a:t>
            </a:r>
          </a:p>
          <a:p>
            <a:pPr>
              <a:buFont typeface="Webdings" charset="0"/>
              <a:buNone/>
            </a:pPr>
            <a:r>
              <a:rPr lang="de-DE">
                <a:latin typeface="Tahoma" charset="0"/>
              </a:rPr>
              <a:t>	Falls das Joinprädikat sich auf weitere Attribute, sagen wir </a:t>
            </a:r>
            <a:r>
              <a:rPr lang="de-DE" i="1">
                <a:latin typeface="Tahoma" charset="0"/>
              </a:rPr>
              <a:t>A</a:t>
            </a:r>
            <a:r>
              <a:rPr lang="de-DE" baseline="-25000">
                <a:latin typeface="Tahoma" charset="0"/>
              </a:rPr>
              <a:t>1</a:t>
            </a:r>
            <a:r>
              <a:rPr lang="de-DE" i="1">
                <a:latin typeface="Tahoma" charset="0"/>
              </a:rPr>
              <a:t>'</a:t>
            </a:r>
            <a:r>
              <a:rPr lang="de-DE">
                <a:latin typeface="Tahoma" charset="0"/>
              </a:rPr>
              <a:t>, …, </a:t>
            </a:r>
            <a:r>
              <a:rPr lang="de-DE" i="1">
                <a:latin typeface="Tahoma" charset="0"/>
              </a:rPr>
              <a:t>A</a:t>
            </a:r>
            <a:r>
              <a:rPr lang="de-DE" i="1" baseline="-25000">
                <a:latin typeface="Tahoma" charset="0"/>
              </a:rPr>
              <a:t>p</a:t>
            </a:r>
            <a:r>
              <a:rPr lang="de-DE" i="1">
                <a:latin typeface="Tahoma" charset="0"/>
              </a:rPr>
              <a:t>'</a:t>
            </a:r>
            <a:r>
              <a:rPr lang="de-DE">
                <a:latin typeface="Tahoma" charset="0"/>
              </a:rPr>
              <a:t>, aus </a:t>
            </a:r>
            <a:r>
              <a:rPr lang="de-DE" i="1">
                <a:latin typeface="Tahoma" charset="0"/>
              </a:rPr>
              <a:t>R</a:t>
            </a:r>
            <a:r>
              <a:rPr lang="de-DE">
                <a:latin typeface="Tahoma" charset="0"/>
              </a:rPr>
              <a:t> und </a:t>
            </a:r>
            <a:r>
              <a:rPr lang="de-DE" i="1">
                <a:latin typeface="Tahoma" charset="0"/>
              </a:rPr>
              <a:t>B</a:t>
            </a:r>
            <a:r>
              <a:rPr lang="de-DE" baseline="-25000">
                <a:latin typeface="Tahoma" charset="0"/>
              </a:rPr>
              <a:t>1</a:t>
            </a:r>
            <a:r>
              <a:rPr lang="de-DE" i="1">
                <a:latin typeface="Tahoma" charset="0"/>
              </a:rPr>
              <a:t>'</a:t>
            </a:r>
            <a:r>
              <a:rPr lang="de-DE">
                <a:latin typeface="Tahoma" charset="0"/>
              </a:rPr>
              <a:t>, …, </a:t>
            </a:r>
            <a:r>
              <a:rPr lang="de-DE" i="1">
                <a:latin typeface="Tahoma" charset="0"/>
              </a:rPr>
              <a:t>B</a:t>
            </a:r>
            <a:r>
              <a:rPr lang="de-DE" i="1" baseline="-25000">
                <a:latin typeface="Tahoma" charset="0"/>
              </a:rPr>
              <a:t>q</a:t>
            </a:r>
            <a:r>
              <a:rPr lang="de-DE" i="1">
                <a:latin typeface="Tahoma" charset="0"/>
              </a:rPr>
              <a:t>'</a:t>
            </a:r>
            <a:r>
              <a:rPr lang="de-DE">
                <a:latin typeface="Tahoma" charset="0"/>
              </a:rPr>
              <a:t> aus </a:t>
            </a:r>
            <a:r>
              <a:rPr lang="de-DE" i="1">
                <a:latin typeface="Tahoma" charset="0"/>
              </a:rPr>
              <a:t>S</a:t>
            </a:r>
            <a:r>
              <a:rPr lang="de-DE">
                <a:latin typeface="Tahoma" charset="0"/>
              </a:rPr>
              <a:t> bezieht, müssen diese für die Join-Operation erhalten bleiben und können erst danach  herausprojiziert werden:</a:t>
            </a:r>
          </a:p>
          <a:p>
            <a:pPr>
              <a:buFont typeface="Webdings" charset="0"/>
              <a:buNone/>
            </a:pPr>
            <a:r>
              <a:rPr lang="de-DE">
                <a:solidFill>
                  <a:srgbClr val="000000"/>
                </a:solidFill>
                <a:latin typeface="Tahoma" charset="0"/>
                <a:sym typeface="Symbol" charset="0"/>
              </a:rPr>
              <a:t>	</a:t>
            </a:r>
            <a:r>
              <a:rPr lang="de-DE" i="1" baseline="-25000">
                <a:latin typeface="Tahoma" charset="0"/>
              </a:rPr>
              <a:t>L </a:t>
            </a:r>
            <a:r>
              <a:rPr lang="de-DE">
                <a:latin typeface="Tahoma" charset="0"/>
              </a:rPr>
              <a:t>(R</a:t>
            </a:r>
            <a:r>
              <a:rPr lang="de-DE">
                <a:solidFill>
                  <a:schemeClr val="folHlink"/>
                </a:solidFill>
                <a:latin typeface="Tahoma" charset="0"/>
              </a:rPr>
              <a:t> </a:t>
            </a:r>
            <a:r>
              <a:rPr lang="de-DE">
                <a:latin typeface="JoinFont" charset="0"/>
                <a:sym typeface="Symbol" charset="0"/>
              </a:rPr>
              <a:t>A</a:t>
            </a:r>
            <a:r>
              <a:rPr lang="de-DE">
                <a:solidFill>
                  <a:schemeClr val="folHlink"/>
                </a:solidFill>
                <a:latin typeface="Tahoma" charset="0"/>
              </a:rPr>
              <a:t> </a:t>
            </a:r>
            <a:r>
              <a:rPr lang="de-DE" i="1" baseline="-25000">
                <a:latin typeface="Tahoma" charset="0"/>
              </a:rPr>
              <a:t>c</a:t>
            </a:r>
            <a:r>
              <a:rPr lang="de-DE">
                <a:latin typeface="Tahoma" charset="0"/>
              </a:rPr>
              <a:t> </a:t>
            </a:r>
            <a:r>
              <a:rPr lang="de-DE" i="1">
                <a:latin typeface="Tahoma" charset="0"/>
              </a:rPr>
              <a:t>S</a:t>
            </a:r>
            <a:r>
              <a:rPr lang="de-DE">
                <a:latin typeface="Tahoma" charset="0"/>
              </a:rPr>
              <a:t>) </a:t>
            </a:r>
            <a:r>
              <a:rPr lang="de-DE">
                <a:latin typeface="Tahoma" charset="0"/>
                <a:sym typeface="Symbol" charset="0"/>
              </a:rPr>
              <a:t> </a:t>
            </a:r>
            <a:r>
              <a:rPr lang="de-DE">
                <a:solidFill>
                  <a:srgbClr val="000000"/>
                </a:solidFill>
                <a:latin typeface="Tahoma" charset="0"/>
                <a:sym typeface="Symbol" charset="0"/>
              </a:rPr>
              <a:t></a:t>
            </a:r>
            <a:r>
              <a:rPr lang="de-DE" i="1" baseline="-25000">
                <a:latin typeface="Tahoma" charset="0"/>
              </a:rPr>
              <a:t>L</a:t>
            </a:r>
            <a:r>
              <a:rPr lang="de-DE">
                <a:latin typeface="Tahoma" charset="0"/>
              </a:rPr>
              <a:t> (</a:t>
            </a:r>
            <a:r>
              <a:rPr lang="de-DE">
                <a:solidFill>
                  <a:srgbClr val="000000"/>
                </a:solidFill>
                <a:latin typeface="Tahoma" charset="0"/>
                <a:sym typeface="Symbol" charset="0"/>
              </a:rPr>
              <a:t></a:t>
            </a:r>
            <a:r>
              <a:rPr lang="de-DE" i="1" baseline="-25000">
                <a:latin typeface="Tahoma" charset="0"/>
              </a:rPr>
              <a:t>A</a:t>
            </a:r>
            <a:r>
              <a:rPr lang="de-DE" sz="1800" baseline="-40000">
                <a:latin typeface="Tahoma" charset="0"/>
              </a:rPr>
              <a:t>1</a:t>
            </a:r>
            <a:r>
              <a:rPr lang="de-DE" baseline="-25000">
                <a:latin typeface="Tahoma" charset="0"/>
              </a:rPr>
              <a:t>, …, </a:t>
            </a:r>
            <a:r>
              <a:rPr lang="de-DE" i="1" baseline="-25000">
                <a:latin typeface="Tahoma" charset="0"/>
              </a:rPr>
              <a:t>A</a:t>
            </a:r>
            <a:r>
              <a:rPr lang="de-DE" sz="1800" i="1" baseline="-40000">
                <a:latin typeface="Tahoma" charset="0"/>
              </a:rPr>
              <a:t>n</a:t>
            </a:r>
            <a:r>
              <a:rPr lang="de-DE" baseline="-25000">
                <a:latin typeface="Tahoma" charset="0"/>
              </a:rPr>
              <a:t>, </a:t>
            </a:r>
            <a:r>
              <a:rPr lang="de-DE" i="1" baseline="-25000">
                <a:latin typeface="Tahoma" charset="0"/>
              </a:rPr>
              <a:t>A</a:t>
            </a:r>
            <a:r>
              <a:rPr lang="de-DE" sz="1800" baseline="-40000">
                <a:latin typeface="Tahoma" charset="0"/>
              </a:rPr>
              <a:t>1</a:t>
            </a:r>
            <a:r>
              <a:rPr lang="ja-JP" altLang="de-DE" sz="1800" i="1" baseline="-25000">
                <a:latin typeface="Tahoma" charset="0"/>
              </a:rPr>
              <a:t>‘</a:t>
            </a:r>
            <a:r>
              <a:rPr lang="de-DE" altLang="ja-JP" baseline="-25000">
                <a:latin typeface="Tahoma" charset="0"/>
              </a:rPr>
              <a:t>, …, </a:t>
            </a:r>
            <a:r>
              <a:rPr lang="de-DE" altLang="ja-JP" i="1" baseline="-25000">
                <a:latin typeface="Tahoma" charset="0"/>
              </a:rPr>
              <a:t>A</a:t>
            </a:r>
            <a:r>
              <a:rPr lang="de-DE" altLang="ja-JP" sz="1800" i="1" baseline="-40000">
                <a:latin typeface="Tahoma" charset="0"/>
              </a:rPr>
              <a:t>n </a:t>
            </a:r>
            <a:r>
              <a:rPr lang="ja-JP" altLang="de-DE" sz="1800" i="1" baseline="-25000">
                <a:latin typeface="Tahoma" charset="0"/>
              </a:rPr>
              <a:t>‘</a:t>
            </a:r>
            <a:r>
              <a:rPr lang="de-DE" altLang="ja-JP">
                <a:latin typeface="Tahoma" charset="0"/>
              </a:rPr>
              <a:t> (</a:t>
            </a:r>
            <a:r>
              <a:rPr lang="de-DE" altLang="ja-JP" i="1">
                <a:latin typeface="Tahoma" charset="0"/>
              </a:rPr>
              <a:t>R</a:t>
            </a:r>
            <a:r>
              <a:rPr lang="de-DE" altLang="ja-JP">
                <a:latin typeface="Tahoma" charset="0"/>
              </a:rPr>
              <a:t>)</a:t>
            </a:r>
          </a:p>
          <a:p>
            <a:pPr>
              <a:buFont typeface="Webdings" charset="0"/>
              <a:buNone/>
            </a:pPr>
            <a:r>
              <a:rPr lang="de-DE">
                <a:latin typeface="Tahoma" charset="0"/>
              </a:rPr>
              <a:t>				 </a:t>
            </a:r>
            <a:r>
              <a:rPr lang="de-DE">
                <a:latin typeface="JoinFont" charset="0"/>
                <a:sym typeface="Symbol" charset="0"/>
              </a:rPr>
              <a:t>A</a:t>
            </a:r>
            <a:r>
              <a:rPr lang="de-DE">
                <a:latin typeface="Tahoma" charset="0"/>
              </a:rPr>
              <a:t> </a:t>
            </a:r>
            <a:r>
              <a:rPr lang="de-DE" i="1" baseline="-25000">
                <a:latin typeface="Tahoma" charset="0"/>
              </a:rPr>
              <a:t>c </a:t>
            </a:r>
            <a:r>
              <a:rPr lang="de-DE">
                <a:latin typeface="Tahoma" charset="0"/>
              </a:rPr>
              <a:t> </a:t>
            </a:r>
            <a:r>
              <a:rPr lang="de-DE">
                <a:solidFill>
                  <a:srgbClr val="000000"/>
                </a:solidFill>
                <a:latin typeface="Tahoma" charset="0"/>
                <a:sym typeface="Symbol" charset="0"/>
              </a:rPr>
              <a:t></a:t>
            </a:r>
            <a:r>
              <a:rPr lang="de-DE" i="1" baseline="-25000">
                <a:latin typeface="Tahoma" charset="0"/>
              </a:rPr>
              <a:t>B</a:t>
            </a:r>
            <a:r>
              <a:rPr lang="de-DE" sz="1800" baseline="-40000">
                <a:latin typeface="Tahoma" charset="0"/>
              </a:rPr>
              <a:t>1</a:t>
            </a:r>
            <a:r>
              <a:rPr lang="de-DE" baseline="-25000">
                <a:latin typeface="Tahoma" charset="0"/>
              </a:rPr>
              <a:t>, …, B</a:t>
            </a:r>
            <a:r>
              <a:rPr lang="de-DE" sz="1800" i="1" baseline="-40000">
                <a:latin typeface="Tahoma" charset="0"/>
              </a:rPr>
              <a:t>n</a:t>
            </a:r>
            <a:r>
              <a:rPr lang="de-DE" baseline="-25000">
                <a:latin typeface="Tahoma" charset="0"/>
              </a:rPr>
              <a:t>, B</a:t>
            </a:r>
            <a:r>
              <a:rPr lang="de-DE" sz="1800" baseline="-40000">
                <a:latin typeface="Tahoma" charset="0"/>
              </a:rPr>
              <a:t>1</a:t>
            </a:r>
            <a:r>
              <a:rPr lang="ja-JP" altLang="de-DE" sz="1800" i="1" baseline="-25000">
                <a:latin typeface="Tahoma" charset="0"/>
              </a:rPr>
              <a:t>‘</a:t>
            </a:r>
            <a:r>
              <a:rPr lang="de-DE" altLang="ja-JP" baseline="-25000">
                <a:latin typeface="Tahoma" charset="0"/>
              </a:rPr>
              <a:t>, …, </a:t>
            </a:r>
            <a:r>
              <a:rPr lang="de-DE" altLang="ja-JP" i="1" baseline="-25000">
                <a:latin typeface="Tahoma" charset="0"/>
              </a:rPr>
              <a:t>B</a:t>
            </a:r>
            <a:r>
              <a:rPr lang="de-DE" altLang="ja-JP" sz="1800" i="1" baseline="-40000">
                <a:latin typeface="Tahoma" charset="0"/>
              </a:rPr>
              <a:t>n </a:t>
            </a:r>
            <a:r>
              <a:rPr lang="ja-JP" altLang="de-DE" sz="1800" i="1" baseline="-25000">
                <a:latin typeface="Tahoma" charset="0"/>
              </a:rPr>
              <a:t>‘</a:t>
            </a:r>
            <a:r>
              <a:rPr lang="de-DE" altLang="ja-JP">
                <a:latin typeface="Tahoma" charset="0"/>
              </a:rPr>
              <a:t> (</a:t>
            </a:r>
            <a:r>
              <a:rPr lang="de-DE" altLang="ja-JP" i="1">
                <a:latin typeface="Tahoma" charset="0"/>
              </a:rPr>
              <a:t>R</a:t>
            </a:r>
            <a:r>
              <a:rPr lang="de-DE" altLang="ja-JP">
                <a:latin typeface="Tahoma" charset="0"/>
              </a:rPr>
              <a:t>)) </a:t>
            </a:r>
          </a:p>
          <a:p>
            <a:pPr>
              <a:buFont typeface="Webdings" charset="0"/>
              <a:buNone/>
            </a:pPr>
            <a:r>
              <a:rPr lang="de-DE">
                <a:latin typeface="Tahoma" charset="0"/>
              </a:rPr>
              <a:t>	Für die </a:t>
            </a:r>
            <a:r>
              <a:rPr lang="de-DE">
                <a:latin typeface="Tahoma" charset="0"/>
                <a:sym typeface="Euclid Symbol" charset="0"/>
              </a:rPr>
              <a:t>X</a:t>
            </a:r>
            <a:r>
              <a:rPr lang="de-DE">
                <a:latin typeface="Tahoma" charset="0"/>
              </a:rPr>
              <a:t>-Operation gibt es kein Prädikat, so dass die Einschränkung entfällt.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01613"/>
            <a:ext cx="9144000" cy="941387"/>
          </a:xfrm>
          <a:noFill/>
        </p:spPr>
        <p:txBody>
          <a:bodyPr lIns="90488" tIns="44450" rIns="90488" bIns="44450"/>
          <a:lstStyle/>
          <a:p>
            <a:r>
              <a:rPr lang="de-DE" sz="3200">
                <a:latin typeface="Arial Black" charset="0"/>
              </a:rPr>
              <a:t>Äquivalenzerhaltende Transformationsregeln</a:t>
            </a:r>
            <a:endParaRPr lang="de-DE">
              <a:latin typeface="Arial Black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AA12D13-A256-5B42-BE5F-B9B95FC0F9B6}" type="slidenum">
              <a:rPr lang="en-US" sz="1400">
                <a:solidFill>
                  <a:srgbClr val="CC66FF"/>
                </a:solidFill>
              </a:rPr>
              <a:pPr/>
              <a:t>90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Illustration: Externes Sortieren</a:t>
            </a:r>
          </a:p>
        </p:txBody>
      </p:sp>
      <p:sp>
        <p:nvSpPr>
          <p:cNvPr id="182275" name="AutoShape 3"/>
          <p:cNvSpPr>
            <a:spLocks noChangeArrowheads="1"/>
          </p:cNvSpPr>
          <p:nvPr/>
        </p:nvSpPr>
        <p:spPr bwMode="auto">
          <a:xfrm>
            <a:off x="457200" y="13716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>
                <a:latin typeface="Times New Roman" charset="0"/>
              </a:rPr>
              <a:t>2</a:t>
            </a:r>
          </a:p>
          <a:p>
            <a:r>
              <a:rPr lang="de-DE" sz="2800">
                <a:latin typeface="Times New Roman" charset="0"/>
              </a:rPr>
              <a:t>3</a:t>
            </a:r>
          </a:p>
          <a:p>
            <a:r>
              <a:rPr lang="de-DE" sz="2800">
                <a:latin typeface="Times New Roman" charset="0"/>
              </a:rPr>
              <a:t>5</a:t>
            </a:r>
          </a:p>
          <a:p>
            <a:r>
              <a:rPr lang="de-DE" sz="2800">
                <a:latin typeface="Times New Roman" charset="0"/>
              </a:rPr>
              <a:t>13</a:t>
            </a: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</p:txBody>
      </p:sp>
      <p:sp>
        <p:nvSpPr>
          <p:cNvPr id="182276" name="Rectangle 4"/>
          <p:cNvSpPr>
            <a:spLocks noChangeArrowheads="1"/>
          </p:cNvSpPr>
          <p:nvPr/>
        </p:nvSpPr>
        <p:spPr bwMode="auto">
          <a:xfrm>
            <a:off x="3505200" y="2438400"/>
            <a:ext cx="1143000" cy="6858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17</a:t>
            </a:r>
          </a:p>
        </p:txBody>
      </p:sp>
      <p:sp>
        <p:nvSpPr>
          <p:cNvPr id="182277" name="AutoShape 5"/>
          <p:cNvSpPr>
            <a:spLocks noChangeArrowheads="1"/>
          </p:cNvSpPr>
          <p:nvPr/>
        </p:nvSpPr>
        <p:spPr bwMode="auto">
          <a:xfrm>
            <a:off x="6858000" y="12954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3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17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97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5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16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27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2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13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99</a:t>
            </a:r>
          </a:p>
        </p:txBody>
      </p:sp>
      <p:sp>
        <p:nvSpPr>
          <p:cNvPr id="182278" name="Rectangle 6"/>
          <p:cNvSpPr>
            <a:spLocks noChangeArrowheads="1"/>
          </p:cNvSpPr>
          <p:nvPr/>
        </p:nvSpPr>
        <p:spPr bwMode="auto">
          <a:xfrm>
            <a:off x="3505200" y="3124200"/>
            <a:ext cx="1143000" cy="6858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3600">
                <a:latin typeface="Times New Roman" charset="0"/>
              </a:rPr>
              <a:t>16</a:t>
            </a:r>
          </a:p>
        </p:txBody>
      </p:sp>
      <p:sp>
        <p:nvSpPr>
          <p:cNvPr id="182279" name="Rectangle 7"/>
          <p:cNvSpPr>
            <a:spLocks noChangeArrowheads="1"/>
          </p:cNvSpPr>
          <p:nvPr/>
        </p:nvSpPr>
        <p:spPr bwMode="auto">
          <a:xfrm>
            <a:off x="3505200" y="3810000"/>
            <a:ext cx="1143000" cy="6858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3600">
                <a:latin typeface="Times New Roman" charset="0"/>
              </a:rPr>
              <a:t>13</a:t>
            </a:r>
          </a:p>
        </p:txBody>
      </p:sp>
      <p:sp>
        <p:nvSpPr>
          <p:cNvPr id="182280" name="Rectangle 8"/>
          <p:cNvSpPr>
            <a:spLocks noChangeArrowheads="1"/>
          </p:cNvSpPr>
          <p:nvPr/>
        </p:nvSpPr>
        <p:spPr bwMode="auto">
          <a:xfrm>
            <a:off x="7010400" y="1981200"/>
            <a:ext cx="762000" cy="14478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2281" name="AutoShape 9"/>
          <p:cNvSpPr>
            <a:spLocks noChangeArrowheads="1"/>
          </p:cNvSpPr>
          <p:nvPr/>
        </p:nvSpPr>
        <p:spPr bwMode="auto">
          <a:xfrm>
            <a:off x="7772400" y="2133600"/>
            <a:ext cx="1371600" cy="6096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 sz="3200">
                <a:latin typeface="Times New Roman" charset="0"/>
              </a:rPr>
              <a:t>run</a:t>
            </a:r>
          </a:p>
        </p:txBody>
      </p:sp>
      <p:sp>
        <p:nvSpPr>
          <p:cNvPr id="182282" name="Rectangle 10"/>
          <p:cNvSpPr>
            <a:spLocks noChangeArrowheads="1"/>
          </p:cNvSpPr>
          <p:nvPr/>
        </p:nvSpPr>
        <p:spPr bwMode="auto">
          <a:xfrm>
            <a:off x="7010400" y="3429000"/>
            <a:ext cx="762000" cy="13716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2283" name="Rectangle 11"/>
          <p:cNvSpPr>
            <a:spLocks noChangeArrowheads="1"/>
          </p:cNvSpPr>
          <p:nvPr/>
        </p:nvSpPr>
        <p:spPr bwMode="auto">
          <a:xfrm>
            <a:off x="7010400" y="4800600"/>
            <a:ext cx="762000" cy="13716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2284" name="Line 12"/>
          <p:cNvSpPr>
            <a:spLocks noChangeShapeType="1"/>
          </p:cNvSpPr>
          <p:nvPr/>
        </p:nvSpPr>
        <p:spPr bwMode="auto">
          <a:xfrm flipH="1">
            <a:off x="4648200" y="2667000"/>
            <a:ext cx="2514600" cy="762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2285" name="Line 13"/>
          <p:cNvSpPr>
            <a:spLocks noChangeShapeType="1"/>
          </p:cNvSpPr>
          <p:nvPr/>
        </p:nvSpPr>
        <p:spPr bwMode="auto">
          <a:xfrm flipH="1" flipV="1">
            <a:off x="4648200" y="3505200"/>
            <a:ext cx="2438400" cy="5334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2286" name="Line 14"/>
          <p:cNvSpPr>
            <a:spLocks noChangeShapeType="1"/>
          </p:cNvSpPr>
          <p:nvPr/>
        </p:nvSpPr>
        <p:spPr bwMode="auto">
          <a:xfrm flipH="1" flipV="1">
            <a:off x="4648200" y="4191000"/>
            <a:ext cx="2438400" cy="12192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2287" name="Line 15"/>
          <p:cNvSpPr>
            <a:spLocks noChangeShapeType="1"/>
          </p:cNvSpPr>
          <p:nvPr/>
        </p:nvSpPr>
        <p:spPr bwMode="auto">
          <a:xfrm flipH="1" flipV="1">
            <a:off x="1295400" y="3505200"/>
            <a:ext cx="2438400" cy="6858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76E16A2-64F0-C440-9B82-4B5EC00C35BF}" type="slidenum">
              <a:rPr lang="en-US" sz="1400">
                <a:solidFill>
                  <a:srgbClr val="CC66FF"/>
                </a:solidFill>
              </a:rPr>
              <a:pPr/>
              <a:t>91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Externes Sortieren: Merge mittels Heap/Priority Queue</a:t>
            </a:r>
          </a:p>
        </p:txBody>
      </p:sp>
      <p:sp>
        <p:nvSpPr>
          <p:cNvPr id="184323" name="AutoShape 3"/>
          <p:cNvSpPr>
            <a:spLocks noChangeArrowheads="1"/>
          </p:cNvSpPr>
          <p:nvPr/>
        </p:nvSpPr>
        <p:spPr bwMode="auto">
          <a:xfrm>
            <a:off x="457200" y="13716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sz="2800">
              <a:latin typeface="Times New Roman" charset="0"/>
            </a:endParaRPr>
          </a:p>
        </p:txBody>
      </p:sp>
      <p:sp>
        <p:nvSpPr>
          <p:cNvPr id="184324" name="AutoShape 4"/>
          <p:cNvSpPr>
            <a:spLocks noChangeArrowheads="1"/>
          </p:cNvSpPr>
          <p:nvPr/>
        </p:nvSpPr>
        <p:spPr bwMode="auto">
          <a:xfrm>
            <a:off x="6858000" y="12954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de-DE" sz="2800">
                <a:solidFill>
                  <a:srgbClr val="CC00FF"/>
                </a:solidFill>
                <a:latin typeface="Times New Roman" charset="0"/>
              </a:rPr>
              <a:t>3</a:t>
            </a:r>
          </a:p>
          <a:p>
            <a:pPr>
              <a:lnSpc>
                <a:spcPct val="110000"/>
              </a:lnSpc>
            </a:pPr>
            <a:r>
              <a:rPr lang="de-DE" sz="2800">
                <a:solidFill>
                  <a:srgbClr val="CC00FF"/>
                </a:solidFill>
                <a:latin typeface="Times New Roman" charset="0"/>
              </a:rPr>
              <a:t>17</a:t>
            </a:r>
          </a:p>
          <a:p>
            <a:pPr>
              <a:lnSpc>
                <a:spcPct val="110000"/>
              </a:lnSpc>
            </a:pPr>
            <a:r>
              <a:rPr lang="de-DE" sz="2800">
                <a:solidFill>
                  <a:srgbClr val="CC00FF"/>
                </a:solidFill>
                <a:latin typeface="Times New Roman" charset="0"/>
              </a:rPr>
              <a:t>97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5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16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27</a:t>
            </a:r>
          </a:p>
          <a:p>
            <a:pPr>
              <a:lnSpc>
                <a:spcPct val="110000"/>
              </a:lnSpc>
            </a:pPr>
            <a:r>
              <a:rPr lang="de-DE" sz="2800">
                <a:solidFill>
                  <a:srgbClr val="008000"/>
                </a:solidFill>
                <a:latin typeface="Times New Roman" charset="0"/>
              </a:rPr>
              <a:t>2</a:t>
            </a:r>
          </a:p>
          <a:p>
            <a:pPr>
              <a:lnSpc>
                <a:spcPct val="110000"/>
              </a:lnSpc>
            </a:pPr>
            <a:r>
              <a:rPr lang="de-DE" sz="2800">
                <a:solidFill>
                  <a:srgbClr val="008000"/>
                </a:solidFill>
                <a:latin typeface="Times New Roman" charset="0"/>
              </a:rPr>
              <a:t>13</a:t>
            </a:r>
          </a:p>
          <a:p>
            <a:pPr>
              <a:lnSpc>
                <a:spcPct val="110000"/>
              </a:lnSpc>
            </a:pPr>
            <a:r>
              <a:rPr lang="de-DE" sz="2800">
                <a:solidFill>
                  <a:srgbClr val="008000"/>
                </a:solidFill>
                <a:latin typeface="Times New Roman" charset="0"/>
              </a:rPr>
              <a:t>99</a:t>
            </a:r>
          </a:p>
        </p:txBody>
      </p:sp>
      <p:sp>
        <p:nvSpPr>
          <p:cNvPr id="184325" name="Text Box 5"/>
          <p:cNvSpPr txBox="1">
            <a:spLocks noChangeArrowheads="1"/>
          </p:cNvSpPr>
          <p:nvPr/>
        </p:nvSpPr>
        <p:spPr bwMode="auto">
          <a:xfrm>
            <a:off x="3441700" y="1543050"/>
            <a:ext cx="1200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3200">
                <a:latin typeface="Times New Roman" charset="0"/>
              </a:rPr>
              <a:t>merge</a:t>
            </a:r>
          </a:p>
        </p:txBody>
      </p:sp>
      <p:sp>
        <p:nvSpPr>
          <p:cNvPr id="184326" name="Rectangle 6"/>
          <p:cNvSpPr>
            <a:spLocks noChangeArrowheads="1"/>
          </p:cNvSpPr>
          <p:nvPr/>
        </p:nvSpPr>
        <p:spPr bwMode="auto">
          <a:xfrm>
            <a:off x="7010400" y="1981200"/>
            <a:ext cx="762000" cy="14478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4327" name="AutoShape 7"/>
          <p:cNvSpPr>
            <a:spLocks noChangeArrowheads="1"/>
          </p:cNvSpPr>
          <p:nvPr/>
        </p:nvSpPr>
        <p:spPr bwMode="auto">
          <a:xfrm>
            <a:off x="7772400" y="2133600"/>
            <a:ext cx="1371600" cy="6096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 sz="3200">
                <a:latin typeface="Times New Roman" charset="0"/>
              </a:rPr>
              <a:t>run</a:t>
            </a:r>
          </a:p>
        </p:txBody>
      </p:sp>
      <p:sp>
        <p:nvSpPr>
          <p:cNvPr id="184328" name="Rectangle 8"/>
          <p:cNvSpPr>
            <a:spLocks noChangeArrowheads="1"/>
          </p:cNvSpPr>
          <p:nvPr/>
        </p:nvSpPr>
        <p:spPr bwMode="auto">
          <a:xfrm>
            <a:off x="7010400" y="3429000"/>
            <a:ext cx="762000" cy="13716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4329" name="Rectangle 9"/>
          <p:cNvSpPr>
            <a:spLocks noChangeArrowheads="1"/>
          </p:cNvSpPr>
          <p:nvPr/>
        </p:nvSpPr>
        <p:spPr bwMode="auto">
          <a:xfrm>
            <a:off x="7010400" y="4800600"/>
            <a:ext cx="762000" cy="13716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4330" name="Oval 10"/>
          <p:cNvSpPr>
            <a:spLocks noChangeArrowheads="1"/>
          </p:cNvSpPr>
          <p:nvPr/>
        </p:nvSpPr>
        <p:spPr bwMode="auto">
          <a:xfrm>
            <a:off x="3657600" y="2514600"/>
            <a:ext cx="10668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solidFill>
                  <a:srgbClr val="CC00FF"/>
                </a:solidFill>
                <a:latin typeface="Times New Roman" charset="0"/>
              </a:rPr>
              <a:t>3</a:t>
            </a:r>
          </a:p>
        </p:txBody>
      </p:sp>
      <p:sp>
        <p:nvSpPr>
          <p:cNvPr id="184331" name="Oval 11"/>
          <p:cNvSpPr>
            <a:spLocks noChangeArrowheads="1"/>
          </p:cNvSpPr>
          <p:nvPr/>
        </p:nvSpPr>
        <p:spPr bwMode="auto">
          <a:xfrm>
            <a:off x="2667000" y="3581400"/>
            <a:ext cx="10668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5</a:t>
            </a:r>
          </a:p>
        </p:txBody>
      </p:sp>
      <p:sp>
        <p:nvSpPr>
          <p:cNvPr id="184332" name="Oval 12"/>
          <p:cNvSpPr>
            <a:spLocks noChangeArrowheads="1"/>
          </p:cNvSpPr>
          <p:nvPr/>
        </p:nvSpPr>
        <p:spPr bwMode="auto">
          <a:xfrm>
            <a:off x="4572000" y="3581400"/>
            <a:ext cx="10668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solidFill>
                  <a:srgbClr val="008000"/>
                </a:solidFill>
                <a:latin typeface="Times New Roman" charset="0"/>
              </a:rPr>
              <a:t>2</a:t>
            </a:r>
          </a:p>
        </p:txBody>
      </p:sp>
      <p:sp>
        <p:nvSpPr>
          <p:cNvPr id="184333" name="Line 13"/>
          <p:cNvSpPr>
            <a:spLocks noChangeShapeType="1"/>
          </p:cNvSpPr>
          <p:nvPr/>
        </p:nvSpPr>
        <p:spPr bwMode="auto">
          <a:xfrm flipH="1">
            <a:off x="3505200" y="3276600"/>
            <a:ext cx="381000" cy="3810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4334" name="Line 14"/>
          <p:cNvSpPr>
            <a:spLocks noChangeShapeType="1"/>
          </p:cNvSpPr>
          <p:nvPr/>
        </p:nvSpPr>
        <p:spPr bwMode="auto">
          <a:xfrm>
            <a:off x="4495800" y="3276600"/>
            <a:ext cx="381000" cy="3048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184335" name="AutoShape 15"/>
          <p:cNvCxnSpPr>
            <a:cxnSpLocks noChangeShapeType="1"/>
            <a:stCxn id="184326" idx="0"/>
            <a:endCxn id="184330" idx="0"/>
          </p:cNvCxnSpPr>
          <p:nvPr/>
        </p:nvCxnSpPr>
        <p:spPr bwMode="auto">
          <a:xfrm rot="-5400000" flipH="1" flipV="1">
            <a:off x="5524500" y="628650"/>
            <a:ext cx="533400" cy="3200400"/>
          </a:xfrm>
          <a:prstGeom prst="curvedConnector3">
            <a:avLst>
              <a:gd name="adj1" fmla="val -39287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336" name="AutoShape 16"/>
          <p:cNvCxnSpPr>
            <a:cxnSpLocks noChangeShapeType="1"/>
            <a:stCxn id="184328" idx="0"/>
            <a:endCxn id="184331" idx="7"/>
          </p:cNvCxnSpPr>
          <p:nvPr/>
        </p:nvCxnSpPr>
        <p:spPr bwMode="auto">
          <a:xfrm rot="-5400000" flipH="1" flipV="1">
            <a:off x="5347494" y="1640681"/>
            <a:ext cx="274638" cy="3813175"/>
          </a:xfrm>
          <a:prstGeom prst="curvedConnector3">
            <a:avLst>
              <a:gd name="adj1" fmla="val -49134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337" name="AutoShape 17"/>
          <p:cNvCxnSpPr>
            <a:cxnSpLocks noChangeShapeType="1"/>
            <a:stCxn id="184329" idx="0"/>
            <a:endCxn id="184332" idx="6"/>
          </p:cNvCxnSpPr>
          <p:nvPr/>
        </p:nvCxnSpPr>
        <p:spPr bwMode="auto">
          <a:xfrm rot="5400000" flipH="1">
            <a:off x="6134100" y="3524250"/>
            <a:ext cx="781050" cy="1733550"/>
          </a:xfrm>
          <a:prstGeom prst="curvedConnector2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FF3757D-87AB-C744-B9E2-00293062DDA6}" type="slidenum">
              <a:rPr lang="en-US" sz="1400">
                <a:solidFill>
                  <a:srgbClr val="CC66FF"/>
                </a:solidFill>
              </a:rPr>
              <a:pPr/>
              <a:t>92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Externes Sortieren: Merge mittels Heap/Priority Queue</a:t>
            </a:r>
          </a:p>
        </p:txBody>
      </p:sp>
      <p:sp>
        <p:nvSpPr>
          <p:cNvPr id="186371" name="AutoShape 3"/>
          <p:cNvSpPr>
            <a:spLocks noChangeArrowheads="1"/>
          </p:cNvSpPr>
          <p:nvPr/>
        </p:nvSpPr>
        <p:spPr bwMode="auto">
          <a:xfrm>
            <a:off x="457200" y="13716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sz="2800">
              <a:latin typeface="Times New Roman" charset="0"/>
            </a:endParaRPr>
          </a:p>
        </p:txBody>
      </p:sp>
      <p:sp>
        <p:nvSpPr>
          <p:cNvPr id="186372" name="AutoShape 4"/>
          <p:cNvSpPr>
            <a:spLocks noChangeArrowheads="1"/>
          </p:cNvSpPr>
          <p:nvPr/>
        </p:nvSpPr>
        <p:spPr bwMode="auto">
          <a:xfrm>
            <a:off x="6858000" y="12954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de-DE" sz="2800">
                <a:solidFill>
                  <a:srgbClr val="CC00FF"/>
                </a:solidFill>
                <a:latin typeface="Times New Roman" charset="0"/>
              </a:rPr>
              <a:t>3</a:t>
            </a:r>
          </a:p>
          <a:p>
            <a:pPr>
              <a:lnSpc>
                <a:spcPct val="110000"/>
              </a:lnSpc>
            </a:pPr>
            <a:r>
              <a:rPr lang="de-DE" sz="2800">
                <a:solidFill>
                  <a:srgbClr val="CC00FF"/>
                </a:solidFill>
                <a:latin typeface="Times New Roman" charset="0"/>
              </a:rPr>
              <a:t>17</a:t>
            </a:r>
          </a:p>
          <a:p>
            <a:pPr>
              <a:lnSpc>
                <a:spcPct val="110000"/>
              </a:lnSpc>
            </a:pPr>
            <a:r>
              <a:rPr lang="de-DE" sz="2800">
                <a:solidFill>
                  <a:srgbClr val="CC00FF"/>
                </a:solidFill>
                <a:latin typeface="Times New Roman" charset="0"/>
              </a:rPr>
              <a:t>97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5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16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27</a:t>
            </a:r>
          </a:p>
          <a:p>
            <a:pPr>
              <a:lnSpc>
                <a:spcPct val="110000"/>
              </a:lnSpc>
            </a:pPr>
            <a:r>
              <a:rPr lang="de-DE" sz="2800">
                <a:solidFill>
                  <a:srgbClr val="008000"/>
                </a:solidFill>
                <a:latin typeface="Times New Roman" charset="0"/>
              </a:rPr>
              <a:t>2</a:t>
            </a:r>
          </a:p>
          <a:p>
            <a:pPr>
              <a:lnSpc>
                <a:spcPct val="110000"/>
              </a:lnSpc>
            </a:pPr>
            <a:r>
              <a:rPr lang="de-DE" sz="2800">
                <a:solidFill>
                  <a:srgbClr val="008000"/>
                </a:solidFill>
                <a:latin typeface="Times New Roman" charset="0"/>
              </a:rPr>
              <a:t>13</a:t>
            </a:r>
          </a:p>
          <a:p>
            <a:pPr>
              <a:lnSpc>
                <a:spcPct val="110000"/>
              </a:lnSpc>
            </a:pPr>
            <a:r>
              <a:rPr lang="de-DE" sz="2800">
                <a:solidFill>
                  <a:srgbClr val="008000"/>
                </a:solidFill>
                <a:latin typeface="Times New Roman" charset="0"/>
              </a:rPr>
              <a:t>99</a:t>
            </a:r>
          </a:p>
        </p:txBody>
      </p:sp>
      <p:sp>
        <p:nvSpPr>
          <p:cNvPr id="186373" name="Text Box 5"/>
          <p:cNvSpPr txBox="1">
            <a:spLocks noChangeArrowheads="1"/>
          </p:cNvSpPr>
          <p:nvPr/>
        </p:nvSpPr>
        <p:spPr bwMode="auto">
          <a:xfrm>
            <a:off x="3441700" y="1543050"/>
            <a:ext cx="1200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3200">
                <a:latin typeface="Times New Roman" charset="0"/>
              </a:rPr>
              <a:t>merge</a:t>
            </a:r>
          </a:p>
        </p:txBody>
      </p:sp>
      <p:sp>
        <p:nvSpPr>
          <p:cNvPr id="186374" name="Rectangle 6"/>
          <p:cNvSpPr>
            <a:spLocks noChangeArrowheads="1"/>
          </p:cNvSpPr>
          <p:nvPr/>
        </p:nvSpPr>
        <p:spPr bwMode="auto">
          <a:xfrm>
            <a:off x="7010400" y="1981200"/>
            <a:ext cx="762000" cy="14478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6375" name="AutoShape 7"/>
          <p:cNvSpPr>
            <a:spLocks noChangeArrowheads="1"/>
          </p:cNvSpPr>
          <p:nvPr/>
        </p:nvSpPr>
        <p:spPr bwMode="auto">
          <a:xfrm>
            <a:off x="7772400" y="2133600"/>
            <a:ext cx="1371600" cy="6096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 sz="3200">
                <a:latin typeface="Times New Roman" charset="0"/>
              </a:rPr>
              <a:t>run</a:t>
            </a:r>
          </a:p>
        </p:txBody>
      </p:sp>
      <p:sp>
        <p:nvSpPr>
          <p:cNvPr id="186376" name="Rectangle 8"/>
          <p:cNvSpPr>
            <a:spLocks noChangeArrowheads="1"/>
          </p:cNvSpPr>
          <p:nvPr/>
        </p:nvSpPr>
        <p:spPr bwMode="auto">
          <a:xfrm>
            <a:off x="7010400" y="3429000"/>
            <a:ext cx="762000" cy="13716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6377" name="Rectangle 9"/>
          <p:cNvSpPr>
            <a:spLocks noChangeArrowheads="1"/>
          </p:cNvSpPr>
          <p:nvPr/>
        </p:nvSpPr>
        <p:spPr bwMode="auto">
          <a:xfrm>
            <a:off x="7010400" y="4800600"/>
            <a:ext cx="762000" cy="13716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6378" name="Oval 10"/>
          <p:cNvSpPr>
            <a:spLocks noChangeArrowheads="1"/>
          </p:cNvSpPr>
          <p:nvPr/>
        </p:nvSpPr>
        <p:spPr bwMode="auto">
          <a:xfrm>
            <a:off x="3657600" y="2514600"/>
            <a:ext cx="10668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solidFill>
                  <a:srgbClr val="008000"/>
                </a:solidFill>
                <a:latin typeface="Times New Roman" charset="0"/>
              </a:rPr>
              <a:t>2</a:t>
            </a:r>
          </a:p>
        </p:txBody>
      </p:sp>
      <p:sp>
        <p:nvSpPr>
          <p:cNvPr id="186379" name="Oval 11"/>
          <p:cNvSpPr>
            <a:spLocks noChangeArrowheads="1"/>
          </p:cNvSpPr>
          <p:nvPr/>
        </p:nvSpPr>
        <p:spPr bwMode="auto">
          <a:xfrm>
            <a:off x="2667000" y="3581400"/>
            <a:ext cx="10668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5</a:t>
            </a:r>
          </a:p>
        </p:txBody>
      </p:sp>
      <p:sp>
        <p:nvSpPr>
          <p:cNvPr id="186380" name="Oval 12"/>
          <p:cNvSpPr>
            <a:spLocks noChangeArrowheads="1"/>
          </p:cNvSpPr>
          <p:nvPr/>
        </p:nvSpPr>
        <p:spPr bwMode="auto">
          <a:xfrm>
            <a:off x="4572000" y="3581400"/>
            <a:ext cx="10668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solidFill>
                  <a:srgbClr val="CC00FF"/>
                </a:solidFill>
                <a:latin typeface="Times New Roman" charset="0"/>
              </a:rPr>
              <a:t>3</a:t>
            </a:r>
          </a:p>
        </p:txBody>
      </p:sp>
      <p:sp>
        <p:nvSpPr>
          <p:cNvPr id="186381" name="Line 13"/>
          <p:cNvSpPr>
            <a:spLocks noChangeShapeType="1"/>
          </p:cNvSpPr>
          <p:nvPr/>
        </p:nvSpPr>
        <p:spPr bwMode="auto">
          <a:xfrm flipH="1">
            <a:off x="3505200" y="3276600"/>
            <a:ext cx="381000" cy="3810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6382" name="Line 14"/>
          <p:cNvSpPr>
            <a:spLocks noChangeShapeType="1"/>
          </p:cNvSpPr>
          <p:nvPr/>
        </p:nvSpPr>
        <p:spPr bwMode="auto">
          <a:xfrm>
            <a:off x="4495800" y="3276600"/>
            <a:ext cx="381000" cy="3048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2BB30FB-EA64-6045-A3D6-E061E3EF75EA}" type="slidenum">
              <a:rPr lang="en-US" sz="1400">
                <a:solidFill>
                  <a:srgbClr val="CC66FF"/>
                </a:solidFill>
              </a:rPr>
              <a:pPr/>
              <a:t>93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Externes Sortieren: Merge mittels Heap/Priority Queue</a:t>
            </a:r>
          </a:p>
        </p:txBody>
      </p:sp>
      <p:sp>
        <p:nvSpPr>
          <p:cNvPr id="188419" name="AutoShape 3"/>
          <p:cNvSpPr>
            <a:spLocks noChangeArrowheads="1"/>
          </p:cNvSpPr>
          <p:nvPr/>
        </p:nvSpPr>
        <p:spPr bwMode="auto">
          <a:xfrm>
            <a:off x="457200" y="13716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>
                <a:latin typeface="Times New Roman" charset="0"/>
              </a:rPr>
              <a:t>2</a:t>
            </a: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</p:txBody>
      </p:sp>
      <p:sp>
        <p:nvSpPr>
          <p:cNvPr id="188420" name="AutoShape 4"/>
          <p:cNvSpPr>
            <a:spLocks noChangeArrowheads="1"/>
          </p:cNvSpPr>
          <p:nvPr/>
        </p:nvSpPr>
        <p:spPr bwMode="auto">
          <a:xfrm>
            <a:off x="6858000" y="12954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de-DE" sz="2800">
                <a:solidFill>
                  <a:srgbClr val="CC00FF"/>
                </a:solidFill>
                <a:latin typeface="Times New Roman" charset="0"/>
              </a:rPr>
              <a:t>3</a:t>
            </a:r>
          </a:p>
          <a:p>
            <a:pPr>
              <a:lnSpc>
                <a:spcPct val="110000"/>
              </a:lnSpc>
            </a:pPr>
            <a:r>
              <a:rPr lang="de-DE" sz="2800">
                <a:solidFill>
                  <a:srgbClr val="CC00FF"/>
                </a:solidFill>
                <a:latin typeface="Times New Roman" charset="0"/>
              </a:rPr>
              <a:t>17</a:t>
            </a:r>
          </a:p>
          <a:p>
            <a:pPr>
              <a:lnSpc>
                <a:spcPct val="110000"/>
              </a:lnSpc>
            </a:pPr>
            <a:r>
              <a:rPr lang="de-DE" sz="2800">
                <a:solidFill>
                  <a:srgbClr val="CC00FF"/>
                </a:solidFill>
                <a:latin typeface="Times New Roman" charset="0"/>
              </a:rPr>
              <a:t>97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5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16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27</a:t>
            </a:r>
          </a:p>
          <a:p>
            <a:pPr>
              <a:lnSpc>
                <a:spcPct val="110000"/>
              </a:lnSpc>
            </a:pPr>
            <a:r>
              <a:rPr lang="de-DE" sz="2800">
                <a:solidFill>
                  <a:srgbClr val="008000"/>
                </a:solidFill>
                <a:latin typeface="Times New Roman" charset="0"/>
              </a:rPr>
              <a:t>2</a:t>
            </a:r>
          </a:p>
          <a:p>
            <a:pPr>
              <a:lnSpc>
                <a:spcPct val="110000"/>
              </a:lnSpc>
            </a:pPr>
            <a:r>
              <a:rPr lang="de-DE" sz="2800">
                <a:solidFill>
                  <a:srgbClr val="008000"/>
                </a:solidFill>
                <a:latin typeface="Times New Roman" charset="0"/>
              </a:rPr>
              <a:t>13</a:t>
            </a:r>
          </a:p>
          <a:p>
            <a:pPr>
              <a:lnSpc>
                <a:spcPct val="110000"/>
              </a:lnSpc>
            </a:pPr>
            <a:r>
              <a:rPr lang="de-DE" sz="2800">
                <a:solidFill>
                  <a:srgbClr val="008000"/>
                </a:solidFill>
                <a:latin typeface="Times New Roman" charset="0"/>
              </a:rPr>
              <a:t>99</a:t>
            </a:r>
          </a:p>
        </p:txBody>
      </p:sp>
      <p:sp>
        <p:nvSpPr>
          <p:cNvPr id="188421" name="Rectangle 5"/>
          <p:cNvSpPr>
            <a:spLocks noChangeArrowheads="1"/>
          </p:cNvSpPr>
          <p:nvPr/>
        </p:nvSpPr>
        <p:spPr bwMode="auto">
          <a:xfrm>
            <a:off x="7010400" y="1981200"/>
            <a:ext cx="762000" cy="14478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8422" name="AutoShape 6"/>
          <p:cNvSpPr>
            <a:spLocks noChangeArrowheads="1"/>
          </p:cNvSpPr>
          <p:nvPr/>
        </p:nvSpPr>
        <p:spPr bwMode="auto">
          <a:xfrm>
            <a:off x="7772400" y="2133600"/>
            <a:ext cx="1371600" cy="6096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 sz="3200">
                <a:latin typeface="Times New Roman" charset="0"/>
              </a:rPr>
              <a:t>run</a:t>
            </a:r>
          </a:p>
        </p:txBody>
      </p:sp>
      <p:sp>
        <p:nvSpPr>
          <p:cNvPr id="188423" name="Rectangle 7"/>
          <p:cNvSpPr>
            <a:spLocks noChangeArrowheads="1"/>
          </p:cNvSpPr>
          <p:nvPr/>
        </p:nvSpPr>
        <p:spPr bwMode="auto">
          <a:xfrm>
            <a:off x="7010400" y="3429000"/>
            <a:ext cx="762000" cy="13716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8424" name="Rectangle 8"/>
          <p:cNvSpPr>
            <a:spLocks noChangeArrowheads="1"/>
          </p:cNvSpPr>
          <p:nvPr/>
        </p:nvSpPr>
        <p:spPr bwMode="auto">
          <a:xfrm>
            <a:off x="7010400" y="4800600"/>
            <a:ext cx="762000" cy="13716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8425" name="Oval 9"/>
          <p:cNvSpPr>
            <a:spLocks noChangeArrowheads="1"/>
          </p:cNvSpPr>
          <p:nvPr/>
        </p:nvSpPr>
        <p:spPr bwMode="auto">
          <a:xfrm>
            <a:off x="3657600" y="2514600"/>
            <a:ext cx="10668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solidFill>
                  <a:srgbClr val="008000"/>
                </a:solidFill>
                <a:latin typeface="Times New Roman" charset="0"/>
              </a:rPr>
              <a:t>2</a:t>
            </a:r>
          </a:p>
        </p:txBody>
      </p:sp>
      <p:sp>
        <p:nvSpPr>
          <p:cNvPr id="188426" name="Oval 10"/>
          <p:cNvSpPr>
            <a:spLocks noChangeArrowheads="1"/>
          </p:cNvSpPr>
          <p:nvPr/>
        </p:nvSpPr>
        <p:spPr bwMode="auto">
          <a:xfrm>
            <a:off x="2667000" y="3581400"/>
            <a:ext cx="10668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5</a:t>
            </a:r>
          </a:p>
        </p:txBody>
      </p:sp>
      <p:sp>
        <p:nvSpPr>
          <p:cNvPr id="188427" name="Oval 11"/>
          <p:cNvSpPr>
            <a:spLocks noChangeArrowheads="1"/>
          </p:cNvSpPr>
          <p:nvPr/>
        </p:nvSpPr>
        <p:spPr bwMode="auto">
          <a:xfrm>
            <a:off x="4572000" y="3581400"/>
            <a:ext cx="10668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solidFill>
                  <a:srgbClr val="CC00FF"/>
                </a:solidFill>
                <a:latin typeface="Times New Roman" charset="0"/>
              </a:rPr>
              <a:t>3</a:t>
            </a:r>
          </a:p>
        </p:txBody>
      </p:sp>
      <p:sp>
        <p:nvSpPr>
          <p:cNvPr id="188428" name="Line 12"/>
          <p:cNvSpPr>
            <a:spLocks noChangeShapeType="1"/>
          </p:cNvSpPr>
          <p:nvPr/>
        </p:nvSpPr>
        <p:spPr bwMode="auto">
          <a:xfrm flipH="1">
            <a:off x="3505200" y="3276600"/>
            <a:ext cx="381000" cy="3810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8429" name="Line 13"/>
          <p:cNvSpPr>
            <a:spLocks noChangeShapeType="1"/>
          </p:cNvSpPr>
          <p:nvPr/>
        </p:nvSpPr>
        <p:spPr bwMode="auto">
          <a:xfrm>
            <a:off x="4495800" y="3276600"/>
            <a:ext cx="381000" cy="3048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8430" name="Line 15"/>
          <p:cNvSpPr>
            <a:spLocks noChangeShapeType="1"/>
          </p:cNvSpPr>
          <p:nvPr/>
        </p:nvSpPr>
        <p:spPr bwMode="auto">
          <a:xfrm flipH="1" flipV="1">
            <a:off x="1219200" y="2133600"/>
            <a:ext cx="2667000" cy="6858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7B01651-B604-F144-8904-CF36EC50FDB1}" type="slidenum">
              <a:rPr lang="en-US" sz="1400">
                <a:solidFill>
                  <a:srgbClr val="CC66FF"/>
                </a:solidFill>
              </a:rPr>
              <a:pPr/>
              <a:t>94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Externes Sortieren: Merge mittels Heap/Priority Queue</a:t>
            </a:r>
          </a:p>
        </p:txBody>
      </p:sp>
      <p:sp>
        <p:nvSpPr>
          <p:cNvPr id="190467" name="AutoShape 3"/>
          <p:cNvSpPr>
            <a:spLocks noChangeArrowheads="1"/>
          </p:cNvSpPr>
          <p:nvPr/>
        </p:nvSpPr>
        <p:spPr bwMode="auto">
          <a:xfrm>
            <a:off x="457200" y="13716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>
                <a:solidFill>
                  <a:srgbClr val="008000"/>
                </a:solidFill>
                <a:latin typeface="Times New Roman" charset="0"/>
              </a:rPr>
              <a:t>2</a:t>
            </a: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</p:txBody>
      </p:sp>
      <p:sp>
        <p:nvSpPr>
          <p:cNvPr id="190468" name="AutoShape 4"/>
          <p:cNvSpPr>
            <a:spLocks noChangeArrowheads="1"/>
          </p:cNvSpPr>
          <p:nvPr/>
        </p:nvSpPr>
        <p:spPr bwMode="auto">
          <a:xfrm>
            <a:off x="6858000" y="12954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de-DE" sz="2800">
                <a:solidFill>
                  <a:srgbClr val="CC00FF"/>
                </a:solidFill>
                <a:latin typeface="Times New Roman" charset="0"/>
              </a:rPr>
              <a:t>3</a:t>
            </a:r>
          </a:p>
          <a:p>
            <a:pPr>
              <a:lnSpc>
                <a:spcPct val="110000"/>
              </a:lnSpc>
            </a:pPr>
            <a:r>
              <a:rPr lang="de-DE" sz="2800">
                <a:solidFill>
                  <a:srgbClr val="CC00FF"/>
                </a:solidFill>
                <a:latin typeface="Times New Roman" charset="0"/>
              </a:rPr>
              <a:t>17</a:t>
            </a:r>
          </a:p>
          <a:p>
            <a:pPr>
              <a:lnSpc>
                <a:spcPct val="110000"/>
              </a:lnSpc>
            </a:pPr>
            <a:r>
              <a:rPr lang="de-DE" sz="2800">
                <a:solidFill>
                  <a:srgbClr val="CC00FF"/>
                </a:solidFill>
                <a:latin typeface="Times New Roman" charset="0"/>
              </a:rPr>
              <a:t>97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5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16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27</a:t>
            </a:r>
          </a:p>
          <a:p>
            <a:pPr>
              <a:lnSpc>
                <a:spcPct val="110000"/>
              </a:lnSpc>
            </a:pPr>
            <a:r>
              <a:rPr lang="de-DE" sz="2800">
                <a:solidFill>
                  <a:srgbClr val="008000"/>
                </a:solidFill>
                <a:latin typeface="Times New Roman" charset="0"/>
              </a:rPr>
              <a:t>2</a:t>
            </a:r>
          </a:p>
          <a:p>
            <a:pPr>
              <a:lnSpc>
                <a:spcPct val="110000"/>
              </a:lnSpc>
            </a:pPr>
            <a:r>
              <a:rPr lang="de-DE" sz="2800">
                <a:solidFill>
                  <a:srgbClr val="008000"/>
                </a:solidFill>
                <a:latin typeface="Times New Roman" charset="0"/>
              </a:rPr>
              <a:t>13</a:t>
            </a:r>
          </a:p>
          <a:p>
            <a:pPr>
              <a:lnSpc>
                <a:spcPct val="110000"/>
              </a:lnSpc>
            </a:pPr>
            <a:r>
              <a:rPr lang="de-DE" sz="2800">
                <a:solidFill>
                  <a:srgbClr val="008000"/>
                </a:solidFill>
                <a:latin typeface="Times New Roman" charset="0"/>
              </a:rPr>
              <a:t>99</a:t>
            </a:r>
          </a:p>
        </p:txBody>
      </p:sp>
      <p:sp>
        <p:nvSpPr>
          <p:cNvPr id="190469" name="Rectangle 5"/>
          <p:cNvSpPr>
            <a:spLocks noChangeArrowheads="1"/>
          </p:cNvSpPr>
          <p:nvPr/>
        </p:nvSpPr>
        <p:spPr bwMode="auto">
          <a:xfrm>
            <a:off x="7010400" y="1981200"/>
            <a:ext cx="762000" cy="14478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0470" name="AutoShape 6"/>
          <p:cNvSpPr>
            <a:spLocks noChangeArrowheads="1"/>
          </p:cNvSpPr>
          <p:nvPr/>
        </p:nvSpPr>
        <p:spPr bwMode="auto">
          <a:xfrm>
            <a:off x="7772400" y="2133600"/>
            <a:ext cx="1371600" cy="6096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 sz="3200">
                <a:latin typeface="Times New Roman" charset="0"/>
              </a:rPr>
              <a:t>run</a:t>
            </a:r>
          </a:p>
        </p:txBody>
      </p:sp>
      <p:sp>
        <p:nvSpPr>
          <p:cNvPr id="190471" name="Rectangle 7"/>
          <p:cNvSpPr>
            <a:spLocks noChangeArrowheads="1"/>
          </p:cNvSpPr>
          <p:nvPr/>
        </p:nvSpPr>
        <p:spPr bwMode="auto">
          <a:xfrm>
            <a:off x="7010400" y="3429000"/>
            <a:ext cx="762000" cy="13716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0472" name="Rectangle 8"/>
          <p:cNvSpPr>
            <a:spLocks noChangeArrowheads="1"/>
          </p:cNvSpPr>
          <p:nvPr/>
        </p:nvSpPr>
        <p:spPr bwMode="auto">
          <a:xfrm>
            <a:off x="7010400" y="4800600"/>
            <a:ext cx="762000" cy="13716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0473" name="Oval 9"/>
          <p:cNvSpPr>
            <a:spLocks noChangeArrowheads="1"/>
          </p:cNvSpPr>
          <p:nvPr/>
        </p:nvSpPr>
        <p:spPr bwMode="auto">
          <a:xfrm>
            <a:off x="3657600" y="2514600"/>
            <a:ext cx="10668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solidFill>
                  <a:srgbClr val="008000"/>
                </a:solidFill>
                <a:latin typeface="Times New Roman" charset="0"/>
              </a:rPr>
              <a:t>13</a:t>
            </a:r>
          </a:p>
        </p:txBody>
      </p:sp>
      <p:sp>
        <p:nvSpPr>
          <p:cNvPr id="190474" name="Oval 10"/>
          <p:cNvSpPr>
            <a:spLocks noChangeArrowheads="1"/>
          </p:cNvSpPr>
          <p:nvPr/>
        </p:nvSpPr>
        <p:spPr bwMode="auto">
          <a:xfrm>
            <a:off x="2667000" y="3581400"/>
            <a:ext cx="10668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5</a:t>
            </a:r>
          </a:p>
        </p:txBody>
      </p:sp>
      <p:sp>
        <p:nvSpPr>
          <p:cNvPr id="190475" name="Oval 11"/>
          <p:cNvSpPr>
            <a:spLocks noChangeArrowheads="1"/>
          </p:cNvSpPr>
          <p:nvPr/>
        </p:nvSpPr>
        <p:spPr bwMode="auto">
          <a:xfrm>
            <a:off x="4572000" y="3581400"/>
            <a:ext cx="10668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solidFill>
                  <a:srgbClr val="CC00FF"/>
                </a:solidFill>
                <a:latin typeface="Times New Roman" charset="0"/>
              </a:rPr>
              <a:t>3</a:t>
            </a:r>
          </a:p>
        </p:txBody>
      </p:sp>
      <p:sp>
        <p:nvSpPr>
          <p:cNvPr id="190476" name="Line 12"/>
          <p:cNvSpPr>
            <a:spLocks noChangeShapeType="1"/>
          </p:cNvSpPr>
          <p:nvPr/>
        </p:nvSpPr>
        <p:spPr bwMode="auto">
          <a:xfrm flipH="1">
            <a:off x="3505200" y="3276600"/>
            <a:ext cx="381000" cy="3810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0477" name="Line 13"/>
          <p:cNvSpPr>
            <a:spLocks noChangeShapeType="1"/>
          </p:cNvSpPr>
          <p:nvPr/>
        </p:nvSpPr>
        <p:spPr bwMode="auto">
          <a:xfrm>
            <a:off x="4495800" y="3276600"/>
            <a:ext cx="381000" cy="3048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190478" name="AutoShape 15"/>
          <p:cNvCxnSpPr>
            <a:cxnSpLocks noChangeShapeType="1"/>
            <a:stCxn id="190475" idx="7"/>
            <a:endCxn id="190473" idx="6"/>
          </p:cNvCxnSpPr>
          <p:nvPr/>
        </p:nvCxnSpPr>
        <p:spPr bwMode="auto">
          <a:xfrm rot="5400000" flipH="1">
            <a:off x="4737894" y="2939256"/>
            <a:ext cx="750888" cy="739775"/>
          </a:xfrm>
          <a:prstGeom prst="curvedConnector2">
            <a:avLst/>
          </a:prstGeom>
          <a:noFill/>
          <a:ln w="38100">
            <a:solidFill>
              <a:srgbClr val="CC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0479" name="AutoShape 16"/>
          <p:cNvSpPr>
            <a:spLocks noChangeArrowheads="1"/>
          </p:cNvSpPr>
          <p:nvPr/>
        </p:nvSpPr>
        <p:spPr bwMode="auto">
          <a:xfrm>
            <a:off x="3352800" y="1066800"/>
            <a:ext cx="3200400" cy="1066800"/>
          </a:xfrm>
          <a:prstGeom prst="wedgeRoundRectCallout">
            <a:avLst>
              <a:gd name="adj1" fmla="val 15477"/>
              <a:gd name="adj2" fmla="val 64583"/>
              <a:gd name="adj3" fmla="val 16667"/>
            </a:avLst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de-DE" sz="2000">
                <a:latin typeface="Times New Roman" charset="0"/>
              </a:rPr>
              <a:t>Ganz wichtig: aus dem </a:t>
            </a:r>
          </a:p>
          <a:p>
            <a:pPr>
              <a:lnSpc>
                <a:spcPct val="80000"/>
              </a:lnSpc>
            </a:pPr>
            <a:r>
              <a:rPr lang="de-DE" sz="2000">
                <a:solidFill>
                  <a:srgbClr val="008000"/>
                </a:solidFill>
                <a:latin typeface="Times New Roman" charset="0"/>
              </a:rPr>
              <a:t>grünen Run</a:t>
            </a:r>
            <a:r>
              <a:rPr lang="de-DE" sz="2000">
                <a:latin typeface="Times New Roman" charset="0"/>
              </a:rPr>
              <a:t> nachladen</a:t>
            </a:r>
          </a:p>
          <a:p>
            <a:pPr>
              <a:lnSpc>
                <a:spcPct val="80000"/>
              </a:lnSpc>
            </a:pPr>
            <a:r>
              <a:rPr lang="de-DE" sz="2000">
                <a:latin typeface="Times New Roman" charset="0"/>
              </a:rPr>
              <a:t>(also aus dem Run, aus dem das Objekt stammte)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AC00057-FF79-4A4C-828E-9CD431E050B4}" type="slidenum">
              <a:rPr lang="en-US" sz="1400">
                <a:solidFill>
                  <a:srgbClr val="CC66FF"/>
                </a:solidFill>
              </a:rPr>
              <a:pPr/>
              <a:t>95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Externes Sortieren: Merge mittels Heap/Priority Queue</a:t>
            </a:r>
          </a:p>
        </p:txBody>
      </p:sp>
      <p:sp>
        <p:nvSpPr>
          <p:cNvPr id="192515" name="AutoShape 3"/>
          <p:cNvSpPr>
            <a:spLocks noChangeArrowheads="1"/>
          </p:cNvSpPr>
          <p:nvPr/>
        </p:nvSpPr>
        <p:spPr bwMode="auto">
          <a:xfrm>
            <a:off x="457200" y="13716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>
                <a:latin typeface="Times New Roman" charset="0"/>
              </a:rPr>
              <a:t>2</a:t>
            </a: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</p:txBody>
      </p:sp>
      <p:sp>
        <p:nvSpPr>
          <p:cNvPr id="192516" name="AutoShape 4"/>
          <p:cNvSpPr>
            <a:spLocks noChangeArrowheads="1"/>
          </p:cNvSpPr>
          <p:nvPr/>
        </p:nvSpPr>
        <p:spPr bwMode="auto">
          <a:xfrm>
            <a:off x="6858000" y="12954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de-DE" sz="2800">
                <a:solidFill>
                  <a:srgbClr val="CC00FF"/>
                </a:solidFill>
                <a:latin typeface="Times New Roman" charset="0"/>
              </a:rPr>
              <a:t>3</a:t>
            </a:r>
          </a:p>
          <a:p>
            <a:pPr>
              <a:lnSpc>
                <a:spcPct val="110000"/>
              </a:lnSpc>
            </a:pPr>
            <a:r>
              <a:rPr lang="de-DE" sz="2800">
                <a:solidFill>
                  <a:srgbClr val="CC00FF"/>
                </a:solidFill>
                <a:latin typeface="Times New Roman" charset="0"/>
              </a:rPr>
              <a:t>17</a:t>
            </a:r>
          </a:p>
          <a:p>
            <a:pPr>
              <a:lnSpc>
                <a:spcPct val="110000"/>
              </a:lnSpc>
            </a:pPr>
            <a:r>
              <a:rPr lang="de-DE" sz="2800">
                <a:solidFill>
                  <a:srgbClr val="CC00FF"/>
                </a:solidFill>
                <a:latin typeface="Times New Roman" charset="0"/>
              </a:rPr>
              <a:t>97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5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16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27</a:t>
            </a:r>
          </a:p>
          <a:p>
            <a:pPr>
              <a:lnSpc>
                <a:spcPct val="110000"/>
              </a:lnSpc>
            </a:pPr>
            <a:r>
              <a:rPr lang="de-DE" sz="2800">
                <a:solidFill>
                  <a:srgbClr val="008000"/>
                </a:solidFill>
                <a:latin typeface="Times New Roman" charset="0"/>
              </a:rPr>
              <a:t>2</a:t>
            </a:r>
          </a:p>
          <a:p>
            <a:pPr>
              <a:lnSpc>
                <a:spcPct val="110000"/>
              </a:lnSpc>
            </a:pPr>
            <a:r>
              <a:rPr lang="de-DE" sz="2800">
                <a:solidFill>
                  <a:srgbClr val="008000"/>
                </a:solidFill>
                <a:latin typeface="Times New Roman" charset="0"/>
              </a:rPr>
              <a:t>13</a:t>
            </a:r>
          </a:p>
          <a:p>
            <a:pPr>
              <a:lnSpc>
                <a:spcPct val="110000"/>
              </a:lnSpc>
            </a:pPr>
            <a:r>
              <a:rPr lang="de-DE" sz="2800">
                <a:solidFill>
                  <a:srgbClr val="008000"/>
                </a:solidFill>
                <a:latin typeface="Times New Roman" charset="0"/>
              </a:rPr>
              <a:t>99</a:t>
            </a:r>
          </a:p>
        </p:txBody>
      </p:sp>
      <p:sp>
        <p:nvSpPr>
          <p:cNvPr id="192517" name="Rectangle 5"/>
          <p:cNvSpPr>
            <a:spLocks noChangeArrowheads="1"/>
          </p:cNvSpPr>
          <p:nvPr/>
        </p:nvSpPr>
        <p:spPr bwMode="auto">
          <a:xfrm>
            <a:off x="7010400" y="1981200"/>
            <a:ext cx="762000" cy="14478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2518" name="AutoShape 6"/>
          <p:cNvSpPr>
            <a:spLocks noChangeArrowheads="1"/>
          </p:cNvSpPr>
          <p:nvPr/>
        </p:nvSpPr>
        <p:spPr bwMode="auto">
          <a:xfrm>
            <a:off x="7772400" y="2133600"/>
            <a:ext cx="1371600" cy="6096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 sz="3200">
                <a:latin typeface="Times New Roman" charset="0"/>
              </a:rPr>
              <a:t>run</a:t>
            </a:r>
          </a:p>
        </p:txBody>
      </p:sp>
      <p:sp>
        <p:nvSpPr>
          <p:cNvPr id="192519" name="Rectangle 7"/>
          <p:cNvSpPr>
            <a:spLocks noChangeArrowheads="1"/>
          </p:cNvSpPr>
          <p:nvPr/>
        </p:nvSpPr>
        <p:spPr bwMode="auto">
          <a:xfrm>
            <a:off x="7010400" y="3429000"/>
            <a:ext cx="762000" cy="13716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2520" name="Rectangle 8"/>
          <p:cNvSpPr>
            <a:spLocks noChangeArrowheads="1"/>
          </p:cNvSpPr>
          <p:nvPr/>
        </p:nvSpPr>
        <p:spPr bwMode="auto">
          <a:xfrm>
            <a:off x="7010400" y="4800600"/>
            <a:ext cx="762000" cy="13716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2521" name="Oval 9"/>
          <p:cNvSpPr>
            <a:spLocks noChangeArrowheads="1"/>
          </p:cNvSpPr>
          <p:nvPr/>
        </p:nvSpPr>
        <p:spPr bwMode="auto">
          <a:xfrm>
            <a:off x="3657600" y="2514600"/>
            <a:ext cx="10668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solidFill>
                  <a:srgbClr val="CC00FF"/>
                </a:solidFill>
                <a:latin typeface="Times New Roman" charset="0"/>
              </a:rPr>
              <a:t>3</a:t>
            </a:r>
          </a:p>
        </p:txBody>
      </p:sp>
      <p:sp>
        <p:nvSpPr>
          <p:cNvPr id="192522" name="Oval 10"/>
          <p:cNvSpPr>
            <a:spLocks noChangeArrowheads="1"/>
          </p:cNvSpPr>
          <p:nvPr/>
        </p:nvSpPr>
        <p:spPr bwMode="auto">
          <a:xfrm>
            <a:off x="2667000" y="3581400"/>
            <a:ext cx="10668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5</a:t>
            </a:r>
          </a:p>
        </p:txBody>
      </p:sp>
      <p:sp>
        <p:nvSpPr>
          <p:cNvPr id="192523" name="Oval 11"/>
          <p:cNvSpPr>
            <a:spLocks noChangeArrowheads="1"/>
          </p:cNvSpPr>
          <p:nvPr/>
        </p:nvSpPr>
        <p:spPr bwMode="auto">
          <a:xfrm>
            <a:off x="4572000" y="3581400"/>
            <a:ext cx="10668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solidFill>
                  <a:srgbClr val="008000"/>
                </a:solidFill>
                <a:latin typeface="Times New Roman" charset="0"/>
              </a:rPr>
              <a:t>13</a:t>
            </a:r>
          </a:p>
        </p:txBody>
      </p:sp>
      <p:sp>
        <p:nvSpPr>
          <p:cNvPr id="192524" name="Line 12"/>
          <p:cNvSpPr>
            <a:spLocks noChangeShapeType="1"/>
          </p:cNvSpPr>
          <p:nvPr/>
        </p:nvSpPr>
        <p:spPr bwMode="auto">
          <a:xfrm flipH="1">
            <a:off x="3505200" y="3276600"/>
            <a:ext cx="381000" cy="3810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2525" name="Line 13"/>
          <p:cNvSpPr>
            <a:spLocks noChangeShapeType="1"/>
          </p:cNvSpPr>
          <p:nvPr/>
        </p:nvSpPr>
        <p:spPr bwMode="auto">
          <a:xfrm>
            <a:off x="4495800" y="3276600"/>
            <a:ext cx="381000" cy="3048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192526" name="AutoShape 14"/>
          <p:cNvCxnSpPr>
            <a:cxnSpLocks noChangeShapeType="1"/>
            <a:stCxn id="192520" idx="0"/>
            <a:endCxn id="192521" idx="7"/>
          </p:cNvCxnSpPr>
          <p:nvPr/>
        </p:nvCxnSpPr>
        <p:spPr bwMode="auto">
          <a:xfrm rot="5400000" flipH="1">
            <a:off x="4898232" y="2288381"/>
            <a:ext cx="2163762" cy="2822575"/>
          </a:xfrm>
          <a:prstGeom prst="curvedConnector3">
            <a:avLst>
              <a:gd name="adj1" fmla="val 115847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C041D69-F6AB-3C49-8431-3E677FD489EC}" type="slidenum">
              <a:rPr lang="en-US" sz="1400">
                <a:solidFill>
                  <a:srgbClr val="CC66FF"/>
                </a:solidFill>
              </a:rPr>
              <a:pPr/>
              <a:t>96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Externes Sortieren: Merge mittels Heap/Priority Queue</a:t>
            </a:r>
          </a:p>
        </p:txBody>
      </p:sp>
      <p:sp>
        <p:nvSpPr>
          <p:cNvPr id="194563" name="AutoShape 3"/>
          <p:cNvSpPr>
            <a:spLocks noChangeArrowheads="1"/>
          </p:cNvSpPr>
          <p:nvPr/>
        </p:nvSpPr>
        <p:spPr bwMode="auto">
          <a:xfrm>
            <a:off x="457200" y="13716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>
                <a:latin typeface="Times New Roman" charset="0"/>
              </a:rPr>
              <a:t>2</a:t>
            </a:r>
          </a:p>
          <a:p>
            <a:r>
              <a:rPr lang="de-DE" sz="2800">
                <a:latin typeface="Times New Roman" charset="0"/>
              </a:rPr>
              <a:t>3</a:t>
            </a: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</p:txBody>
      </p:sp>
      <p:sp>
        <p:nvSpPr>
          <p:cNvPr id="194564" name="AutoShape 4"/>
          <p:cNvSpPr>
            <a:spLocks noChangeArrowheads="1"/>
          </p:cNvSpPr>
          <p:nvPr/>
        </p:nvSpPr>
        <p:spPr bwMode="auto">
          <a:xfrm>
            <a:off x="6858000" y="12954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de-DE" sz="2800">
                <a:solidFill>
                  <a:srgbClr val="CC00FF"/>
                </a:solidFill>
                <a:latin typeface="Times New Roman" charset="0"/>
              </a:rPr>
              <a:t>3</a:t>
            </a:r>
          </a:p>
          <a:p>
            <a:pPr>
              <a:lnSpc>
                <a:spcPct val="110000"/>
              </a:lnSpc>
            </a:pPr>
            <a:r>
              <a:rPr lang="de-DE" sz="2800">
                <a:solidFill>
                  <a:srgbClr val="CC00FF"/>
                </a:solidFill>
                <a:latin typeface="Times New Roman" charset="0"/>
              </a:rPr>
              <a:t>17</a:t>
            </a:r>
          </a:p>
          <a:p>
            <a:pPr>
              <a:lnSpc>
                <a:spcPct val="110000"/>
              </a:lnSpc>
            </a:pPr>
            <a:r>
              <a:rPr lang="de-DE" sz="2800">
                <a:solidFill>
                  <a:srgbClr val="CC00FF"/>
                </a:solidFill>
                <a:latin typeface="Times New Roman" charset="0"/>
              </a:rPr>
              <a:t>97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5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16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27</a:t>
            </a:r>
          </a:p>
          <a:p>
            <a:pPr>
              <a:lnSpc>
                <a:spcPct val="110000"/>
              </a:lnSpc>
            </a:pPr>
            <a:r>
              <a:rPr lang="de-DE" sz="2800">
                <a:solidFill>
                  <a:srgbClr val="008000"/>
                </a:solidFill>
                <a:latin typeface="Times New Roman" charset="0"/>
              </a:rPr>
              <a:t>2</a:t>
            </a:r>
          </a:p>
          <a:p>
            <a:pPr>
              <a:lnSpc>
                <a:spcPct val="110000"/>
              </a:lnSpc>
            </a:pPr>
            <a:r>
              <a:rPr lang="de-DE" sz="2800">
                <a:solidFill>
                  <a:srgbClr val="008000"/>
                </a:solidFill>
                <a:latin typeface="Times New Roman" charset="0"/>
              </a:rPr>
              <a:t>13</a:t>
            </a:r>
          </a:p>
          <a:p>
            <a:pPr>
              <a:lnSpc>
                <a:spcPct val="110000"/>
              </a:lnSpc>
            </a:pPr>
            <a:r>
              <a:rPr lang="de-DE" sz="2800">
                <a:solidFill>
                  <a:srgbClr val="008000"/>
                </a:solidFill>
                <a:latin typeface="Times New Roman" charset="0"/>
              </a:rPr>
              <a:t>99</a:t>
            </a:r>
          </a:p>
        </p:txBody>
      </p:sp>
      <p:sp>
        <p:nvSpPr>
          <p:cNvPr id="194565" name="Rectangle 5"/>
          <p:cNvSpPr>
            <a:spLocks noChangeArrowheads="1"/>
          </p:cNvSpPr>
          <p:nvPr/>
        </p:nvSpPr>
        <p:spPr bwMode="auto">
          <a:xfrm>
            <a:off x="7010400" y="1981200"/>
            <a:ext cx="762000" cy="14478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4566" name="AutoShape 6"/>
          <p:cNvSpPr>
            <a:spLocks noChangeArrowheads="1"/>
          </p:cNvSpPr>
          <p:nvPr/>
        </p:nvSpPr>
        <p:spPr bwMode="auto">
          <a:xfrm>
            <a:off x="7772400" y="2133600"/>
            <a:ext cx="1371600" cy="6096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 sz="3200">
                <a:latin typeface="Times New Roman" charset="0"/>
              </a:rPr>
              <a:t>run</a:t>
            </a:r>
          </a:p>
        </p:txBody>
      </p:sp>
      <p:sp>
        <p:nvSpPr>
          <p:cNvPr id="194567" name="Rectangle 7"/>
          <p:cNvSpPr>
            <a:spLocks noChangeArrowheads="1"/>
          </p:cNvSpPr>
          <p:nvPr/>
        </p:nvSpPr>
        <p:spPr bwMode="auto">
          <a:xfrm>
            <a:off x="7010400" y="3429000"/>
            <a:ext cx="762000" cy="13716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4568" name="Rectangle 8"/>
          <p:cNvSpPr>
            <a:spLocks noChangeArrowheads="1"/>
          </p:cNvSpPr>
          <p:nvPr/>
        </p:nvSpPr>
        <p:spPr bwMode="auto">
          <a:xfrm>
            <a:off x="7010400" y="4800600"/>
            <a:ext cx="762000" cy="13716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4569" name="Oval 9"/>
          <p:cNvSpPr>
            <a:spLocks noChangeArrowheads="1"/>
          </p:cNvSpPr>
          <p:nvPr/>
        </p:nvSpPr>
        <p:spPr bwMode="auto">
          <a:xfrm>
            <a:off x="3657600" y="2514600"/>
            <a:ext cx="10668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solidFill>
                  <a:srgbClr val="CC00FF"/>
                </a:solidFill>
                <a:latin typeface="Times New Roman" charset="0"/>
              </a:rPr>
              <a:t>3</a:t>
            </a:r>
          </a:p>
        </p:txBody>
      </p:sp>
      <p:sp>
        <p:nvSpPr>
          <p:cNvPr id="194570" name="Oval 10"/>
          <p:cNvSpPr>
            <a:spLocks noChangeArrowheads="1"/>
          </p:cNvSpPr>
          <p:nvPr/>
        </p:nvSpPr>
        <p:spPr bwMode="auto">
          <a:xfrm>
            <a:off x="2667000" y="3581400"/>
            <a:ext cx="10668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5</a:t>
            </a:r>
          </a:p>
        </p:txBody>
      </p:sp>
      <p:sp>
        <p:nvSpPr>
          <p:cNvPr id="194571" name="Oval 11"/>
          <p:cNvSpPr>
            <a:spLocks noChangeArrowheads="1"/>
          </p:cNvSpPr>
          <p:nvPr/>
        </p:nvSpPr>
        <p:spPr bwMode="auto">
          <a:xfrm>
            <a:off x="4572000" y="3581400"/>
            <a:ext cx="10668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solidFill>
                  <a:srgbClr val="008000"/>
                </a:solidFill>
                <a:latin typeface="Times New Roman" charset="0"/>
              </a:rPr>
              <a:t>13</a:t>
            </a:r>
          </a:p>
        </p:txBody>
      </p:sp>
      <p:sp>
        <p:nvSpPr>
          <p:cNvPr id="194572" name="Line 12"/>
          <p:cNvSpPr>
            <a:spLocks noChangeShapeType="1"/>
          </p:cNvSpPr>
          <p:nvPr/>
        </p:nvSpPr>
        <p:spPr bwMode="auto">
          <a:xfrm flipH="1">
            <a:off x="3505200" y="3276600"/>
            <a:ext cx="381000" cy="3810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4573" name="Line 13"/>
          <p:cNvSpPr>
            <a:spLocks noChangeShapeType="1"/>
          </p:cNvSpPr>
          <p:nvPr/>
        </p:nvSpPr>
        <p:spPr bwMode="auto">
          <a:xfrm>
            <a:off x="4495800" y="3276600"/>
            <a:ext cx="381000" cy="3048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194574" name="AutoShape 14"/>
          <p:cNvCxnSpPr>
            <a:cxnSpLocks noChangeShapeType="1"/>
            <a:stCxn id="194571" idx="7"/>
            <a:endCxn id="194569" idx="6"/>
          </p:cNvCxnSpPr>
          <p:nvPr/>
        </p:nvCxnSpPr>
        <p:spPr bwMode="auto">
          <a:xfrm rot="5400000" flipH="1">
            <a:off x="4737894" y="2939256"/>
            <a:ext cx="750888" cy="739775"/>
          </a:xfrm>
          <a:prstGeom prst="curvedConnector2">
            <a:avLst/>
          </a:prstGeom>
          <a:noFill/>
          <a:ln w="38100">
            <a:solidFill>
              <a:srgbClr val="CC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575" name="Line 15"/>
          <p:cNvSpPr>
            <a:spLocks noChangeShapeType="1"/>
          </p:cNvSpPr>
          <p:nvPr/>
        </p:nvSpPr>
        <p:spPr bwMode="auto">
          <a:xfrm flipH="1" flipV="1">
            <a:off x="1143000" y="2590800"/>
            <a:ext cx="2743200" cy="3048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1180F3E-4336-6E4C-A4A5-95A6D908F38F}" type="slidenum">
              <a:rPr lang="en-US" sz="1400">
                <a:solidFill>
                  <a:srgbClr val="CC66FF"/>
                </a:solidFill>
              </a:rPr>
              <a:pPr/>
              <a:t>97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Externes Sortieren: Merge mittels Heap/Priority Queue</a:t>
            </a:r>
          </a:p>
        </p:txBody>
      </p:sp>
      <p:sp>
        <p:nvSpPr>
          <p:cNvPr id="196611" name="AutoShape 3"/>
          <p:cNvSpPr>
            <a:spLocks noChangeArrowheads="1"/>
          </p:cNvSpPr>
          <p:nvPr/>
        </p:nvSpPr>
        <p:spPr bwMode="auto">
          <a:xfrm>
            <a:off x="457200" y="13716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>
                <a:latin typeface="Times New Roman" charset="0"/>
              </a:rPr>
              <a:t>2</a:t>
            </a:r>
          </a:p>
          <a:p>
            <a:r>
              <a:rPr lang="de-DE" sz="2800">
                <a:latin typeface="Times New Roman" charset="0"/>
              </a:rPr>
              <a:t>3</a:t>
            </a: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</p:txBody>
      </p:sp>
      <p:sp>
        <p:nvSpPr>
          <p:cNvPr id="196612" name="AutoShape 4"/>
          <p:cNvSpPr>
            <a:spLocks noChangeArrowheads="1"/>
          </p:cNvSpPr>
          <p:nvPr/>
        </p:nvSpPr>
        <p:spPr bwMode="auto">
          <a:xfrm>
            <a:off x="6858000" y="12954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de-DE" sz="2800">
                <a:solidFill>
                  <a:srgbClr val="CC00FF"/>
                </a:solidFill>
                <a:latin typeface="Times New Roman" charset="0"/>
              </a:rPr>
              <a:t>3</a:t>
            </a:r>
          </a:p>
          <a:p>
            <a:pPr>
              <a:lnSpc>
                <a:spcPct val="110000"/>
              </a:lnSpc>
            </a:pPr>
            <a:r>
              <a:rPr lang="de-DE" sz="2800">
                <a:solidFill>
                  <a:srgbClr val="CC00FF"/>
                </a:solidFill>
                <a:latin typeface="Times New Roman" charset="0"/>
              </a:rPr>
              <a:t>17</a:t>
            </a:r>
          </a:p>
          <a:p>
            <a:pPr>
              <a:lnSpc>
                <a:spcPct val="110000"/>
              </a:lnSpc>
            </a:pPr>
            <a:r>
              <a:rPr lang="de-DE" sz="2800">
                <a:solidFill>
                  <a:srgbClr val="CC00FF"/>
                </a:solidFill>
                <a:latin typeface="Times New Roman" charset="0"/>
              </a:rPr>
              <a:t>97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5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16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27</a:t>
            </a:r>
          </a:p>
          <a:p>
            <a:pPr>
              <a:lnSpc>
                <a:spcPct val="110000"/>
              </a:lnSpc>
            </a:pPr>
            <a:r>
              <a:rPr lang="de-DE" sz="2800">
                <a:solidFill>
                  <a:srgbClr val="008000"/>
                </a:solidFill>
                <a:latin typeface="Times New Roman" charset="0"/>
              </a:rPr>
              <a:t>2</a:t>
            </a:r>
          </a:p>
          <a:p>
            <a:pPr>
              <a:lnSpc>
                <a:spcPct val="110000"/>
              </a:lnSpc>
            </a:pPr>
            <a:r>
              <a:rPr lang="de-DE" sz="2800">
                <a:solidFill>
                  <a:srgbClr val="008000"/>
                </a:solidFill>
                <a:latin typeface="Times New Roman" charset="0"/>
              </a:rPr>
              <a:t>13</a:t>
            </a:r>
          </a:p>
          <a:p>
            <a:pPr>
              <a:lnSpc>
                <a:spcPct val="110000"/>
              </a:lnSpc>
            </a:pPr>
            <a:r>
              <a:rPr lang="de-DE" sz="2800">
                <a:solidFill>
                  <a:srgbClr val="008000"/>
                </a:solidFill>
                <a:latin typeface="Times New Roman" charset="0"/>
              </a:rPr>
              <a:t>99</a:t>
            </a:r>
          </a:p>
        </p:txBody>
      </p:sp>
      <p:sp>
        <p:nvSpPr>
          <p:cNvPr id="196613" name="Rectangle 5"/>
          <p:cNvSpPr>
            <a:spLocks noChangeArrowheads="1"/>
          </p:cNvSpPr>
          <p:nvPr/>
        </p:nvSpPr>
        <p:spPr bwMode="auto">
          <a:xfrm>
            <a:off x="7010400" y="1981200"/>
            <a:ext cx="762000" cy="14478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6614" name="AutoShape 6"/>
          <p:cNvSpPr>
            <a:spLocks noChangeArrowheads="1"/>
          </p:cNvSpPr>
          <p:nvPr/>
        </p:nvSpPr>
        <p:spPr bwMode="auto">
          <a:xfrm>
            <a:off x="7772400" y="2133600"/>
            <a:ext cx="1371600" cy="6096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 sz="3200">
                <a:latin typeface="Times New Roman" charset="0"/>
              </a:rPr>
              <a:t>run</a:t>
            </a:r>
          </a:p>
        </p:txBody>
      </p:sp>
      <p:sp>
        <p:nvSpPr>
          <p:cNvPr id="196615" name="Rectangle 7"/>
          <p:cNvSpPr>
            <a:spLocks noChangeArrowheads="1"/>
          </p:cNvSpPr>
          <p:nvPr/>
        </p:nvSpPr>
        <p:spPr bwMode="auto">
          <a:xfrm>
            <a:off x="7010400" y="3429000"/>
            <a:ext cx="762000" cy="13716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6616" name="Rectangle 8"/>
          <p:cNvSpPr>
            <a:spLocks noChangeArrowheads="1"/>
          </p:cNvSpPr>
          <p:nvPr/>
        </p:nvSpPr>
        <p:spPr bwMode="auto">
          <a:xfrm>
            <a:off x="7010400" y="4800600"/>
            <a:ext cx="762000" cy="13716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6617" name="Oval 9"/>
          <p:cNvSpPr>
            <a:spLocks noChangeArrowheads="1"/>
          </p:cNvSpPr>
          <p:nvPr/>
        </p:nvSpPr>
        <p:spPr bwMode="auto">
          <a:xfrm>
            <a:off x="3657600" y="2514600"/>
            <a:ext cx="10668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solidFill>
                  <a:srgbClr val="CC00FF"/>
                </a:solidFill>
                <a:latin typeface="Times New Roman" charset="0"/>
              </a:rPr>
              <a:t>17</a:t>
            </a:r>
          </a:p>
        </p:txBody>
      </p:sp>
      <p:sp>
        <p:nvSpPr>
          <p:cNvPr id="196618" name="Oval 10"/>
          <p:cNvSpPr>
            <a:spLocks noChangeArrowheads="1"/>
          </p:cNvSpPr>
          <p:nvPr/>
        </p:nvSpPr>
        <p:spPr bwMode="auto">
          <a:xfrm>
            <a:off x="2667000" y="3581400"/>
            <a:ext cx="10668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5</a:t>
            </a:r>
          </a:p>
        </p:txBody>
      </p:sp>
      <p:sp>
        <p:nvSpPr>
          <p:cNvPr id="196619" name="Oval 11"/>
          <p:cNvSpPr>
            <a:spLocks noChangeArrowheads="1"/>
          </p:cNvSpPr>
          <p:nvPr/>
        </p:nvSpPr>
        <p:spPr bwMode="auto">
          <a:xfrm>
            <a:off x="4572000" y="3581400"/>
            <a:ext cx="10668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solidFill>
                  <a:srgbClr val="008000"/>
                </a:solidFill>
                <a:latin typeface="Times New Roman" charset="0"/>
              </a:rPr>
              <a:t>13</a:t>
            </a:r>
          </a:p>
        </p:txBody>
      </p:sp>
      <p:sp>
        <p:nvSpPr>
          <p:cNvPr id="196620" name="Line 12"/>
          <p:cNvSpPr>
            <a:spLocks noChangeShapeType="1"/>
          </p:cNvSpPr>
          <p:nvPr/>
        </p:nvSpPr>
        <p:spPr bwMode="auto">
          <a:xfrm flipH="1">
            <a:off x="3505200" y="3276600"/>
            <a:ext cx="381000" cy="3810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6621" name="Line 13"/>
          <p:cNvSpPr>
            <a:spLocks noChangeShapeType="1"/>
          </p:cNvSpPr>
          <p:nvPr/>
        </p:nvSpPr>
        <p:spPr bwMode="auto">
          <a:xfrm>
            <a:off x="4495800" y="3276600"/>
            <a:ext cx="381000" cy="3048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E88CD75-E24D-E243-B794-C68F3D8D055C}" type="slidenum">
              <a:rPr lang="en-US" sz="1400">
                <a:solidFill>
                  <a:srgbClr val="CC66FF"/>
                </a:solidFill>
              </a:rPr>
              <a:pPr/>
              <a:t>98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Externes Sortieren: Merge mittels Heap/Priority Queue</a:t>
            </a:r>
          </a:p>
        </p:txBody>
      </p:sp>
      <p:sp>
        <p:nvSpPr>
          <p:cNvPr id="198659" name="AutoShape 3"/>
          <p:cNvSpPr>
            <a:spLocks noChangeArrowheads="1"/>
          </p:cNvSpPr>
          <p:nvPr/>
        </p:nvSpPr>
        <p:spPr bwMode="auto">
          <a:xfrm>
            <a:off x="457200" y="13716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>
                <a:latin typeface="Times New Roman" charset="0"/>
              </a:rPr>
              <a:t>2</a:t>
            </a:r>
          </a:p>
          <a:p>
            <a:r>
              <a:rPr lang="de-DE" sz="2800">
                <a:latin typeface="Times New Roman" charset="0"/>
              </a:rPr>
              <a:t>3</a:t>
            </a: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  <a:p>
            <a:endParaRPr lang="de-DE" sz="2800">
              <a:latin typeface="Times New Roman" charset="0"/>
            </a:endParaRPr>
          </a:p>
        </p:txBody>
      </p:sp>
      <p:sp>
        <p:nvSpPr>
          <p:cNvPr id="198660" name="AutoShape 4"/>
          <p:cNvSpPr>
            <a:spLocks noChangeArrowheads="1"/>
          </p:cNvSpPr>
          <p:nvPr/>
        </p:nvSpPr>
        <p:spPr bwMode="auto">
          <a:xfrm>
            <a:off x="6858000" y="12954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de-DE" sz="2800">
                <a:solidFill>
                  <a:srgbClr val="CC00FF"/>
                </a:solidFill>
                <a:latin typeface="Times New Roman" charset="0"/>
              </a:rPr>
              <a:t>3</a:t>
            </a:r>
          </a:p>
          <a:p>
            <a:pPr>
              <a:lnSpc>
                <a:spcPct val="110000"/>
              </a:lnSpc>
            </a:pPr>
            <a:r>
              <a:rPr lang="de-DE" sz="2800">
                <a:solidFill>
                  <a:srgbClr val="CC00FF"/>
                </a:solidFill>
                <a:latin typeface="Times New Roman" charset="0"/>
              </a:rPr>
              <a:t>17</a:t>
            </a:r>
          </a:p>
          <a:p>
            <a:pPr>
              <a:lnSpc>
                <a:spcPct val="110000"/>
              </a:lnSpc>
            </a:pPr>
            <a:r>
              <a:rPr lang="de-DE" sz="2800">
                <a:solidFill>
                  <a:srgbClr val="CC00FF"/>
                </a:solidFill>
                <a:latin typeface="Times New Roman" charset="0"/>
              </a:rPr>
              <a:t>97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5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16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27</a:t>
            </a:r>
          </a:p>
          <a:p>
            <a:pPr>
              <a:lnSpc>
                <a:spcPct val="110000"/>
              </a:lnSpc>
            </a:pPr>
            <a:r>
              <a:rPr lang="de-DE" sz="2800">
                <a:solidFill>
                  <a:srgbClr val="008000"/>
                </a:solidFill>
                <a:latin typeface="Times New Roman" charset="0"/>
              </a:rPr>
              <a:t>2</a:t>
            </a:r>
          </a:p>
          <a:p>
            <a:pPr>
              <a:lnSpc>
                <a:spcPct val="110000"/>
              </a:lnSpc>
            </a:pPr>
            <a:r>
              <a:rPr lang="de-DE" sz="2800">
                <a:solidFill>
                  <a:srgbClr val="008000"/>
                </a:solidFill>
                <a:latin typeface="Times New Roman" charset="0"/>
              </a:rPr>
              <a:t>13</a:t>
            </a:r>
          </a:p>
          <a:p>
            <a:pPr>
              <a:lnSpc>
                <a:spcPct val="110000"/>
              </a:lnSpc>
            </a:pPr>
            <a:r>
              <a:rPr lang="de-DE" sz="2800">
                <a:solidFill>
                  <a:srgbClr val="008000"/>
                </a:solidFill>
                <a:latin typeface="Times New Roman" charset="0"/>
              </a:rPr>
              <a:t>99</a:t>
            </a:r>
          </a:p>
        </p:txBody>
      </p:sp>
      <p:sp>
        <p:nvSpPr>
          <p:cNvPr id="198661" name="Rectangle 5"/>
          <p:cNvSpPr>
            <a:spLocks noChangeArrowheads="1"/>
          </p:cNvSpPr>
          <p:nvPr/>
        </p:nvSpPr>
        <p:spPr bwMode="auto">
          <a:xfrm>
            <a:off x="7010400" y="1981200"/>
            <a:ext cx="762000" cy="14478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8662" name="AutoShape 6"/>
          <p:cNvSpPr>
            <a:spLocks noChangeArrowheads="1"/>
          </p:cNvSpPr>
          <p:nvPr/>
        </p:nvSpPr>
        <p:spPr bwMode="auto">
          <a:xfrm>
            <a:off x="7772400" y="2133600"/>
            <a:ext cx="1371600" cy="6096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 sz="3200">
                <a:latin typeface="Times New Roman" charset="0"/>
              </a:rPr>
              <a:t>run</a:t>
            </a:r>
          </a:p>
        </p:txBody>
      </p:sp>
      <p:sp>
        <p:nvSpPr>
          <p:cNvPr id="198663" name="Rectangle 7"/>
          <p:cNvSpPr>
            <a:spLocks noChangeArrowheads="1"/>
          </p:cNvSpPr>
          <p:nvPr/>
        </p:nvSpPr>
        <p:spPr bwMode="auto">
          <a:xfrm>
            <a:off x="7010400" y="3429000"/>
            <a:ext cx="762000" cy="13716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8664" name="Rectangle 8"/>
          <p:cNvSpPr>
            <a:spLocks noChangeArrowheads="1"/>
          </p:cNvSpPr>
          <p:nvPr/>
        </p:nvSpPr>
        <p:spPr bwMode="auto">
          <a:xfrm>
            <a:off x="7010400" y="4800600"/>
            <a:ext cx="762000" cy="13716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8665" name="Oval 9"/>
          <p:cNvSpPr>
            <a:spLocks noChangeArrowheads="1"/>
          </p:cNvSpPr>
          <p:nvPr/>
        </p:nvSpPr>
        <p:spPr bwMode="auto">
          <a:xfrm>
            <a:off x="3657600" y="2514600"/>
            <a:ext cx="10668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5</a:t>
            </a:r>
          </a:p>
        </p:txBody>
      </p:sp>
      <p:sp>
        <p:nvSpPr>
          <p:cNvPr id="198666" name="Oval 10"/>
          <p:cNvSpPr>
            <a:spLocks noChangeArrowheads="1"/>
          </p:cNvSpPr>
          <p:nvPr/>
        </p:nvSpPr>
        <p:spPr bwMode="auto">
          <a:xfrm>
            <a:off x="2667000" y="3581400"/>
            <a:ext cx="10668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solidFill>
                  <a:srgbClr val="CC00FF"/>
                </a:solidFill>
                <a:latin typeface="Times New Roman" charset="0"/>
              </a:rPr>
              <a:t>17</a:t>
            </a:r>
          </a:p>
        </p:txBody>
      </p:sp>
      <p:sp>
        <p:nvSpPr>
          <p:cNvPr id="198667" name="Oval 11"/>
          <p:cNvSpPr>
            <a:spLocks noChangeArrowheads="1"/>
          </p:cNvSpPr>
          <p:nvPr/>
        </p:nvSpPr>
        <p:spPr bwMode="auto">
          <a:xfrm>
            <a:off x="4572000" y="3581400"/>
            <a:ext cx="10668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solidFill>
                  <a:srgbClr val="008000"/>
                </a:solidFill>
                <a:latin typeface="Times New Roman" charset="0"/>
              </a:rPr>
              <a:t>13</a:t>
            </a:r>
          </a:p>
        </p:txBody>
      </p:sp>
      <p:sp>
        <p:nvSpPr>
          <p:cNvPr id="198668" name="Line 12"/>
          <p:cNvSpPr>
            <a:spLocks noChangeShapeType="1"/>
          </p:cNvSpPr>
          <p:nvPr/>
        </p:nvSpPr>
        <p:spPr bwMode="auto">
          <a:xfrm flipH="1">
            <a:off x="3505200" y="3276600"/>
            <a:ext cx="381000" cy="3810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8669" name="Line 13"/>
          <p:cNvSpPr>
            <a:spLocks noChangeShapeType="1"/>
          </p:cNvSpPr>
          <p:nvPr/>
        </p:nvSpPr>
        <p:spPr bwMode="auto">
          <a:xfrm>
            <a:off x="4495800" y="3276600"/>
            <a:ext cx="381000" cy="3048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198670" name="AutoShape 14"/>
          <p:cNvCxnSpPr>
            <a:cxnSpLocks noChangeShapeType="1"/>
            <a:stCxn id="198661" idx="0"/>
            <a:endCxn id="198665" idx="0"/>
          </p:cNvCxnSpPr>
          <p:nvPr/>
        </p:nvCxnSpPr>
        <p:spPr bwMode="auto">
          <a:xfrm rot="-5400000" flipH="1" flipV="1">
            <a:off x="5524500" y="628650"/>
            <a:ext cx="533400" cy="3200400"/>
          </a:xfrm>
          <a:prstGeom prst="curvedConnector3">
            <a:avLst>
              <a:gd name="adj1" fmla="val -39287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8671" name="AutoShape 15"/>
          <p:cNvCxnSpPr>
            <a:cxnSpLocks noChangeShapeType="1"/>
            <a:stCxn id="198665" idx="2"/>
            <a:endCxn id="198666" idx="0"/>
          </p:cNvCxnSpPr>
          <p:nvPr/>
        </p:nvCxnSpPr>
        <p:spPr bwMode="auto">
          <a:xfrm rot="10800000" flipV="1">
            <a:off x="3200400" y="2933700"/>
            <a:ext cx="438150" cy="628650"/>
          </a:xfrm>
          <a:prstGeom prst="curvedConnector2">
            <a:avLst/>
          </a:prstGeom>
          <a:noFill/>
          <a:ln w="38100">
            <a:solidFill>
              <a:srgbClr val="CC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B46558-E228-5145-8C3C-CB398BB1971F}" type="slidenum">
              <a:rPr lang="en-US" sz="1400">
                <a:solidFill>
                  <a:srgbClr val="CC66FF"/>
                </a:solidFill>
              </a:rPr>
              <a:pPr/>
              <a:t>99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Mehrstufiges Mischen / Merge</a:t>
            </a:r>
          </a:p>
        </p:txBody>
      </p:sp>
      <p:graphicFrame>
        <p:nvGraphicFramePr>
          <p:cNvPr id="200707" name="Object 4"/>
          <p:cNvGraphicFramePr>
            <a:graphicFrameLocks noChangeAspect="1"/>
          </p:cNvGraphicFramePr>
          <p:nvPr/>
        </p:nvGraphicFramePr>
        <p:xfrm>
          <a:off x="0" y="1628775"/>
          <a:ext cx="10909300" cy="257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11" name="VISIO" r:id="rId4" imgW="10045700" imgH="2374900" progId="Visio.Drawing.6">
                  <p:embed/>
                </p:oleObj>
              </mc:Choice>
              <mc:Fallback>
                <p:oleObj name="VISIO" r:id="rId4" imgW="10045700" imgH="237490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28775"/>
                        <a:ext cx="10909300" cy="2579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rwHashing">
  <a:themeElements>
    <a:clrScheme name="ErwHashing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ErwHashing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rwHashing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wHashing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wHashing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wHashing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wHashing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wHashing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wHashing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</Template>
  <TotalTime>0</TotalTime>
  <Words>5133</Words>
  <Application>Microsoft Macintosh PowerPoint</Application>
  <PresentationFormat>Bildschirmpräsentation (4:3)</PresentationFormat>
  <Paragraphs>2474</Paragraphs>
  <Slides>157</Slides>
  <Notes>150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4</vt:i4>
      </vt:variant>
      <vt:variant>
        <vt:lpstr>Folientitel</vt:lpstr>
      </vt:variant>
      <vt:variant>
        <vt:i4>157</vt:i4>
      </vt:variant>
    </vt:vector>
  </HeadingPairs>
  <TitlesOfParts>
    <vt:vector size="162" baseType="lpstr">
      <vt:lpstr>ErwHashing</vt:lpstr>
      <vt:lpstr>Visio</vt:lpstr>
      <vt:lpstr>Document</vt:lpstr>
      <vt:lpstr>Dokument</vt:lpstr>
      <vt:lpstr>VISIO</vt:lpstr>
      <vt:lpstr>Kapitel 8 Anfragebearbeitung</vt:lpstr>
      <vt:lpstr>Ablauf der Anfrageoptimierung</vt:lpstr>
      <vt:lpstr>Kanonische Übersetzung</vt:lpstr>
      <vt:lpstr>Kanonische Übersetzung</vt:lpstr>
      <vt:lpstr>Erste Optimierungsidee</vt:lpstr>
      <vt:lpstr> </vt:lpstr>
      <vt:lpstr>Äquivalenzerhaltende Transformationsregeln</vt:lpstr>
      <vt:lpstr>Äquivalenzerhaltende Transformationsregeln</vt:lpstr>
      <vt:lpstr>Äquivalenzerhaltende Transformationsregeln</vt:lpstr>
      <vt:lpstr>Äquivalenzerhaltende Transformationsregeln</vt:lpstr>
      <vt:lpstr>Äquivalenzerhaltende Transformationsregeln</vt:lpstr>
      <vt:lpstr>Heuristische Anwendung der Transformationsregeln</vt:lpstr>
      <vt:lpstr>Anwendung der Transformationsregeln </vt:lpstr>
      <vt:lpstr>Aufspalten der Selektionsprädikate</vt:lpstr>
      <vt:lpstr>Verschieben der Selektionsprädikate „Pushing Selections“</vt:lpstr>
      <vt:lpstr>Zusammenfassung von Selektionen und Kreuzprodukten zu Joins</vt:lpstr>
      <vt:lpstr>Optimierung der Joinreihenfolge Kommutativität und Assoziativität ausnutzen</vt:lpstr>
      <vt:lpstr>Was hat´s gebracht?</vt:lpstr>
      <vt:lpstr>Einfügen von Projektionen</vt:lpstr>
      <vt:lpstr>Organisatorisches</vt:lpstr>
      <vt:lpstr>Eine weitere Beispieloptimierung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Entschachtelung / Unnesting</vt:lpstr>
      <vt:lpstr>Dependent Join (nested loop Semantik)</vt:lpstr>
      <vt:lpstr>Einfache Entschachtelung</vt:lpstr>
      <vt:lpstr>PowerPoint-Präsentation</vt:lpstr>
      <vt:lpstr>Weitere Transformationsregeln</vt:lpstr>
      <vt:lpstr>Beispiel</vt:lpstr>
      <vt:lpstr>Entkoppelung rechter Seite von linker Seite: optional</vt:lpstr>
      <vt:lpstr>Pull-basierte Anfrageauswertung </vt:lpstr>
      <vt:lpstr>Pipelining vs. Pipeline-Breaker</vt:lpstr>
      <vt:lpstr>Pipelining vs. Pipeline-Breaker</vt:lpstr>
      <vt:lpstr>Pipeline-Breaker</vt:lpstr>
      <vt:lpstr>PowerPoint-Präsentation</vt:lpstr>
      <vt:lpstr>Implementierung der Verbindung: Strategien</vt:lpstr>
      <vt:lpstr>PowerPoint-Präsentation</vt:lpstr>
      <vt:lpstr>Implementierung der Verbindung: Strategien</vt:lpstr>
      <vt:lpstr>PowerPoint-Präsentation</vt:lpstr>
      <vt:lpstr>PowerPoint-Präsentation</vt:lpstr>
      <vt:lpstr>Implementierung der Verbindung: Strategien</vt:lpstr>
      <vt:lpstr>Implementierung der Verbindung: Strategien</vt:lpstr>
      <vt:lpstr>„Normaler“ blockierender Hash-Join mit Überlauf: Partitionieren</vt:lpstr>
      <vt:lpstr>„Normaler“ blockierender Hash-Join mit Überlauf:  Build/Probe</vt:lpstr>
      <vt:lpstr>PowerPoint-Präsentation</vt:lpstr>
      <vt:lpstr>PowerPoint-Präsentation</vt:lpstr>
      <vt:lpstr>PowerPoint-Präsentation</vt:lpstr>
      <vt:lpstr>PowerPoint-Präsentation</vt:lpstr>
      <vt:lpstr>Hybrid Hash-Join</vt:lpstr>
      <vt:lpstr>Hybrid Hash-Join</vt:lpstr>
      <vt:lpstr>Hybrid Hash-Join</vt:lpstr>
      <vt:lpstr>Hybrid Hash-Join</vt:lpstr>
      <vt:lpstr>Hybrid Hash-Join </vt:lpstr>
      <vt:lpstr>Parallele Anfragebearbeitung: Hash Join</vt:lpstr>
      <vt:lpstr>Paralleler Hash Join – im Detail</vt:lpstr>
      <vt:lpstr>Mengendurchschnitt (~Join) mit  einem Hash/Partitionierungs-Algorithmus</vt:lpstr>
      <vt:lpstr>Mengendurchschnitt mit  einem Hash/Partitionierungs-Algorithmus</vt:lpstr>
      <vt:lpstr>Mengendurchschnitt mit  einem Hash/Partitionierungs-Algorithmus</vt:lpstr>
      <vt:lpstr>Mengendurchschnitt mit  einem Hash/Partitionierungs-Algorithmus</vt:lpstr>
      <vt:lpstr>Mengendurchschnitt mit  einem Hash/Partitionierungs-Algorithmus</vt:lpstr>
      <vt:lpstr>Mengendurchschnitt mit  einem Hash/Partitionierungs-Algorithmus</vt:lpstr>
      <vt:lpstr>Mengendurchschnitt mit  einem Hash/Partitionierungs-Algorithmus</vt:lpstr>
      <vt:lpstr>Mengendurchschnitt mit  einem Hash/Partitionierungs-Algorithmus</vt:lpstr>
      <vt:lpstr>Mengendurchschnitt mit  einem Hash/Partitionierungs-Algorithmus</vt:lpstr>
      <vt:lpstr>Mengendurchschnitt mit  einem Hash/Partitionierungs-Algorithmus</vt:lpstr>
      <vt:lpstr>Vergleich: Sort/Merge-Join versus Hash-Join</vt:lpstr>
      <vt:lpstr>Prallelausführung von Aggregat-Operationen</vt:lpstr>
      <vt:lpstr>Join mit Hashfilter (Bloom-Filter)</vt:lpstr>
      <vt:lpstr>Join mit Hashfilter (False Drop Abschätzung)</vt:lpstr>
      <vt:lpstr>Illustration: Externes Sortieren</vt:lpstr>
      <vt:lpstr>Illustration: Externes Sortieren</vt:lpstr>
      <vt:lpstr>Illustration: Externes Sortieren</vt:lpstr>
      <vt:lpstr>Illustration: Externes Sortieren</vt:lpstr>
      <vt:lpstr>Illustration: Externes Sortieren</vt:lpstr>
      <vt:lpstr>Illustration: Externes Sortieren</vt:lpstr>
      <vt:lpstr>Illustration: Externes Sortieren</vt:lpstr>
      <vt:lpstr>Illustration: Externes Sortieren</vt:lpstr>
      <vt:lpstr>Illustration: Externes Sortieren</vt:lpstr>
      <vt:lpstr>Illustration: Externes Sortieren</vt:lpstr>
      <vt:lpstr>Illustration: Externes Sortieren</vt:lpstr>
      <vt:lpstr>Illustration: Externes Sortieren</vt:lpstr>
      <vt:lpstr>Illustration: Externes Sortieren</vt:lpstr>
      <vt:lpstr>Illustration: Externes Sortieren</vt:lpstr>
      <vt:lpstr>Illustration: Externes Sortieren</vt:lpstr>
      <vt:lpstr>Externes Sortieren: Merge mittels Heap/Priority Queue</vt:lpstr>
      <vt:lpstr>Externes Sortieren: Merge mittels Heap/Priority Queue</vt:lpstr>
      <vt:lpstr>Externes Sortieren: Merge mittels Heap/Priority Queue</vt:lpstr>
      <vt:lpstr>Externes Sortieren: Merge mittels Heap/Priority Queue</vt:lpstr>
      <vt:lpstr>Externes Sortieren: Merge mittels Heap/Priority Queue</vt:lpstr>
      <vt:lpstr>Externes Sortieren: Merge mittels Heap/Priority Queue</vt:lpstr>
      <vt:lpstr>Externes Sortieren: Merge mittels Heap/Priority Queue</vt:lpstr>
      <vt:lpstr>Externes Sortieren: Merge mittels Heap/Priority Queue</vt:lpstr>
      <vt:lpstr>Mehrstufiges Mischen / Merge</vt:lpstr>
      <vt:lpstr>Replacement Selection während der Run-Generierung</vt:lpstr>
      <vt:lpstr>Replacement Selection während der Run-Generierung</vt:lpstr>
      <vt:lpstr>Replacement Selection während der Run-Generierung</vt:lpstr>
      <vt:lpstr>Replacement Selection während der Run-Generierung</vt:lpstr>
      <vt:lpstr>Replacement Selection während der Run-Generierung</vt:lpstr>
      <vt:lpstr>Replacement Selection während der Run-Generierung</vt:lpstr>
      <vt:lpstr>Replacement Selection während der Run-Generierung</vt:lpstr>
      <vt:lpstr>Replacement Selection während der Run-Generierung</vt:lpstr>
      <vt:lpstr>Replacement Selection während der Run-Generierung</vt:lpstr>
      <vt:lpstr>Replacement Selection während der Run-Generierung</vt:lpstr>
      <vt:lpstr>Replacement Selection während der Run-Generierung</vt:lpstr>
      <vt:lpstr>Replacement Selection während der Run-Generierung</vt:lpstr>
      <vt:lpstr>Replacement Selection während der Run-Generierung</vt:lpstr>
      <vt:lpstr>Replacement Selection während der Run-Generierung</vt:lpstr>
      <vt:lpstr>Replacement Selection während der Run-Generierung</vt:lpstr>
      <vt:lpstr>Replacement Selection während der Run-Generierung</vt:lpstr>
      <vt:lpstr>Replacement Selection während der Run-Generierung</vt:lpstr>
      <vt:lpstr>Replacement Selection während der Run-Generierung</vt:lpstr>
      <vt:lpstr>Replacement Selection während der Run-Generierung</vt:lpstr>
      <vt:lpstr>Replacement Selection während der Run-Generierung</vt:lpstr>
      <vt:lpstr>Replacement Selection während der Run-Generierung</vt:lpstr>
      <vt:lpstr>Replacement Selection während der Run-Generierung</vt:lpstr>
      <vt:lpstr>Replacement Selection während der Run-Generierung</vt:lpstr>
      <vt:lpstr>Replacement Selection während der Run-Generierung</vt:lpstr>
      <vt:lpstr>Replacement Selection während der Run-Generierung</vt:lpstr>
      <vt:lpstr>Implementierungs-Details</vt:lpstr>
      <vt:lpstr>Algorithmen auf sehr großen Datenmengen</vt:lpstr>
      <vt:lpstr>Übersetzung der logischen Algebra </vt:lpstr>
      <vt:lpstr>Übersetzung der logischen Algebra </vt:lpstr>
      <vt:lpstr>Übersetzung der logischen Algebra </vt:lpstr>
      <vt:lpstr>Ein Auswertungsplan</vt:lpstr>
      <vt:lpstr>Wiederholung der Optimierungsphasen </vt:lpstr>
      <vt:lpstr>PowerPoint-Präsentation</vt:lpstr>
      <vt:lpstr>Kostenbasierte Optimierung</vt:lpstr>
      <vt:lpstr>Problemgröße</vt:lpstr>
      <vt:lpstr>PowerPoint-Präsentation</vt:lpstr>
      <vt:lpstr> Selektivität</vt:lpstr>
      <vt:lpstr>PowerPoint-Präsentation</vt:lpstr>
      <vt:lpstr>Abschätzung für einfache Fälle</vt:lpstr>
      <vt:lpstr>PowerPoint-Präsentation</vt:lpstr>
      <vt:lpstr>PowerPoint-Präsentation</vt:lpstr>
      <vt:lpstr>PowerPoint-Präsentation</vt:lpstr>
      <vt:lpstr>I/O-Kosten: Block Nested Loop Join</vt:lpstr>
      <vt:lpstr>Tuning von Datenbanken</vt:lpstr>
      <vt:lpstr>Analysieren von Leistungsengpässen</vt:lpstr>
      <vt:lpstr>Baumdarstellung</vt:lpstr>
      <vt:lpstr>Beispiel</vt:lpstr>
      <vt:lpstr>Algorithmen - Ansätze</vt:lpstr>
      <vt:lpstr>Problemgröße</vt:lpstr>
      <vt:lpstr>Dynamische Programmierung II</vt:lpstr>
      <vt:lpstr>Optimierung durch Dynamische Programmierung</vt:lpstr>
      <vt:lpstr>DP - Beispiel</vt:lpstr>
      <vt:lpstr>DP - Beispiel</vt:lpstr>
      <vt:lpstr>DP - Beispiel</vt:lpstr>
      <vt:lpstr>DP - Beispiel</vt:lpstr>
      <vt:lpstr>Algorithmus DynProg</vt:lpstr>
      <vt:lpstr>PowerPoint-Präsentation</vt:lpstr>
      <vt:lpstr>Enumeration</vt:lpstr>
    </vt:vector>
  </TitlesOfParts>
  <Company>Universität Passau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Kapitel 8 Anfragebearbeitung</dc:title>
  <dc:creator>Alfons Kemper</dc:creator>
  <cp:lastModifiedBy>Alfons Kemper</cp:lastModifiedBy>
  <cp:revision>45</cp:revision>
  <dcterms:created xsi:type="dcterms:W3CDTF">2001-08-17T14:01:09Z</dcterms:created>
  <dcterms:modified xsi:type="dcterms:W3CDTF">2015-11-23T08:16:29Z</dcterms:modified>
</cp:coreProperties>
</file>